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1"/>
  </p:notesMasterIdLst>
  <p:sldIdLst>
    <p:sldId id="270" r:id="rId2"/>
    <p:sldId id="272" r:id="rId3"/>
    <p:sldId id="258" r:id="rId4"/>
    <p:sldId id="262" r:id="rId5"/>
    <p:sldId id="267" r:id="rId6"/>
    <p:sldId id="274" r:id="rId7"/>
    <p:sldId id="275" r:id="rId8"/>
    <p:sldId id="276" r:id="rId9"/>
    <p:sldId id="269" r:id="rId10"/>
  </p:sldIdLst>
  <p:sldSz cx="18280063" cy="10282238"/>
  <p:notesSz cx="6858000" cy="9144000"/>
  <p:embeddedFontLst>
    <p:embeddedFont>
      <p:font typeface="Calibri" pitchFamily="34" charset="0"/>
      <p:regular r:id="rId12"/>
      <p:bold r:id="rId13"/>
      <p:italic r:id="rId14"/>
      <p:boldItalic r:id="rId15"/>
    </p:embeddedFon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239" userDrawn="1">
          <p15:clr>
            <a:srgbClr val="A4A3A4"/>
          </p15:clr>
        </p15:guide>
        <p15:guide id="2" pos="5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varScale="1">
        <p:scale>
          <a:sx n="48" d="100"/>
          <a:sy n="48" d="100"/>
        </p:scale>
        <p:origin x="-636" y="-108"/>
      </p:cViewPr>
      <p:guideLst>
        <p:guide orient="horz" pos="3239"/>
        <p:guide pos="575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302920467"/>
      </p:ext>
    </p:extLst>
  </p:cSld>
  <p:clrMap bg1="lt1" tx1="dk1" bg2="dk2" tx2="lt2" accent1="accent1" accent2="accent2" accent3="accent3" accent4="accent4" accent5="accent5" accent6="accent6" hlink="hlink" folHlink="folHlink"/>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name of</a:t>
            </a:r>
            <a:r>
              <a:rPr lang="en-US" baseline="0" dirty="0" smtClean="0"/>
              <a:t> the section would be mentioned here.</a:t>
            </a:r>
            <a:endParaRPr/>
          </a:p>
        </p:txBody>
      </p:sp>
    </p:spTree>
    <p:extLst>
      <p:ext uri="{BB962C8B-B14F-4D97-AF65-F5344CB8AC3E}">
        <p14:creationId xmlns:p14="http://schemas.microsoft.com/office/powerpoint/2010/main" xmlns="" val="170575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94550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extLst>
      <p:ext uri="{BB962C8B-B14F-4D97-AF65-F5344CB8AC3E}">
        <p14:creationId xmlns:p14="http://schemas.microsoft.com/office/powerpoint/2010/main" xmlns="" val="118335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xmlns="" val="50688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68152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947E21-9F34-40C4-9E8C-89C55EF0C0A7}"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extLst>
      <p:ext uri="{BB962C8B-B14F-4D97-AF65-F5344CB8AC3E}">
        <p14:creationId xmlns:p14="http://schemas.microsoft.com/office/powerpoint/2010/main" xmlns="" val="382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3" name="Shape 93"/>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tandalone Introduction or Summary">
    <p:bg>
      <p:bgPr>
        <a:solidFill>
          <a:srgbClr val="F3702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21500" y="4128788"/>
            <a:ext cx="16437063" cy="2024662"/>
          </a:xfrm>
          <a:prstGeom prst="rect">
            <a:avLst/>
          </a:prstGeom>
        </p:spPr>
        <p:txBody>
          <a:bodyPr lIns="91425" tIns="91425" rIns="91425" bIns="91425" anchor="ctr" anchorCtr="0"/>
          <a:lstStyle>
            <a:lvl1pPr lvl="0" rtl="0">
              <a:spcBef>
                <a:spcPts val="0"/>
              </a:spcBef>
              <a:buSzPct val="100000"/>
              <a:defRPr sz="8396"/>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6" name="Shape 96"/>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1312192"/>
            <a:ext cx="18280063" cy="8970046"/>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12" name="Shape 112"/>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13" name="Shape 113"/>
          <p:cNvSpPr txBox="1">
            <a:spLocks noGrp="1"/>
          </p:cNvSpPr>
          <p:nvPr>
            <p:ph type="title"/>
          </p:nvPr>
        </p:nvSpPr>
        <p:spPr>
          <a:xfrm>
            <a:off x="196414" y="32685"/>
            <a:ext cx="17645539" cy="1204842"/>
          </a:xfrm>
          <a:prstGeom prst="rect">
            <a:avLst/>
          </a:prstGeom>
        </p:spPr>
        <p:txBody>
          <a:bodyPr lIns="91425" tIns="91425" rIns="91425" bIns="91425" anchor="ctr" anchorCtr="0"/>
          <a:lstStyle>
            <a:lvl1pPr lvl="0" rtl="0">
              <a:spcBef>
                <a:spcPts val="0"/>
              </a:spcBef>
              <a:buSzPct val="100000"/>
              <a:defRPr sz="3998"/>
            </a:lvl1pPr>
            <a:lvl2pPr lvl="1" rtl="0">
              <a:spcBef>
                <a:spcPts val="0"/>
              </a:spcBef>
              <a:buSzPct val="100000"/>
              <a:defRPr sz="3598"/>
            </a:lvl2pPr>
            <a:lvl3pPr lvl="2" rtl="0">
              <a:spcBef>
                <a:spcPts val="0"/>
              </a:spcBef>
              <a:buSzPct val="100000"/>
              <a:defRPr sz="3598"/>
            </a:lvl3pPr>
            <a:lvl4pPr lvl="3" rtl="0">
              <a:spcBef>
                <a:spcPts val="0"/>
              </a:spcBef>
              <a:buSzPct val="100000"/>
              <a:defRPr sz="3598"/>
            </a:lvl4pPr>
            <a:lvl5pPr lvl="4" rtl="0">
              <a:spcBef>
                <a:spcPts val="0"/>
              </a:spcBef>
              <a:buSzPct val="100000"/>
              <a:defRPr sz="3598"/>
            </a:lvl5pPr>
            <a:lvl6pPr lvl="5" rtl="0">
              <a:spcBef>
                <a:spcPts val="0"/>
              </a:spcBef>
              <a:buSzPct val="100000"/>
              <a:defRPr sz="3598"/>
            </a:lvl6pPr>
            <a:lvl7pPr lvl="6" rtl="0">
              <a:spcBef>
                <a:spcPts val="0"/>
              </a:spcBef>
              <a:buSzPct val="100000"/>
              <a:defRPr sz="3598"/>
            </a:lvl7pPr>
            <a:lvl8pPr lvl="7" rtl="0">
              <a:spcBef>
                <a:spcPts val="0"/>
              </a:spcBef>
              <a:buSzPct val="100000"/>
              <a:defRPr sz="3598"/>
            </a:lvl8pPr>
            <a:lvl9pPr lvl="8" rtl="0">
              <a:spcBef>
                <a:spcPts val="0"/>
              </a:spcBef>
              <a:buSzPct val="100000"/>
              <a:defRPr sz="3598"/>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9140032" cy="10282238"/>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23" name="Shape 123"/>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24" name="Shape 124"/>
          <p:cNvSpPr txBox="1">
            <a:spLocks noGrp="1"/>
          </p:cNvSpPr>
          <p:nvPr>
            <p:ph type="title"/>
          </p:nvPr>
        </p:nvSpPr>
        <p:spPr>
          <a:xfrm>
            <a:off x="530769" y="2465208"/>
            <a:ext cx="8086889" cy="2963228"/>
          </a:xfrm>
          <a:prstGeom prst="rect">
            <a:avLst/>
          </a:prstGeom>
        </p:spPr>
        <p:txBody>
          <a:bodyPr lIns="91425" tIns="91425" rIns="91425" bIns="91425" anchor="b" anchorCtr="0"/>
          <a:lstStyle>
            <a:lvl1pPr lvl="0" algn="ctr" rtl="0">
              <a:spcBef>
                <a:spcPts val="0"/>
              </a:spcBef>
              <a:buClr>
                <a:srgbClr val="434343"/>
              </a:buClr>
              <a:buSzPct val="100000"/>
              <a:defRPr sz="8396">
                <a:solidFill>
                  <a:srgbClr val="434343"/>
                </a:solidFill>
              </a:defRPr>
            </a:lvl1pPr>
            <a:lvl2pPr lvl="1" algn="ctr" rtl="0">
              <a:spcBef>
                <a:spcPts val="0"/>
              </a:spcBef>
              <a:buClr>
                <a:schemeClr val="dk2"/>
              </a:buClr>
              <a:buSzPct val="100000"/>
              <a:defRPr sz="8396">
                <a:solidFill>
                  <a:schemeClr val="dk2"/>
                </a:solidFill>
              </a:defRPr>
            </a:lvl2pPr>
            <a:lvl3pPr lvl="2" algn="ctr" rtl="0">
              <a:spcBef>
                <a:spcPts val="0"/>
              </a:spcBef>
              <a:buClr>
                <a:schemeClr val="dk2"/>
              </a:buClr>
              <a:buSzPct val="100000"/>
              <a:defRPr sz="8396">
                <a:solidFill>
                  <a:schemeClr val="dk2"/>
                </a:solidFill>
              </a:defRPr>
            </a:lvl3pPr>
            <a:lvl4pPr lvl="3" algn="ctr" rtl="0">
              <a:spcBef>
                <a:spcPts val="0"/>
              </a:spcBef>
              <a:buClr>
                <a:schemeClr val="dk2"/>
              </a:buClr>
              <a:buSzPct val="100000"/>
              <a:defRPr sz="8396">
                <a:solidFill>
                  <a:schemeClr val="dk2"/>
                </a:solidFill>
              </a:defRPr>
            </a:lvl4pPr>
            <a:lvl5pPr lvl="4" algn="ctr" rtl="0">
              <a:spcBef>
                <a:spcPts val="0"/>
              </a:spcBef>
              <a:buClr>
                <a:schemeClr val="dk2"/>
              </a:buClr>
              <a:buSzPct val="100000"/>
              <a:defRPr sz="8396">
                <a:solidFill>
                  <a:schemeClr val="dk2"/>
                </a:solidFill>
              </a:defRPr>
            </a:lvl5pPr>
            <a:lvl6pPr lvl="5" algn="ctr" rtl="0">
              <a:spcBef>
                <a:spcPts val="0"/>
              </a:spcBef>
              <a:buClr>
                <a:schemeClr val="dk2"/>
              </a:buClr>
              <a:buSzPct val="100000"/>
              <a:defRPr sz="8396">
                <a:solidFill>
                  <a:schemeClr val="dk2"/>
                </a:solidFill>
              </a:defRPr>
            </a:lvl6pPr>
            <a:lvl7pPr lvl="6" algn="ctr" rtl="0">
              <a:spcBef>
                <a:spcPts val="0"/>
              </a:spcBef>
              <a:buClr>
                <a:schemeClr val="dk2"/>
              </a:buClr>
              <a:buSzPct val="100000"/>
              <a:defRPr sz="8396">
                <a:solidFill>
                  <a:schemeClr val="dk2"/>
                </a:solidFill>
              </a:defRPr>
            </a:lvl7pPr>
            <a:lvl8pPr lvl="7" algn="ctr" rtl="0">
              <a:spcBef>
                <a:spcPts val="0"/>
              </a:spcBef>
              <a:buClr>
                <a:schemeClr val="dk2"/>
              </a:buClr>
              <a:buSzPct val="100000"/>
              <a:defRPr sz="8396">
                <a:solidFill>
                  <a:schemeClr val="dk2"/>
                </a:solidFill>
              </a:defRPr>
            </a:lvl8pPr>
            <a:lvl9pPr lvl="8" algn="ctr" rtl="0">
              <a:spcBef>
                <a:spcPts val="0"/>
              </a:spcBef>
              <a:buClr>
                <a:schemeClr val="dk2"/>
              </a:buClr>
              <a:buSzPct val="100000"/>
              <a:defRPr sz="8396">
                <a:solidFill>
                  <a:schemeClr val="dk2"/>
                </a:solidFill>
              </a:defRPr>
            </a:lvl9pPr>
          </a:lstStyle>
          <a:p>
            <a:endParaRPr/>
          </a:p>
        </p:txBody>
      </p:sp>
      <p:sp>
        <p:nvSpPr>
          <p:cNvPr id="125" name="Shape 125"/>
          <p:cNvSpPr txBox="1">
            <a:spLocks noGrp="1"/>
          </p:cNvSpPr>
          <p:nvPr>
            <p:ph type="subTitle" idx="1"/>
          </p:nvPr>
        </p:nvSpPr>
        <p:spPr>
          <a:xfrm>
            <a:off x="530769" y="5556360"/>
            <a:ext cx="8086889" cy="2469055"/>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4198">
                <a:latin typeface="Calibri"/>
                <a:ea typeface="Calibri"/>
                <a:cs typeface="Calibri"/>
                <a:sym typeface="Calibri"/>
              </a:defRPr>
            </a:lvl1pPr>
            <a:lvl2pPr lvl="1" algn="ctr" rtl="0">
              <a:lnSpc>
                <a:spcPct val="100000"/>
              </a:lnSpc>
              <a:spcBef>
                <a:spcPts val="0"/>
              </a:spcBef>
              <a:spcAft>
                <a:spcPts val="0"/>
              </a:spcAft>
              <a:buSzPct val="100000"/>
              <a:buNone/>
              <a:defRPr sz="4198"/>
            </a:lvl2pPr>
            <a:lvl3pPr lvl="2" algn="ctr" rtl="0">
              <a:lnSpc>
                <a:spcPct val="100000"/>
              </a:lnSpc>
              <a:spcBef>
                <a:spcPts val="0"/>
              </a:spcBef>
              <a:spcAft>
                <a:spcPts val="0"/>
              </a:spcAft>
              <a:buSzPct val="100000"/>
              <a:buNone/>
              <a:defRPr sz="4198"/>
            </a:lvl3pPr>
            <a:lvl4pPr lvl="3" algn="ctr" rtl="0">
              <a:lnSpc>
                <a:spcPct val="100000"/>
              </a:lnSpc>
              <a:spcBef>
                <a:spcPts val="0"/>
              </a:spcBef>
              <a:spcAft>
                <a:spcPts val="0"/>
              </a:spcAft>
              <a:buSzPct val="100000"/>
              <a:buNone/>
              <a:defRPr sz="4198"/>
            </a:lvl4pPr>
            <a:lvl5pPr lvl="4" algn="ctr" rtl="0">
              <a:lnSpc>
                <a:spcPct val="100000"/>
              </a:lnSpc>
              <a:spcBef>
                <a:spcPts val="0"/>
              </a:spcBef>
              <a:spcAft>
                <a:spcPts val="0"/>
              </a:spcAft>
              <a:buSzPct val="100000"/>
              <a:buNone/>
              <a:defRPr sz="4198"/>
            </a:lvl5pPr>
            <a:lvl6pPr lvl="5" algn="ctr" rtl="0">
              <a:lnSpc>
                <a:spcPct val="100000"/>
              </a:lnSpc>
              <a:spcBef>
                <a:spcPts val="0"/>
              </a:spcBef>
              <a:spcAft>
                <a:spcPts val="0"/>
              </a:spcAft>
              <a:buSzPct val="100000"/>
              <a:buNone/>
              <a:defRPr sz="4198"/>
            </a:lvl6pPr>
            <a:lvl7pPr lvl="6" algn="ctr" rtl="0">
              <a:lnSpc>
                <a:spcPct val="100000"/>
              </a:lnSpc>
              <a:spcBef>
                <a:spcPts val="0"/>
              </a:spcBef>
              <a:spcAft>
                <a:spcPts val="0"/>
              </a:spcAft>
              <a:buSzPct val="100000"/>
              <a:buNone/>
              <a:defRPr sz="4198"/>
            </a:lvl7pPr>
            <a:lvl8pPr lvl="7" algn="ctr" rtl="0">
              <a:lnSpc>
                <a:spcPct val="100000"/>
              </a:lnSpc>
              <a:spcBef>
                <a:spcPts val="0"/>
              </a:spcBef>
              <a:spcAft>
                <a:spcPts val="0"/>
              </a:spcAft>
              <a:buSzPct val="100000"/>
              <a:buNone/>
              <a:defRPr sz="4198"/>
            </a:lvl8pPr>
            <a:lvl9pPr lvl="8" algn="ctr" rtl="0">
              <a:lnSpc>
                <a:spcPct val="100000"/>
              </a:lnSpc>
              <a:spcBef>
                <a:spcPts val="0"/>
              </a:spcBef>
              <a:spcAft>
                <a:spcPts val="0"/>
              </a:spcAft>
              <a:buSzPct val="100000"/>
              <a:buNone/>
              <a:defRPr sz="4198"/>
            </a:lvl9pPr>
          </a:lstStyle>
          <a:p>
            <a:endParaRPr/>
          </a:p>
        </p:txBody>
      </p:sp>
      <p:sp>
        <p:nvSpPr>
          <p:cNvPr id="126" name="Shape 126"/>
          <p:cNvSpPr txBox="1">
            <a:spLocks noGrp="1"/>
          </p:cNvSpPr>
          <p:nvPr>
            <p:ph type="body" idx="2"/>
          </p:nvPr>
        </p:nvSpPr>
        <p:spPr>
          <a:xfrm>
            <a:off x="9874713" y="1447731"/>
            <a:ext cx="7670669" cy="7386779"/>
          </a:xfrm>
          <a:prstGeom prst="rect">
            <a:avLst/>
          </a:prstGeom>
        </p:spPr>
        <p:txBody>
          <a:bodyPr lIns="91425" tIns="91425" rIns="91425" bIns="91425" anchor="ctr" anchorCtr="0"/>
          <a:lstStyle>
            <a:lvl1pPr lvl="0" rtl="0">
              <a:spcBef>
                <a:spcPts val="0"/>
              </a:spcBef>
              <a:buClr>
                <a:schemeClr val="lt1"/>
              </a:buClr>
              <a:buSzPct val="100000"/>
              <a:buFont typeface="Calibri"/>
              <a:defRPr sz="4398">
                <a:solidFill>
                  <a:schemeClr val="lt1"/>
                </a:solidFill>
                <a:latin typeface="Calibri"/>
                <a:ea typeface="Calibri"/>
                <a:cs typeface="Calibri"/>
                <a:sym typeface="Calibri"/>
              </a:defRPr>
            </a:lvl1pPr>
            <a:lvl2pPr lvl="1" rtl="0">
              <a:spcBef>
                <a:spcPts val="0"/>
              </a:spcBef>
              <a:buClr>
                <a:schemeClr val="lt1"/>
              </a:buClr>
              <a:buSzPct val="100000"/>
              <a:defRPr sz="3199">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18280063" cy="9387452"/>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35" name="Shape 135"/>
          <p:cNvSpPr/>
          <p:nvPr/>
        </p:nvSpPr>
        <p:spPr>
          <a:xfrm rot="10800000" flipH="1">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36" name="Shape 136"/>
          <p:cNvSpPr txBox="1">
            <a:spLocks noGrp="1"/>
          </p:cNvSpPr>
          <p:nvPr>
            <p:ph type="body" idx="1"/>
          </p:nvPr>
        </p:nvSpPr>
        <p:spPr>
          <a:xfrm>
            <a:off x="114251" y="9389302"/>
            <a:ext cx="16756724" cy="892986"/>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43390" y="1476767"/>
            <a:ext cx="16437063" cy="1534689"/>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943390" y="3836374"/>
            <a:ext cx="16437063" cy="5417891"/>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17039683" y="9386898"/>
            <a:ext cx="1096924" cy="786836"/>
          </a:xfrm>
          <a:prstGeom prst="rect">
            <a:avLst/>
          </a:prstGeom>
          <a:noFill/>
          <a:ln>
            <a:noFill/>
          </a:ln>
        </p:spPr>
        <p:txBody>
          <a:bodyPr lIns="91425" tIns="91425" rIns="91425" bIns="91425" anchor="ctr" anchorCtr="0">
            <a:noAutofit/>
          </a:bodyPr>
          <a:lstStyle/>
          <a:p>
            <a:pPr algn="r"/>
            <a:fld id="{00000000-1234-1234-1234-123412341234}" type="slidenum">
              <a:rPr lang="en" sz="1999" smtClean="0">
                <a:solidFill>
                  <a:schemeClr val="lt2"/>
                </a:solidFill>
                <a:latin typeface="Roboto"/>
                <a:ea typeface="Roboto"/>
                <a:cs typeface="Roboto"/>
                <a:sym typeface="Roboto"/>
              </a:rPr>
              <a:pPr algn="r"/>
              <a:t>‹#›</a:t>
            </a:fld>
            <a:endParaRPr lang="en" sz="1999">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4" r:id="rId3"/>
    <p:sldLayoutId id="2147483677"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21739" y="4128788"/>
            <a:ext cx="16436587" cy="2024662"/>
          </a:xfrm>
          <a:prstGeom prst="rect">
            <a:avLst/>
          </a:prstGeom>
        </p:spPr>
        <p:txBody>
          <a:bodyPr lIns="182765" tIns="182765" rIns="182765" bIns="182765" anchor="ctr" anchorCtr="0">
            <a:noAutofit/>
          </a:bodyPr>
          <a:lstStyle/>
          <a:p>
            <a:r>
              <a:rPr lang="en" dirty="0" smtClean="0"/>
              <a:t>Understanding AI Problems Related to Supervised/Unsupervised Learning</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00555" y="34902"/>
            <a:ext cx="17637369" cy="1204319"/>
          </a:xfrm>
          <a:prstGeom prst="rect">
            <a:avLst/>
          </a:prstGeom>
        </p:spPr>
        <p:txBody>
          <a:bodyPr lIns="182686" tIns="182686" rIns="182686" bIns="182686" anchor="ctr" anchorCtr="0">
            <a:noAutofit/>
          </a:bodyPr>
          <a:lstStyle/>
          <a:p>
            <a:pPr lvl="0"/>
            <a:r>
              <a:rPr lang="en-US" sz="4395" dirty="0"/>
              <a:t>In this Section, we are going to take a look at…</a:t>
            </a:r>
            <a:endParaRPr lang="en" sz="4395" dirty="0"/>
          </a:p>
        </p:txBody>
      </p:sp>
      <p:sp>
        <p:nvSpPr>
          <p:cNvPr id="149" name="Shape 149"/>
          <p:cNvSpPr txBox="1">
            <a:spLocks noGrp="1"/>
          </p:cNvSpPr>
          <p:nvPr>
            <p:ph type="body" idx="4294967295"/>
          </p:nvPr>
        </p:nvSpPr>
        <p:spPr>
          <a:xfrm>
            <a:off x="421357" y="1777588"/>
            <a:ext cx="17416766" cy="8039384"/>
          </a:xfrm>
          <a:prstGeom prst="rect">
            <a:avLst/>
          </a:prstGeom>
        </p:spPr>
        <p:txBody>
          <a:bodyPr lIns="182686" tIns="182686" rIns="182686" bIns="182686" anchor="t" anchorCtr="0">
            <a:noAutofit/>
          </a:bodyPr>
          <a:lstStyle/>
          <a:p>
            <a:pPr marL="913585" indent="-710566">
              <a:buClr>
                <a:srgbClr val="434343"/>
              </a:buClr>
              <a:buChar char="●"/>
            </a:pPr>
            <a:r>
              <a:rPr lang="en-US" sz="3997" dirty="0" smtClean="0">
                <a:solidFill>
                  <a:srgbClr val="434343"/>
                </a:solidFill>
              </a:rPr>
              <a:t>What is Machine Learning</a:t>
            </a:r>
            <a:endParaRPr lang="en-US" sz="3997" dirty="0">
              <a:solidFill>
                <a:srgbClr val="434343"/>
              </a:solidFill>
            </a:endParaRPr>
          </a:p>
          <a:p>
            <a:pPr marL="913585" indent="-710566">
              <a:buClr>
                <a:srgbClr val="434343"/>
              </a:buClr>
              <a:buChar char="●"/>
            </a:pPr>
            <a:r>
              <a:rPr lang="en-US" sz="3997" dirty="0" smtClean="0">
                <a:solidFill>
                  <a:srgbClr val="434343"/>
                </a:solidFill>
              </a:rPr>
              <a:t>Why do we need Machine Learning</a:t>
            </a:r>
            <a:endParaRPr lang="en-US" sz="3997" dirty="0">
              <a:solidFill>
                <a:srgbClr val="434343"/>
              </a:solidFill>
            </a:endParaRPr>
          </a:p>
          <a:p>
            <a:pPr marL="913585" indent="-710566">
              <a:buClr>
                <a:srgbClr val="434343"/>
              </a:buClr>
              <a:buChar char="●"/>
            </a:pPr>
            <a:r>
              <a:rPr lang="en-US" sz="3997" dirty="0" smtClean="0">
                <a:solidFill>
                  <a:srgbClr val="434343"/>
                </a:solidFill>
              </a:rPr>
              <a:t>What is Supervised Learning</a:t>
            </a:r>
            <a:endParaRPr lang="en-US" sz="3997" dirty="0">
              <a:solidFill>
                <a:srgbClr val="434343"/>
              </a:solidFill>
            </a:endParaRPr>
          </a:p>
          <a:p>
            <a:pPr marL="913585" indent="-710566">
              <a:buClr>
                <a:srgbClr val="434343"/>
              </a:buClr>
              <a:buChar char="●"/>
            </a:pPr>
            <a:r>
              <a:rPr lang="en-US" sz="3997" dirty="0" smtClean="0">
                <a:solidFill>
                  <a:srgbClr val="434343"/>
                </a:solidFill>
              </a:rPr>
              <a:t>What is Unsupervised Learning</a:t>
            </a:r>
            <a:endParaRPr lang="en-US" sz="3997" dirty="0">
              <a:solidFill>
                <a:srgbClr val="434343"/>
              </a:solidFill>
            </a:endParaRPr>
          </a:p>
        </p:txBody>
      </p:sp>
    </p:spTree>
    <p:extLst>
      <p:ext uri="{BB962C8B-B14F-4D97-AF65-F5344CB8AC3E}">
        <p14:creationId xmlns:p14="http://schemas.microsoft.com/office/powerpoint/2010/main" xmlns="" val="201210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780954" y="3636866"/>
            <a:ext cx="16436587" cy="1866336"/>
          </a:xfrm>
          <a:prstGeom prst="rect">
            <a:avLst/>
          </a:prstGeom>
        </p:spPr>
        <p:txBody>
          <a:bodyPr lIns="182765" tIns="182765" rIns="182765" bIns="182765" anchor="b" anchorCtr="0">
            <a:noAutofit/>
          </a:bodyPr>
          <a:lstStyle/>
          <a:p>
            <a:r>
              <a:rPr lang="en" dirty="0" smtClean="0"/>
              <a:t>What is Machine Learning</a:t>
            </a:r>
            <a:endParaRPr lang="en" dirty="0"/>
          </a:p>
        </p:txBody>
      </p:sp>
      <p:sp>
        <p:nvSpPr>
          <p:cNvPr id="168" name="Shape 168"/>
          <p:cNvSpPr txBox="1">
            <a:spLocks noGrp="1"/>
          </p:cNvSpPr>
          <p:nvPr>
            <p:ph type="subTitle" idx="1"/>
          </p:nvPr>
        </p:nvSpPr>
        <p:spPr>
          <a:xfrm>
            <a:off x="780954" y="5575679"/>
            <a:ext cx="16436587" cy="865399"/>
          </a:xfrm>
          <a:prstGeom prst="rect">
            <a:avLst/>
          </a:prstGeom>
        </p:spPr>
        <p:txBody>
          <a:bodyPr lIns="182765" tIns="182765" rIns="182765" bIns="182765" anchor="t" anchorCtr="0">
            <a:noAutofit/>
          </a:bodyPr>
          <a:lstStyle/>
          <a:p>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96674" y="32685"/>
            <a:ext cx="17645027" cy="1204842"/>
          </a:xfrm>
          <a:prstGeom prst="rect">
            <a:avLst/>
          </a:prstGeom>
        </p:spPr>
        <p:txBody>
          <a:bodyPr lIns="182765" tIns="182765" rIns="182765" bIns="182765" anchor="ctr" anchorCtr="0">
            <a:noAutofit/>
          </a:bodyPr>
          <a:lstStyle/>
          <a:p>
            <a:r>
              <a:rPr lang="en" sz="4398" dirty="0" smtClean="0"/>
              <a:t>What is Machine Learning?</a:t>
            </a:r>
            <a:endParaRPr lang="en" sz="4398" dirty="0"/>
          </a:p>
        </p:txBody>
      </p:sp>
      <p:sp>
        <p:nvSpPr>
          <p:cNvPr id="213" name="Shape 213"/>
          <p:cNvSpPr txBox="1">
            <a:spLocks noGrp="1"/>
          </p:cNvSpPr>
          <p:nvPr>
            <p:ph type="body" idx="4294967295"/>
          </p:nvPr>
        </p:nvSpPr>
        <p:spPr>
          <a:xfrm>
            <a:off x="417572" y="1776128"/>
            <a:ext cx="17424329" cy="8042875"/>
          </a:xfrm>
          <a:prstGeom prst="rect">
            <a:avLst/>
          </a:prstGeom>
        </p:spPr>
        <p:txBody>
          <a:bodyPr lIns="182765" tIns="182765" rIns="182765" bIns="182765" anchor="t" anchorCtr="0">
            <a:noAutofit/>
          </a:bodyPr>
          <a:lstStyle/>
          <a:p>
            <a:pPr marL="913989" indent="-710880">
              <a:buClr>
                <a:srgbClr val="434343"/>
              </a:buClr>
              <a:buFont typeface="Calibri"/>
              <a:buChar char="●"/>
            </a:pPr>
            <a:r>
              <a:rPr lang="en-US" sz="3998" dirty="0" smtClean="0">
                <a:solidFill>
                  <a:srgbClr val="434343"/>
                </a:solidFill>
              </a:rPr>
              <a:t>Capability </a:t>
            </a:r>
            <a:r>
              <a:rPr lang="en-US" sz="3998" dirty="0" smtClean="0">
                <a:solidFill>
                  <a:srgbClr val="434343"/>
                </a:solidFill>
              </a:rPr>
              <a:t>of machine to add new knowledge or refine previous knowledge to make optimum </a:t>
            </a:r>
            <a:r>
              <a:rPr lang="en-US" sz="3998" dirty="0" smtClean="0">
                <a:solidFill>
                  <a:srgbClr val="434343"/>
                </a:solidFill>
              </a:rPr>
              <a:t>decisions.</a:t>
            </a:r>
          </a:p>
          <a:p>
            <a:pPr marL="913989" indent="-710880">
              <a:buClr>
                <a:srgbClr val="434343"/>
              </a:buClr>
              <a:buFont typeface="Calibri"/>
              <a:buChar char="●"/>
            </a:pPr>
            <a:r>
              <a:rPr lang="en-US" sz="3998" dirty="0" smtClean="0">
                <a:solidFill>
                  <a:srgbClr val="434343"/>
                </a:solidFill>
              </a:rPr>
              <a:t>Herbert Simon: “Learning is any process by which a system improves performance from experience.”</a:t>
            </a:r>
            <a:endParaRPr lang="en" sz="3998" dirty="0" smtClean="0">
              <a:solidFill>
                <a:srgbClr val="434343"/>
              </a:solidFill>
            </a:endParaRPr>
          </a:p>
          <a:p>
            <a:pPr marL="913989" indent="-710880">
              <a:buClr>
                <a:srgbClr val="434343"/>
              </a:buClr>
              <a:buFont typeface="Calibri"/>
              <a:buChar char="●"/>
            </a:pPr>
            <a:r>
              <a:rPr lang="en-US" sz="3998" dirty="0" smtClean="0">
                <a:solidFill>
                  <a:srgbClr val="434343"/>
                </a:solidFill>
              </a:rPr>
              <a:t>A </a:t>
            </a:r>
            <a:r>
              <a:rPr lang="en-US" sz="3998" dirty="0" smtClean="0">
                <a:solidFill>
                  <a:srgbClr val="434343"/>
                </a:solidFill>
              </a:rPr>
              <a:t>computer program is said to learn from experience E with respect to some class of tasks T and performance measure P, if its performance at tasks in T, as measured by P, improves with experience E</a:t>
            </a:r>
          </a:p>
          <a:p>
            <a:pPr algn="r">
              <a:lnSpc>
                <a:spcPct val="90000"/>
              </a:lnSpc>
            </a:pPr>
            <a:r>
              <a:rPr lang="en-US" sz="3998" i="1" dirty="0" smtClean="0">
                <a:solidFill>
                  <a:srgbClr val="434343"/>
                </a:solidFill>
              </a:rPr>
              <a:t>Tom </a:t>
            </a:r>
            <a:r>
              <a:rPr lang="en-US" sz="3998" i="1" dirty="0" smtClean="0">
                <a:solidFill>
                  <a:srgbClr val="434343"/>
                </a:solidFill>
              </a:rPr>
              <a:t>Mitchell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531019" y="2465208"/>
            <a:ext cx="8086654" cy="2963228"/>
          </a:xfrm>
          <a:prstGeom prst="rect">
            <a:avLst/>
          </a:prstGeom>
        </p:spPr>
        <p:txBody>
          <a:bodyPr lIns="182765" tIns="182765" rIns="182765" bIns="182765" anchor="b" anchorCtr="0">
            <a:noAutofit/>
          </a:bodyPr>
          <a:lstStyle/>
          <a:p>
            <a:r>
              <a:rPr lang="en" dirty="0"/>
              <a:t>Why?</a:t>
            </a:r>
          </a:p>
        </p:txBody>
      </p:sp>
      <p:sp>
        <p:nvSpPr>
          <p:cNvPr id="260" name="Shape 260"/>
          <p:cNvSpPr txBox="1">
            <a:spLocks noGrp="1"/>
          </p:cNvSpPr>
          <p:nvPr>
            <p:ph type="body" idx="2"/>
          </p:nvPr>
        </p:nvSpPr>
        <p:spPr>
          <a:xfrm>
            <a:off x="9874692" y="1447731"/>
            <a:ext cx="7670447" cy="7386779"/>
          </a:xfrm>
          <a:prstGeom prst="rect">
            <a:avLst/>
          </a:prstGeom>
        </p:spPr>
        <p:txBody>
          <a:bodyPr lIns="182765" tIns="182765" rIns="182765" bIns="182765" anchor="ctr" anchorCtr="0">
            <a:noAutofit/>
          </a:bodyPr>
          <a:lstStyle/>
          <a:p>
            <a:pPr algn="just">
              <a:lnSpc>
                <a:spcPct val="90000"/>
              </a:lnSpc>
            </a:pPr>
            <a:r>
              <a:rPr lang="en-US" sz="4400" dirty="0" smtClean="0"/>
              <a:t>Develop systems that are too difficult/expensive to construct manually because they require specific detailed skills or knowledge tuned to a specific task (</a:t>
            </a:r>
            <a:r>
              <a:rPr lang="en-US" sz="4400" b="1" i="1" dirty="0" smtClean="0"/>
              <a:t>knowledge engineering bottleneck</a:t>
            </a:r>
            <a:r>
              <a:rPr lang="en-US" sz="4400" dirty="0" smtClean="0"/>
              <a:t>).</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t>Learning Model</a:t>
            </a:r>
          </a:p>
        </p:txBody>
      </p:sp>
      <p:sp>
        <p:nvSpPr>
          <p:cNvPr id="16387" name="AutoShape 3"/>
          <p:cNvSpPr>
            <a:spLocks noChangeArrowheads="1"/>
          </p:cNvSpPr>
          <p:nvPr/>
        </p:nvSpPr>
        <p:spPr bwMode="auto">
          <a:xfrm>
            <a:off x="761669" y="2284942"/>
            <a:ext cx="5027017" cy="6969072"/>
          </a:xfrm>
          <a:prstGeom prst="flowChartProcess">
            <a:avLst/>
          </a:prstGeom>
          <a:solidFill>
            <a:schemeClr val="accent1"/>
          </a:solidFill>
          <a:ln w="9525">
            <a:solidFill>
              <a:schemeClr val="tx1"/>
            </a:solidFill>
            <a:miter lim="800000"/>
            <a:headEnd/>
            <a:tailEnd/>
          </a:ln>
          <a:effectLst/>
        </p:spPr>
        <p:txBody>
          <a:bodyPr wrap="none" lIns="163211" tIns="81606" rIns="163211" bIns="81606" anchor="ctr"/>
          <a:lstStyle/>
          <a:p>
            <a:pPr algn="ctr"/>
            <a:r>
              <a:rPr lang="en-US" sz="5000" dirty="0" smtClean="0">
                <a:latin typeface="Arial" charset="0"/>
              </a:rPr>
              <a:t>(Data + Labels)</a:t>
            </a:r>
          </a:p>
          <a:p>
            <a:pPr algn="ctr"/>
            <a:r>
              <a:rPr lang="en-US" sz="5000" dirty="0" smtClean="0">
                <a:latin typeface="Arial" charset="0"/>
              </a:rPr>
              <a:t>Environment </a:t>
            </a:r>
            <a:endParaRPr lang="en-US" sz="5000" dirty="0">
              <a:latin typeface="Arial" charset="0"/>
            </a:endParaRPr>
          </a:p>
          <a:p>
            <a:pPr algn="ctr"/>
            <a:r>
              <a:rPr lang="en-US" sz="5000" dirty="0">
                <a:latin typeface="Arial" charset="0"/>
              </a:rPr>
              <a:t>or </a:t>
            </a:r>
          </a:p>
          <a:p>
            <a:pPr algn="ctr"/>
            <a:r>
              <a:rPr lang="en-US" sz="5000" dirty="0">
                <a:latin typeface="Arial" charset="0"/>
              </a:rPr>
              <a:t>Teacher</a:t>
            </a:r>
          </a:p>
        </p:txBody>
      </p:sp>
      <p:sp>
        <p:nvSpPr>
          <p:cNvPr id="16388" name="AutoShape 4"/>
          <p:cNvSpPr>
            <a:spLocks noChangeArrowheads="1"/>
          </p:cNvSpPr>
          <p:nvPr/>
        </p:nvSpPr>
        <p:spPr bwMode="auto">
          <a:xfrm>
            <a:off x="7445317" y="2456312"/>
            <a:ext cx="5179351" cy="1142471"/>
          </a:xfrm>
          <a:prstGeom prst="flowChartProcess">
            <a:avLst/>
          </a:prstGeom>
          <a:solidFill>
            <a:schemeClr val="accent1"/>
          </a:solidFill>
          <a:ln w="9525">
            <a:solidFill>
              <a:schemeClr val="tx1"/>
            </a:solidFill>
            <a:miter lim="800000"/>
            <a:headEnd/>
            <a:tailEnd/>
          </a:ln>
          <a:effectLst/>
        </p:spPr>
        <p:txBody>
          <a:bodyPr wrap="none" lIns="163211" tIns="81606" rIns="163211" bIns="81606" anchor="ctr"/>
          <a:lstStyle/>
          <a:p>
            <a:pPr algn="ctr"/>
            <a:r>
              <a:rPr lang="en-US" sz="4300" dirty="0">
                <a:latin typeface="Arial" charset="0"/>
              </a:rPr>
              <a:t>Learner </a:t>
            </a:r>
          </a:p>
          <a:p>
            <a:pPr algn="ctr"/>
            <a:r>
              <a:rPr lang="en-US" sz="4300" dirty="0">
                <a:latin typeface="Arial" charset="0"/>
              </a:rPr>
              <a:t>Component</a:t>
            </a:r>
          </a:p>
        </p:txBody>
      </p:sp>
      <p:sp>
        <p:nvSpPr>
          <p:cNvPr id="16389" name="AutoShape 5"/>
          <p:cNvSpPr>
            <a:spLocks noChangeArrowheads="1"/>
          </p:cNvSpPr>
          <p:nvPr/>
        </p:nvSpPr>
        <p:spPr bwMode="auto">
          <a:xfrm>
            <a:off x="7445317" y="4627007"/>
            <a:ext cx="5179351" cy="1142471"/>
          </a:xfrm>
          <a:prstGeom prst="flowChartProcess">
            <a:avLst/>
          </a:prstGeom>
          <a:solidFill>
            <a:schemeClr val="accent1"/>
          </a:solidFill>
          <a:ln w="9525">
            <a:solidFill>
              <a:schemeClr val="tx1"/>
            </a:solidFill>
            <a:miter lim="800000"/>
            <a:headEnd/>
            <a:tailEnd/>
          </a:ln>
          <a:effectLst/>
        </p:spPr>
        <p:txBody>
          <a:bodyPr wrap="none" lIns="163211" tIns="81606" rIns="163211" bIns="81606" anchor="ctr"/>
          <a:lstStyle/>
          <a:p>
            <a:pPr algn="ctr"/>
            <a:r>
              <a:rPr lang="en-US" sz="4300" dirty="0">
                <a:latin typeface="Arial" charset="0"/>
              </a:rPr>
              <a:t>Knowledge Base</a:t>
            </a:r>
          </a:p>
        </p:txBody>
      </p:sp>
      <p:sp>
        <p:nvSpPr>
          <p:cNvPr id="16390" name="AutoShape 6"/>
          <p:cNvSpPr>
            <a:spLocks noChangeArrowheads="1"/>
          </p:cNvSpPr>
          <p:nvPr/>
        </p:nvSpPr>
        <p:spPr bwMode="auto">
          <a:xfrm>
            <a:off x="7445317" y="7026196"/>
            <a:ext cx="5179351" cy="1142471"/>
          </a:xfrm>
          <a:prstGeom prst="flowChartProcess">
            <a:avLst/>
          </a:prstGeom>
          <a:solidFill>
            <a:schemeClr val="accent1"/>
          </a:solidFill>
          <a:ln w="9525">
            <a:solidFill>
              <a:schemeClr val="tx1"/>
            </a:solidFill>
            <a:miter lim="800000"/>
            <a:headEnd/>
            <a:tailEnd/>
          </a:ln>
          <a:effectLst/>
        </p:spPr>
        <p:txBody>
          <a:bodyPr wrap="none" lIns="163211" tIns="81606" rIns="163211" bIns="81606" anchor="ctr"/>
          <a:lstStyle/>
          <a:p>
            <a:pPr algn="ctr"/>
            <a:r>
              <a:rPr lang="en-US" sz="4300" dirty="0">
                <a:latin typeface="Arial" charset="0"/>
              </a:rPr>
              <a:t>Performance </a:t>
            </a:r>
          </a:p>
          <a:p>
            <a:pPr algn="ctr"/>
            <a:r>
              <a:rPr lang="en-US" sz="4300" dirty="0">
                <a:latin typeface="Arial" charset="0"/>
              </a:rPr>
              <a:t>Component</a:t>
            </a:r>
          </a:p>
        </p:txBody>
      </p:sp>
      <p:sp>
        <p:nvSpPr>
          <p:cNvPr id="16391" name="AutoShape 7"/>
          <p:cNvSpPr>
            <a:spLocks noChangeArrowheads="1"/>
          </p:cNvSpPr>
          <p:nvPr/>
        </p:nvSpPr>
        <p:spPr bwMode="auto">
          <a:xfrm>
            <a:off x="14014715" y="4455636"/>
            <a:ext cx="4265348" cy="2399189"/>
          </a:xfrm>
          <a:prstGeom prst="flowChartProcess">
            <a:avLst/>
          </a:prstGeom>
          <a:solidFill>
            <a:schemeClr val="accent1"/>
          </a:solidFill>
          <a:ln w="9525">
            <a:solidFill>
              <a:schemeClr val="tx1"/>
            </a:solidFill>
            <a:miter lim="800000"/>
            <a:headEnd/>
            <a:tailEnd/>
          </a:ln>
          <a:effectLst/>
        </p:spPr>
        <p:txBody>
          <a:bodyPr wrap="none" lIns="163211" tIns="81606" rIns="163211" bIns="81606" anchor="ctr"/>
          <a:lstStyle/>
          <a:p>
            <a:pPr algn="ctr"/>
            <a:r>
              <a:rPr lang="en-US" sz="4300" dirty="0">
                <a:latin typeface="Arial" charset="0"/>
              </a:rPr>
              <a:t>Performance</a:t>
            </a:r>
          </a:p>
          <a:p>
            <a:pPr algn="ctr"/>
            <a:r>
              <a:rPr lang="en-US" sz="4300" dirty="0">
                <a:latin typeface="Arial" charset="0"/>
              </a:rPr>
              <a:t>Evaluator</a:t>
            </a:r>
          </a:p>
        </p:txBody>
      </p:sp>
      <p:sp>
        <p:nvSpPr>
          <p:cNvPr id="16392" name="Line 8"/>
          <p:cNvSpPr>
            <a:spLocks noChangeShapeType="1"/>
          </p:cNvSpPr>
          <p:nvPr/>
        </p:nvSpPr>
        <p:spPr bwMode="auto">
          <a:xfrm>
            <a:off x="5788687" y="2970424"/>
            <a:ext cx="1675672" cy="0"/>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393" name="Text Box 9"/>
          <p:cNvSpPr txBox="1">
            <a:spLocks noChangeArrowheads="1"/>
          </p:cNvSpPr>
          <p:nvPr/>
        </p:nvSpPr>
        <p:spPr bwMode="auto">
          <a:xfrm>
            <a:off x="5634831" y="2169319"/>
            <a:ext cx="1735444" cy="934247"/>
          </a:xfrm>
          <a:prstGeom prst="rect">
            <a:avLst/>
          </a:prstGeom>
          <a:noFill/>
          <a:ln w="9525">
            <a:noFill/>
            <a:miter lim="800000"/>
            <a:headEnd/>
            <a:tailEnd/>
          </a:ln>
          <a:effectLst/>
        </p:spPr>
        <p:txBody>
          <a:bodyPr wrap="none" lIns="163211" tIns="81606" rIns="163211" bIns="81606">
            <a:spAutoFit/>
          </a:bodyPr>
          <a:lstStyle/>
          <a:p>
            <a:r>
              <a:rPr lang="en-US" sz="2500" dirty="0">
                <a:latin typeface="Arial" charset="0"/>
              </a:rPr>
              <a:t>Stimuli </a:t>
            </a:r>
          </a:p>
          <a:p>
            <a:r>
              <a:rPr lang="en-US" sz="2500" dirty="0">
                <a:latin typeface="Arial" charset="0"/>
              </a:rPr>
              <a:t>Examples</a:t>
            </a:r>
          </a:p>
        </p:txBody>
      </p:sp>
      <p:sp>
        <p:nvSpPr>
          <p:cNvPr id="16394" name="Line 10"/>
          <p:cNvSpPr>
            <a:spLocks noChangeShapeType="1"/>
          </p:cNvSpPr>
          <p:nvPr/>
        </p:nvSpPr>
        <p:spPr bwMode="auto">
          <a:xfrm>
            <a:off x="9749367" y="3584502"/>
            <a:ext cx="0" cy="1028224"/>
          </a:xfrm>
          <a:prstGeom prst="line">
            <a:avLst/>
          </a:prstGeom>
          <a:noFill/>
          <a:ln w="38100">
            <a:solidFill>
              <a:schemeClr val="tx1"/>
            </a:solidFill>
            <a:round/>
            <a:headEnd type="triangle" w="med" len="med"/>
            <a:tailEnd type="triangle" w="med" len="med"/>
          </a:ln>
          <a:effectLst/>
        </p:spPr>
        <p:txBody>
          <a:bodyPr lIns="163211" tIns="81606" rIns="163211" bIns="81606"/>
          <a:lstStyle/>
          <a:p>
            <a:endParaRPr lang="en-IN"/>
          </a:p>
        </p:txBody>
      </p:sp>
      <p:sp>
        <p:nvSpPr>
          <p:cNvPr id="16395" name="Line 11"/>
          <p:cNvSpPr>
            <a:spLocks noChangeShapeType="1"/>
          </p:cNvSpPr>
          <p:nvPr/>
        </p:nvSpPr>
        <p:spPr bwMode="auto">
          <a:xfrm>
            <a:off x="9749367" y="5755197"/>
            <a:ext cx="0" cy="1256718"/>
          </a:xfrm>
          <a:prstGeom prst="line">
            <a:avLst/>
          </a:prstGeom>
          <a:noFill/>
          <a:ln w="38100">
            <a:solidFill>
              <a:schemeClr val="tx1"/>
            </a:solidFill>
            <a:round/>
            <a:headEnd type="triangle" w="med" len="med"/>
            <a:tailEnd type="triangle" w="med" len="med"/>
          </a:ln>
          <a:effectLst/>
        </p:spPr>
        <p:txBody>
          <a:bodyPr lIns="163211" tIns="81606" rIns="163211" bIns="81606"/>
          <a:lstStyle/>
          <a:p>
            <a:endParaRPr lang="en-IN"/>
          </a:p>
        </p:txBody>
      </p:sp>
      <p:sp>
        <p:nvSpPr>
          <p:cNvPr id="16396" name="Line 12"/>
          <p:cNvSpPr>
            <a:spLocks noChangeShapeType="1"/>
          </p:cNvSpPr>
          <p:nvPr/>
        </p:nvSpPr>
        <p:spPr bwMode="auto">
          <a:xfrm flipV="1">
            <a:off x="16147389" y="2741930"/>
            <a:ext cx="0" cy="1713706"/>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397" name="Line 13"/>
          <p:cNvSpPr>
            <a:spLocks noChangeShapeType="1"/>
          </p:cNvSpPr>
          <p:nvPr/>
        </p:nvSpPr>
        <p:spPr bwMode="auto">
          <a:xfrm flipH="1">
            <a:off x="12643710" y="2741930"/>
            <a:ext cx="3503679" cy="0"/>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398" name="Line 14"/>
          <p:cNvSpPr>
            <a:spLocks noChangeShapeType="1"/>
          </p:cNvSpPr>
          <p:nvPr/>
        </p:nvSpPr>
        <p:spPr bwMode="auto">
          <a:xfrm flipV="1">
            <a:off x="15338117" y="6854825"/>
            <a:ext cx="47603" cy="564096"/>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399" name="Freeform 15"/>
          <p:cNvSpPr>
            <a:spLocks/>
          </p:cNvSpPr>
          <p:nvPr/>
        </p:nvSpPr>
        <p:spPr bwMode="auto">
          <a:xfrm>
            <a:off x="12634191" y="7442724"/>
            <a:ext cx="2770571" cy="2379"/>
          </a:xfrm>
          <a:custGeom>
            <a:avLst/>
            <a:gdLst/>
            <a:ahLst/>
            <a:cxnLst>
              <a:cxn ang="0">
                <a:pos x="0" y="1"/>
              </a:cxn>
              <a:cxn ang="0">
                <a:pos x="873" y="0"/>
              </a:cxn>
            </a:cxnLst>
            <a:rect l="0" t="0" r="r" b="b"/>
            <a:pathLst>
              <a:path w="873" h="1">
                <a:moveTo>
                  <a:pt x="0" y="1"/>
                </a:moveTo>
                <a:lnTo>
                  <a:pt x="873" y="0"/>
                </a:lnTo>
              </a:path>
            </a:pathLst>
          </a:custGeom>
          <a:noFill/>
          <a:ln w="38100" cmpd="sng">
            <a:solidFill>
              <a:schemeClr val="tx1"/>
            </a:solidFill>
            <a:round/>
            <a:headEnd type="none" w="med" len="med"/>
            <a:tailEnd type="arrow" w="med" len="med"/>
          </a:ln>
          <a:effectLst/>
        </p:spPr>
        <p:txBody>
          <a:bodyPr lIns="163211" tIns="81606" rIns="163211" bIns="81606"/>
          <a:lstStyle/>
          <a:p>
            <a:endParaRPr lang="en-IN"/>
          </a:p>
        </p:txBody>
      </p:sp>
      <p:sp>
        <p:nvSpPr>
          <p:cNvPr id="16400" name="Line 16"/>
          <p:cNvSpPr>
            <a:spLocks noChangeShapeType="1"/>
          </p:cNvSpPr>
          <p:nvPr/>
        </p:nvSpPr>
        <p:spPr bwMode="auto">
          <a:xfrm flipH="1">
            <a:off x="12643710" y="7997296"/>
            <a:ext cx="3503679" cy="0"/>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401" name="Line 17"/>
          <p:cNvSpPr>
            <a:spLocks noChangeShapeType="1"/>
          </p:cNvSpPr>
          <p:nvPr/>
        </p:nvSpPr>
        <p:spPr bwMode="auto">
          <a:xfrm>
            <a:off x="16147389" y="6854825"/>
            <a:ext cx="0" cy="1142471"/>
          </a:xfrm>
          <a:prstGeom prst="line">
            <a:avLst/>
          </a:prstGeom>
          <a:noFill/>
          <a:ln w="38100">
            <a:solidFill>
              <a:schemeClr val="tx1"/>
            </a:solidFill>
            <a:round/>
            <a:headEnd/>
            <a:tailEnd type="triangle" w="med" len="med"/>
          </a:ln>
          <a:effectLst/>
        </p:spPr>
        <p:txBody>
          <a:bodyPr lIns="163211" tIns="81606" rIns="163211" bIns="81606"/>
          <a:lstStyle/>
          <a:p>
            <a:endParaRPr lang="en-IN"/>
          </a:p>
        </p:txBody>
      </p:sp>
      <p:sp>
        <p:nvSpPr>
          <p:cNvPr id="16402" name="Text Box 18"/>
          <p:cNvSpPr txBox="1">
            <a:spLocks noChangeArrowheads="1"/>
          </p:cNvSpPr>
          <p:nvPr/>
        </p:nvSpPr>
        <p:spPr bwMode="auto">
          <a:xfrm>
            <a:off x="13557714" y="7997296"/>
            <a:ext cx="1184011" cy="549527"/>
          </a:xfrm>
          <a:prstGeom prst="rect">
            <a:avLst/>
          </a:prstGeom>
          <a:noFill/>
          <a:ln w="9525">
            <a:noFill/>
            <a:miter lim="800000"/>
            <a:headEnd/>
            <a:tailEnd/>
          </a:ln>
          <a:effectLst/>
        </p:spPr>
        <p:txBody>
          <a:bodyPr wrap="none" lIns="163211" tIns="81606" rIns="163211" bIns="81606">
            <a:spAutoFit/>
          </a:bodyPr>
          <a:lstStyle/>
          <a:p>
            <a:r>
              <a:rPr lang="en-US" sz="2500" dirty="0">
                <a:latin typeface="Arial" charset="0"/>
              </a:rPr>
              <a:t>Tasks</a:t>
            </a:r>
          </a:p>
        </p:txBody>
      </p:sp>
      <p:sp>
        <p:nvSpPr>
          <p:cNvPr id="16403" name="Text Box 19"/>
          <p:cNvSpPr txBox="1">
            <a:spLocks noChangeArrowheads="1"/>
          </p:cNvSpPr>
          <p:nvPr/>
        </p:nvSpPr>
        <p:spPr bwMode="auto">
          <a:xfrm>
            <a:off x="12796045" y="6969073"/>
            <a:ext cx="1770710" cy="549527"/>
          </a:xfrm>
          <a:prstGeom prst="rect">
            <a:avLst/>
          </a:prstGeom>
          <a:noFill/>
          <a:ln w="9525">
            <a:noFill/>
            <a:miter lim="800000"/>
            <a:headEnd/>
            <a:tailEnd/>
          </a:ln>
          <a:effectLst/>
        </p:spPr>
        <p:txBody>
          <a:bodyPr wrap="none" lIns="163211" tIns="81606" rIns="163211" bIns="81606">
            <a:spAutoFit/>
          </a:bodyPr>
          <a:lstStyle/>
          <a:p>
            <a:r>
              <a:rPr lang="en-US" sz="2500" dirty="0">
                <a:latin typeface="Arial" charset="0"/>
              </a:rPr>
              <a:t>Response</a:t>
            </a:r>
          </a:p>
        </p:txBody>
      </p:sp>
      <p:sp>
        <p:nvSpPr>
          <p:cNvPr id="16404" name="Text Box 20"/>
          <p:cNvSpPr txBox="1">
            <a:spLocks noChangeArrowheads="1"/>
          </p:cNvSpPr>
          <p:nvPr/>
        </p:nvSpPr>
        <p:spPr bwMode="auto">
          <a:xfrm>
            <a:off x="13940631" y="2169319"/>
            <a:ext cx="1735444" cy="549527"/>
          </a:xfrm>
          <a:prstGeom prst="rect">
            <a:avLst/>
          </a:prstGeom>
          <a:noFill/>
          <a:ln w="9525">
            <a:noFill/>
            <a:miter lim="800000"/>
            <a:headEnd/>
            <a:tailEnd/>
          </a:ln>
          <a:effectLst/>
        </p:spPr>
        <p:txBody>
          <a:bodyPr wrap="none" lIns="163211" tIns="81606" rIns="163211" bIns="81606">
            <a:spAutoFit/>
          </a:bodyPr>
          <a:lstStyle/>
          <a:p>
            <a:r>
              <a:rPr lang="en-US" sz="2500" dirty="0">
                <a:latin typeface="Arial" charset="0"/>
              </a:rPr>
              <a:t>Feedback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pic>
        <p:nvPicPr>
          <p:cNvPr id="2050" name="Picture 2"/>
          <p:cNvPicPr>
            <a:picLocks noChangeAspect="1" noChangeArrowheads="1"/>
          </p:cNvPicPr>
          <p:nvPr/>
        </p:nvPicPr>
        <p:blipFill>
          <a:blip r:embed="rId2"/>
          <a:srcRect/>
          <a:stretch>
            <a:fillRect/>
          </a:stretch>
        </p:blipFill>
        <p:spPr bwMode="auto">
          <a:xfrm>
            <a:off x="1901031" y="1407318"/>
            <a:ext cx="14733005" cy="88749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pic>
        <p:nvPicPr>
          <p:cNvPr id="3074" name="Picture 2"/>
          <p:cNvPicPr>
            <a:picLocks noChangeAspect="1" noChangeArrowheads="1"/>
          </p:cNvPicPr>
          <p:nvPr/>
        </p:nvPicPr>
        <p:blipFill>
          <a:blip r:embed="rId2"/>
          <a:srcRect/>
          <a:stretch>
            <a:fillRect/>
          </a:stretch>
        </p:blipFill>
        <p:spPr bwMode="auto">
          <a:xfrm>
            <a:off x="3196431" y="1379506"/>
            <a:ext cx="11353800" cy="89027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prstGeom prst="rect">
            <a:avLst/>
          </a:prstGeom>
        </p:spPr>
        <p:txBody>
          <a:bodyPr lIns="182765" tIns="182765" rIns="182765" bIns="182765" anchor="b" anchorCtr="0">
            <a:noAutofit/>
          </a:bodyPr>
          <a:lstStyle/>
          <a:p>
            <a:r>
              <a:rPr lang="en" dirty="0"/>
              <a:t>Next Video</a:t>
            </a:r>
          </a:p>
        </p:txBody>
      </p:sp>
      <p:sp>
        <p:nvSpPr>
          <p:cNvPr id="273" name="Shape 273"/>
          <p:cNvSpPr txBox="1">
            <a:spLocks noGrp="1"/>
          </p:cNvSpPr>
          <p:nvPr>
            <p:ph type="subTitle" idx="1"/>
          </p:nvPr>
        </p:nvSpPr>
        <p:spPr>
          <a:prstGeom prst="rect">
            <a:avLst/>
          </a:prstGeom>
        </p:spPr>
        <p:txBody>
          <a:bodyPr lIns="182765" tIns="182765" rIns="182765" bIns="182765" anchor="t" anchorCtr="0">
            <a:noAutofit/>
          </a:bodyPr>
          <a:lstStyle/>
          <a:p>
            <a:r>
              <a:rPr lang="en" dirty="0" smtClean="0"/>
              <a:t>Difference Between Classification and Regression</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269</Words>
  <Application>Microsoft Office PowerPoint</Application>
  <PresentationFormat>Custom</PresentationFormat>
  <Paragraphs>42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Wingdings</vt:lpstr>
      <vt:lpstr>Roboto</vt:lpstr>
      <vt:lpstr>Packt</vt:lpstr>
      <vt:lpstr>Understanding AI Problems Related to Supervised/Unsupervised Learning</vt:lpstr>
      <vt:lpstr>In this Section, we are going to take a look at…</vt:lpstr>
      <vt:lpstr>What is Machine Learning</vt:lpstr>
      <vt:lpstr>What is Machine Learning?</vt:lpstr>
      <vt:lpstr>Why?</vt:lpstr>
      <vt:lpstr>Learning Model</vt:lpstr>
      <vt:lpstr>Supervised Learning</vt:lpstr>
      <vt:lpstr>Unsupervised Learning</vt:lpstr>
      <vt:lpstr>Next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dc:creator>Packt</dc:creator>
  <cp:lastModifiedBy>Packt</cp:lastModifiedBy>
  <cp:revision>15</cp:revision>
  <dcterms:modified xsi:type="dcterms:W3CDTF">2017-09-26T02:27:36Z</dcterms:modified>
</cp:coreProperties>
</file>