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23"/>
  </p:notes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Lst>
  <p:sldSz cx="18280063" cy="10282238"/>
  <p:notesSz cx="6858000" cy="9144000"/>
  <p:embeddedFontLst>
    <p:embeddedFont>
      <p:font typeface="Calibri" pitchFamily="34" charset="0"/>
      <p:regular r:id="rId24"/>
      <p:bold r:id="rId25"/>
      <p:italic r:id="rId26"/>
      <p:boldItalic r:id="rId27"/>
    </p:embeddedFont>
    <p:embeddedFont>
      <p:font typeface="Robo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3239" userDrawn="1">
          <p15:clr>
            <a:srgbClr val="A4A3A4"/>
          </p15:clr>
        </p15:guide>
        <p15:guide id="2" pos="57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03" autoAdjust="0"/>
  </p:normalViewPr>
  <p:slideViewPr>
    <p:cSldViewPr>
      <p:cViewPr varScale="1">
        <p:scale>
          <a:sx n="48" d="100"/>
          <a:sy n="48" d="100"/>
        </p:scale>
        <p:origin x="-636" y="-108"/>
      </p:cViewPr>
      <p:guideLst>
        <p:guide orient="horz" pos="3239"/>
        <p:guide pos="575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xmlns="" val="3302920467"/>
      </p:ext>
    </p:extLst>
  </p:cSld>
  <p:clrMap bg1="lt1" tx1="dk1" bg2="dk2" tx2="lt2" accent1="accent1" accent2="accent2" accent3="accent3" accent4="accent4" accent5="accent5" accent6="accent6" hlink="hlink" folHlink="folHlink"/>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The name of</a:t>
            </a:r>
            <a:r>
              <a:rPr lang="en-US" baseline="0" dirty="0" smtClean="0"/>
              <a:t> the section would be mentioned here.</a:t>
            </a:r>
            <a:endParaRPr/>
          </a:p>
        </p:txBody>
      </p:sp>
    </p:spTree>
    <p:extLst>
      <p:ext uri="{BB962C8B-B14F-4D97-AF65-F5344CB8AC3E}">
        <p14:creationId xmlns:p14="http://schemas.microsoft.com/office/powerpoint/2010/main" xmlns="" val="170575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extLst>
      <p:ext uri="{BB962C8B-B14F-4D97-AF65-F5344CB8AC3E}">
        <p14:creationId xmlns:p14="http://schemas.microsoft.com/office/powerpoint/2010/main" xmlns="" val="38266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98C3B9D-6A55-4074-A179-DEF357C93444}"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3" name="Shape 93"/>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tandalone Introduction or Summary">
    <p:bg>
      <p:bgPr>
        <a:solidFill>
          <a:srgbClr val="F37021"/>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921500" y="4128788"/>
            <a:ext cx="16437063" cy="2024662"/>
          </a:xfrm>
          <a:prstGeom prst="rect">
            <a:avLst/>
          </a:prstGeom>
        </p:spPr>
        <p:txBody>
          <a:bodyPr lIns="91425" tIns="91425" rIns="91425" bIns="91425" anchor="ctr" anchorCtr="0"/>
          <a:lstStyle>
            <a:lvl1pPr lvl="0" rtl="0">
              <a:spcBef>
                <a:spcPts val="0"/>
              </a:spcBef>
              <a:buSzPct val="100000"/>
              <a:defRPr sz="8396"/>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914003" y="9373022"/>
            <a:ext cx="4265348" cy="714044"/>
          </a:xfrm>
          <a:prstGeom prst="rect">
            <a:avLst/>
          </a:prstGeom>
        </p:spPr>
        <p:txBody>
          <a:bodyPr lIns="163211" tIns="81606" rIns="163211" bIns="81606"/>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95640DE-BB68-44D1-A61A-5374FA1E86D2}" type="slidenum">
              <a:rPr lang="en-US"/>
              <a:pPr/>
              <a:t>‹#›</a:t>
            </a:fld>
            <a:endParaRPr lang="en-US"/>
          </a:p>
        </p:txBody>
      </p:sp>
      <p:sp>
        <p:nvSpPr>
          <p:cNvPr id="6" name="Footer Placeholder 5"/>
          <p:cNvSpPr>
            <a:spLocks noGrp="1"/>
          </p:cNvSpPr>
          <p:nvPr>
            <p:ph type="ftr" sz="quarter" idx="12"/>
          </p:nvPr>
        </p:nvSpPr>
        <p:spPr>
          <a:xfrm>
            <a:off x="6245688" y="9368261"/>
            <a:ext cx="5788687" cy="714044"/>
          </a:xfrm>
          <a:prstGeom prst="rect">
            <a:avLst/>
          </a:prstGeom>
        </p:spPr>
        <p:txBody>
          <a:bodyPr lIns="163211" tIns="81606" rIns="163211" bIns="81606"/>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003" y="9373022"/>
            <a:ext cx="4265348" cy="714044"/>
          </a:xfrm>
          <a:prstGeom prst="rect">
            <a:avLst/>
          </a:prstGeom>
        </p:spPr>
        <p:txBody>
          <a:bodyPr lIns="163211" tIns="81606" rIns="163211" bIns="81606"/>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049C2F6D-4017-4929-9066-1B2DE097F03C}" type="slidenum">
              <a:rPr lang="en-US"/>
              <a:pPr/>
              <a:t>‹#›</a:t>
            </a:fld>
            <a:endParaRPr lang="en-US"/>
          </a:p>
        </p:txBody>
      </p:sp>
      <p:sp>
        <p:nvSpPr>
          <p:cNvPr id="4" name="Footer Placeholder 3"/>
          <p:cNvSpPr>
            <a:spLocks noGrp="1"/>
          </p:cNvSpPr>
          <p:nvPr>
            <p:ph type="ftr" sz="quarter" idx="12"/>
          </p:nvPr>
        </p:nvSpPr>
        <p:spPr>
          <a:xfrm>
            <a:off x="6245688" y="9368261"/>
            <a:ext cx="5788687" cy="714044"/>
          </a:xfrm>
          <a:prstGeom prst="rect">
            <a:avLst/>
          </a:prstGeom>
        </p:spPr>
        <p:txBody>
          <a:bodyPr lIns="163211" tIns="81606" rIns="163211" bIns="81606"/>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6" name="Shape 96"/>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18280063" cy="9387452"/>
          </a:xfrm>
          <a:prstGeom prst="rect">
            <a:avLst/>
          </a:prstGeom>
          <a:solidFill>
            <a:schemeClr val="accent4"/>
          </a:solidFill>
          <a:ln>
            <a:noFill/>
          </a:ln>
        </p:spPr>
        <p:txBody>
          <a:bodyPr lIns="182765" tIns="182765" rIns="182765" bIns="182765" anchor="ctr" anchorCtr="0">
            <a:noAutofit/>
          </a:bodyPr>
          <a:lstStyle/>
          <a:p>
            <a:pPr lvl="0">
              <a:spcBef>
                <a:spcPts val="0"/>
              </a:spcBef>
              <a:buNone/>
            </a:pPr>
            <a:endParaRPr sz="5595"/>
          </a:p>
        </p:txBody>
      </p:sp>
      <p:sp>
        <p:nvSpPr>
          <p:cNvPr id="135" name="Shape 135"/>
          <p:cNvSpPr/>
          <p:nvPr/>
        </p:nvSpPr>
        <p:spPr>
          <a:xfrm rot="10800000" flipH="1">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765" tIns="182765" rIns="182765" bIns="182765" anchor="ctr" anchorCtr="0">
            <a:noAutofit/>
          </a:bodyPr>
          <a:lstStyle/>
          <a:p>
            <a:pPr lvl="0">
              <a:spcBef>
                <a:spcPts val="0"/>
              </a:spcBef>
              <a:buNone/>
            </a:pPr>
            <a:endParaRPr sz="5595"/>
          </a:p>
        </p:txBody>
      </p:sp>
      <p:sp>
        <p:nvSpPr>
          <p:cNvPr id="136" name="Shape 136"/>
          <p:cNvSpPr txBox="1">
            <a:spLocks noGrp="1"/>
          </p:cNvSpPr>
          <p:nvPr>
            <p:ph type="body" idx="1"/>
          </p:nvPr>
        </p:nvSpPr>
        <p:spPr>
          <a:xfrm>
            <a:off x="114251" y="9389302"/>
            <a:ext cx="16756724" cy="892986"/>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43390" y="1476767"/>
            <a:ext cx="16437063" cy="1534689"/>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943390" y="3836374"/>
            <a:ext cx="16437063" cy="5417891"/>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17039683" y="9386898"/>
            <a:ext cx="1096924" cy="786836"/>
          </a:xfrm>
          <a:prstGeom prst="rect">
            <a:avLst/>
          </a:prstGeom>
          <a:noFill/>
          <a:ln>
            <a:noFill/>
          </a:ln>
        </p:spPr>
        <p:txBody>
          <a:bodyPr lIns="91425" tIns="91425" rIns="91425" bIns="91425" anchor="ctr" anchorCtr="0">
            <a:noAutofit/>
          </a:bodyPr>
          <a:lstStyle/>
          <a:p>
            <a:pPr algn="r"/>
            <a:fld id="{00000000-1234-1234-1234-123412341234}" type="slidenum">
              <a:rPr lang="en" sz="1999" smtClean="0">
                <a:solidFill>
                  <a:schemeClr val="lt2"/>
                </a:solidFill>
                <a:latin typeface="Roboto"/>
                <a:ea typeface="Roboto"/>
                <a:cs typeface="Roboto"/>
                <a:sym typeface="Roboto"/>
              </a:rPr>
              <a:pPr algn="r"/>
              <a:t>‹#›</a:t>
            </a:fld>
            <a:endParaRPr lang="en" sz="1999">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9" r:id="rId2"/>
    <p:sldLayoutId id="2147483683" r:id="rId3"/>
    <p:sldLayoutId id="2147483684" r:id="rId4"/>
    <p:sldLayoutId id="2147483685" r:id="rId5"/>
    <p:sldLayoutId id="2147483686" r:id="rId6"/>
    <p:sldLayoutId id="2147483687" r:id="rId7"/>
    <p:sldLayoutId id="2147483688" r:id="rId8"/>
    <p:sldLayoutId id="2147483689" r:id="rId9"/>
    <p:sldLayoutId id="2147483692" r:id="rId10"/>
    <p:sldLayoutId id="2147483693" r:id="rId11"/>
    <p:sldLayoutId id="2147483694" r:id="rId12"/>
    <p:sldLayoutId id="214748369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21739" y="4128788"/>
            <a:ext cx="16436587" cy="2024662"/>
          </a:xfrm>
          <a:prstGeom prst="rect">
            <a:avLst/>
          </a:prstGeom>
        </p:spPr>
        <p:txBody>
          <a:bodyPr lIns="182765" tIns="182765" rIns="182765" bIns="182765" anchor="ctr" anchorCtr="0">
            <a:noAutofit/>
          </a:bodyPr>
          <a:lstStyle/>
          <a:p>
            <a:r>
              <a:rPr lang="en" dirty="0" smtClean="0"/>
              <a:t>Introduction to </a:t>
            </a:r>
            <a:r>
              <a:rPr lang="en" dirty="0" smtClean="0"/>
              <a:t>A</a:t>
            </a:r>
            <a:r>
              <a:rPr lang="en-US" dirty="0" smtClean="0"/>
              <a:t>s</a:t>
            </a:r>
            <a:r>
              <a:rPr lang="en" dirty="0" smtClean="0"/>
              <a:t>tar Algorithm</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25605" name="Text Box 5"/>
          <p:cNvSpPr txBox="1">
            <a:spLocks noChangeArrowheads="1"/>
          </p:cNvSpPr>
          <p:nvPr/>
        </p:nvSpPr>
        <p:spPr bwMode="auto">
          <a:xfrm>
            <a:off x="13100713" y="342741"/>
            <a:ext cx="2147415" cy="1703689"/>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5(13)</a:t>
            </a:r>
          </a:p>
        </p:txBody>
      </p:sp>
      <p:sp>
        <p:nvSpPr>
          <p:cNvPr id="25606" name="Text Box 6"/>
          <p:cNvSpPr txBox="1">
            <a:spLocks noChangeArrowheads="1"/>
          </p:cNvSpPr>
          <p:nvPr/>
        </p:nvSpPr>
        <p:spPr bwMode="auto">
          <a:xfrm>
            <a:off x="1980341" y="6169343"/>
            <a:ext cx="3495541" cy="1703689"/>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a:t>
            </a:r>
            <a:r>
              <a:rPr lang="en-US" sz="5000" b="1" dirty="0">
                <a:solidFill>
                  <a:srgbClr val="66FF33"/>
                </a:solidFill>
              </a:rPr>
              <a:t>2(12)</a:t>
            </a:r>
          </a:p>
        </p:txBody>
      </p:sp>
      <p:sp>
        <p:nvSpPr>
          <p:cNvPr id="25608" name="Text Box 8"/>
          <p:cNvSpPr txBox="1">
            <a:spLocks noChangeArrowheads="1"/>
          </p:cNvSpPr>
          <p:nvPr/>
        </p:nvSpPr>
        <p:spPr bwMode="auto">
          <a:xfrm>
            <a:off x="11729707" y="5255367"/>
            <a:ext cx="4946258" cy="4012013"/>
          </a:xfrm>
          <a:prstGeom prst="rect">
            <a:avLst/>
          </a:prstGeom>
          <a:noFill/>
          <a:ln w="9525">
            <a:noFill/>
            <a:miter lim="800000"/>
            <a:headEnd/>
            <a:tailEnd/>
          </a:ln>
          <a:effectLst/>
        </p:spPr>
        <p:txBody>
          <a:bodyPr wrap="none" lIns="163211" tIns="81606" rIns="163211" bIns="81606">
            <a:spAutoFit/>
          </a:bodyPr>
          <a:lstStyle/>
          <a:p>
            <a:pPr marL="612042" indent="-612042"/>
            <a:r>
              <a:rPr lang="en-US" sz="5000" b="1" dirty="0"/>
              <a:t>Node		g(n)	</a:t>
            </a:r>
          </a:p>
          <a:p>
            <a:pPr marL="612042" indent="-612042"/>
            <a:r>
              <a:rPr lang="en-US" sz="5000" b="1" dirty="0"/>
              <a:t>1			0</a:t>
            </a:r>
          </a:p>
          <a:p>
            <a:pPr marL="612042" indent="-612042"/>
            <a:r>
              <a:rPr lang="en-US" sz="5000" b="1" dirty="0"/>
              <a:t>2			2</a:t>
            </a:r>
          </a:p>
          <a:p>
            <a:pPr marL="612042" indent="-612042"/>
            <a:r>
              <a:rPr lang="en-US" sz="5000" b="1" dirty="0"/>
              <a:t>5			1</a:t>
            </a:r>
          </a:p>
          <a:p>
            <a:pPr marL="612042" indent="-612042"/>
            <a:endParaRPr lang="en-US" sz="5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26629" name="Text Box 5"/>
          <p:cNvSpPr txBox="1">
            <a:spLocks noChangeArrowheads="1"/>
          </p:cNvSpPr>
          <p:nvPr/>
        </p:nvSpPr>
        <p:spPr bwMode="auto">
          <a:xfrm>
            <a:off x="13100713" y="342741"/>
            <a:ext cx="5167473" cy="1703689"/>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5(13) 3(19) </a:t>
            </a:r>
            <a:r>
              <a:rPr lang="en-US" sz="5000" b="1" dirty="0">
                <a:solidFill>
                  <a:srgbClr val="66FF33"/>
                </a:solidFill>
              </a:rPr>
              <a:t>6(12)</a:t>
            </a:r>
          </a:p>
        </p:txBody>
      </p:sp>
      <p:sp>
        <p:nvSpPr>
          <p:cNvPr id="26630" name="Text Box 6"/>
          <p:cNvSpPr txBox="1">
            <a:spLocks noChangeArrowheads="1"/>
          </p:cNvSpPr>
          <p:nvPr/>
        </p:nvSpPr>
        <p:spPr bwMode="auto">
          <a:xfrm>
            <a:off x="1980341" y="6169343"/>
            <a:ext cx="3495541" cy="1703689"/>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a:t>
            </a:r>
          </a:p>
        </p:txBody>
      </p:sp>
      <p:sp>
        <p:nvSpPr>
          <p:cNvPr id="26632" name="Text Box 8"/>
          <p:cNvSpPr txBox="1">
            <a:spLocks noChangeArrowheads="1"/>
          </p:cNvSpPr>
          <p:nvPr/>
        </p:nvSpPr>
        <p:spPr bwMode="auto">
          <a:xfrm>
            <a:off x="11729707" y="5255366"/>
            <a:ext cx="4022928" cy="5550896"/>
          </a:xfrm>
          <a:prstGeom prst="rect">
            <a:avLst/>
          </a:prstGeom>
          <a:noFill/>
          <a:ln w="9525">
            <a:noFill/>
            <a:miter lim="800000"/>
            <a:headEnd/>
            <a:tailEnd/>
          </a:ln>
          <a:effectLst/>
        </p:spPr>
        <p:txBody>
          <a:bodyPr wrap="none" lIns="163211" tIns="81606" rIns="163211" bIns="81606">
            <a:spAutoFit/>
          </a:bodyPr>
          <a:lstStyle/>
          <a:p>
            <a:pPr marL="612042" indent="-612042"/>
            <a:r>
              <a:rPr lang="en-US" sz="5000" b="1" dirty="0"/>
              <a:t>Node		g()	</a:t>
            </a:r>
          </a:p>
          <a:p>
            <a:pPr marL="612042" indent="-612042"/>
            <a:r>
              <a:rPr lang="en-US" sz="5000" b="1" dirty="0"/>
              <a:t>1			0</a:t>
            </a:r>
          </a:p>
          <a:p>
            <a:pPr marL="612042" indent="-612042"/>
            <a:r>
              <a:rPr lang="en-US" sz="5000" b="1" dirty="0"/>
              <a:t>2			2</a:t>
            </a:r>
          </a:p>
          <a:p>
            <a:pPr marL="612042" indent="-612042"/>
            <a:r>
              <a:rPr lang="en-US" sz="5000" b="1" dirty="0"/>
              <a:t>5			1</a:t>
            </a:r>
          </a:p>
          <a:p>
            <a:pPr marL="612042" indent="-612042"/>
            <a:r>
              <a:rPr lang="en-US" sz="5000" b="1" dirty="0"/>
              <a:t>3			3</a:t>
            </a:r>
          </a:p>
          <a:p>
            <a:pPr marL="612042" indent="-612042"/>
            <a:r>
              <a:rPr lang="en-US" sz="5000" b="1" dirty="0"/>
              <a:t>6			5</a:t>
            </a:r>
          </a:p>
          <a:p>
            <a:pPr marL="612042" indent="-612042"/>
            <a:endParaRPr lang="en-US" sz="5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27653" name="Text Box 5"/>
          <p:cNvSpPr txBox="1">
            <a:spLocks noChangeArrowheads="1"/>
          </p:cNvSpPr>
          <p:nvPr/>
        </p:nvSpPr>
        <p:spPr bwMode="auto">
          <a:xfrm>
            <a:off x="13100713" y="342741"/>
            <a:ext cx="3495541" cy="1703689"/>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5(13) 3(19)</a:t>
            </a:r>
            <a:endParaRPr lang="en-US" sz="5000" b="1" dirty="0">
              <a:solidFill>
                <a:srgbClr val="66FF33"/>
              </a:solidFill>
            </a:endParaRPr>
          </a:p>
        </p:txBody>
      </p:sp>
      <p:sp>
        <p:nvSpPr>
          <p:cNvPr id="27654" name="Text Box 6"/>
          <p:cNvSpPr txBox="1">
            <a:spLocks noChangeArrowheads="1"/>
          </p:cNvSpPr>
          <p:nvPr/>
        </p:nvSpPr>
        <p:spPr bwMode="auto">
          <a:xfrm>
            <a:off x="1980341" y="6169343"/>
            <a:ext cx="5167473" cy="1703689"/>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 </a:t>
            </a:r>
            <a:r>
              <a:rPr lang="en-US" sz="5000" b="1" dirty="0">
                <a:solidFill>
                  <a:srgbClr val="66FF33"/>
                </a:solidFill>
              </a:rPr>
              <a:t>6(12)</a:t>
            </a:r>
          </a:p>
        </p:txBody>
      </p:sp>
      <p:sp>
        <p:nvSpPr>
          <p:cNvPr id="27656" name="Text Box 8"/>
          <p:cNvSpPr txBox="1">
            <a:spLocks noChangeArrowheads="1"/>
          </p:cNvSpPr>
          <p:nvPr/>
        </p:nvSpPr>
        <p:spPr bwMode="auto">
          <a:xfrm>
            <a:off x="11729707" y="5255366"/>
            <a:ext cx="4022928" cy="5550896"/>
          </a:xfrm>
          <a:prstGeom prst="rect">
            <a:avLst/>
          </a:prstGeom>
          <a:noFill/>
          <a:ln w="9525">
            <a:noFill/>
            <a:miter lim="800000"/>
            <a:headEnd/>
            <a:tailEnd/>
          </a:ln>
          <a:effectLst/>
        </p:spPr>
        <p:txBody>
          <a:bodyPr wrap="none" lIns="163211" tIns="81606" rIns="163211" bIns="81606">
            <a:spAutoFit/>
          </a:bodyPr>
          <a:lstStyle/>
          <a:p>
            <a:pPr marL="612042" indent="-612042"/>
            <a:r>
              <a:rPr lang="en-US" sz="5000" b="1" dirty="0"/>
              <a:t>Node		g()	</a:t>
            </a:r>
          </a:p>
          <a:p>
            <a:pPr marL="612042" indent="-612042"/>
            <a:r>
              <a:rPr lang="en-US" sz="5000" b="1" dirty="0"/>
              <a:t>1			0</a:t>
            </a:r>
          </a:p>
          <a:p>
            <a:pPr marL="612042" indent="-612042"/>
            <a:r>
              <a:rPr lang="en-US" sz="5000" b="1" dirty="0"/>
              <a:t>2			2</a:t>
            </a:r>
          </a:p>
          <a:p>
            <a:pPr marL="612042" indent="-612042"/>
            <a:r>
              <a:rPr lang="en-US" sz="5000" b="1" dirty="0"/>
              <a:t>5			1</a:t>
            </a:r>
          </a:p>
          <a:p>
            <a:pPr marL="612042" indent="-612042"/>
            <a:r>
              <a:rPr lang="en-US" sz="5000" b="1" dirty="0"/>
              <a:t>3			3</a:t>
            </a:r>
          </a:p>
          <a:p>
            <a:pPr marL="612042" indent="-612042"/>
            <a:r>
              <a:rPr lang="en-US" sz="5000" b="1" dirty="0"/>
              <a:t>6			5</a:t>
            </a:r>
          </a:p>
          <a:p>
            <a:pPr marL="612042" indent="-612042"/>
            <a:endParaRPr lang="en-US" sz="5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28677" name="Text Box 5"/>
          <p:cNvSpPr txBox="1">
            <a:spLocks noChangeArrowheads="1"/>
          </p:cNvSpPr>
          <p:nvPr/>
        </p:nvSpPr>
        <p:spPr bwMode="auto">
          <a:xfrm>
            <a:off x="12034375" y="342742"/>
            <a:ext cx="5701273" cy="2473130"/>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10(13) 3(19) </a:t>
            </a:r>
            <a:r>
              <a:rPr lang="en-US" sz="5000" b="1" dirty="0">
                <a:solidFill>
                  <a:srgbClr val="66FF33"/>
                </a:solidFill>
              </a:rPr>
              <a:t>5 (13)</a:t>
            </a:r>
          </a:p>
          <a:p>
            <a:r>
              <a:rPr lang="en-US" sz="5000" b="1" dirty="0"/>
              <a:t>7(17)</a:t>
            </a:r>
            <a:endParaRPr lang="en-US" sz="5000" b="1" dirty="0">
              <a:solidFill>
                <a:srgbClr val="66FF33"/>
              </a:solidFill>
            </a:endParaRPr>
          </a:p>
        </p:txBody>
      </p:sp>
      <p:sp>
        <p:nvSpPr>
          <p:cNvPr id="28678" name="Text Box 6"/>
          <p:cNvSpPr txBox="1">
            <a:spLocks noChangeArrowheads="1"/>
          </p:cNvSpPr>
          <p:nvPr/>
        </p:nvSpPr>
        <p:spPr bwMode="auto">
          <a:xfrm>
            <a:off x="1980341" y="6169343"/>
            <a:ext cx="5167473" cy="1703689"/>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 6(12)</a:t>
            </a:r>
          </a:p>
        </p:txBody>
      </p:sp>
      <p:sp>
        <p:nvSpPr>
          <p:cNvPr id="28680" name="Text Box 8"/>
          <p:cNvSpPr txBox="1">
            <a:spLocks noChangeArrowheads="1"/>
          </p:cNvSpPr>
          <p:nvPr/>
        </p:nvSpPr>
        <p:spPr bwMode="auto">
          <a:xfrm>
            <a:off x="11729707" y="3313166"/>
            <a:ext cx="4022928" cy="7089779"/>
          </a:xfrm>
          <a:prstGeom prst="rect">
            <a:avLst/>
          </a:prstGeom>
          <a:noFill/>
          <a:ln w="9525">
            <a:noFill/>
            <a:miter lim="800000"/>
            <a:headEnd/>
            <a:tailEnd/>
          </a:ln>
          <a:effectLst/>
        </p:spPr>
        <p:txBody>
          <a:bodyPr wrap="none" lIns="163211" tIns="81606" rIns="163211" bIns="81606">
            <a:spAutoFit/>
          </a:bodyPr>
          <a:lstStyle/>
          <a:p>
            <a:pPr marL="612042" indent="-612042"/>
            <a:r>
              <a:rPr lang="en-US" sz="5000" b="1" dirty="0"/>
              <a:t>Node		g()	</a:t>
            </a:r>
          </a:p>
          <a:p>
            <a:pPr marL="612042" indent="-612042"/>
            <a:r>
              <a:rPr lang="en-US" sz="5000" b="1" dirty="0"/>
              <a:t>1			0</a:t>
            </a:r>
          </a:p>
          <a:p>
            <a:pPr marL="612042" indent="-612042"/>
            <a:r>
              <a:rPr lang="en-US" sz="5000" b="1" dirty="0"/>
              <a:t>2			2</a:t>
            </a:r>
          </a:p>
          <a:p>
            <a:pPr marL="612042" indent="-612042"/>
            <a:r>
              <a:rPr lang="en-US" sz="5000" b="1" dirty="0"/>
              <a:t>5			1</a:t>
            </a:r>
          </a:p>
          <a:p>
            <a:pPr marL="612042" indent="-612042"/>
            <a:r>
              <a:rPr lang="en-US" sz="5000" b="1" dirty="0"/>
              <a:t>3			3</a:t>
            </a:r>
          </a:p>
          <a:p>
            <a:pPr marL="612042" indent="-612042"/>
            <a:r>
              <a:rPr lang="en-US" sz="5000" b="1" dirty="0"/>
              <a:t>6			5</a:t>
            </a:r>
          </a:p>
          <a:p>
            <a:pPr marL="612042" indent="-612042"/>
            <a:r>
              <a:rPr lang="en-US" sz="5000" b="1" dirty="0"/>
              <a:t>7			6</a:t>
            </a:r>
          </a:p>
          <a:p>
            <a:pPr marL="612042" indent="-612042"/>
            <a:r>
              <a:rPr lang="en-US" sz="5000" b="1" dirty="0"/>
              <a:t>10			9</a:t>
            </a:r>
          </a:p>
          <a:p>
            <a:pPr marL="612042" indent="-612042"/>
            <a:endParaRPr lang="en-US" sz="5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29701" name="Text Box 5"/>
          <p:cNvSpPr txBox="1">
            <a:spLocks noChangeArrowheads="1"/>
          </p:cNvSpPr>
          <p:nvPr/>
        </p:nvSpPr>
        <p:spPr bwMode="auto">
          <a:xfrm>
            <a:off x="12034375" y="342741"/>
            <a:ext cx="5523339" cy="1703689"/>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10(13) 3(19) 7(17)</a:t>
            </a:r>
            <a:endParaRPr lang="en-US" sz="5000" b="1" dirty="0">
              <a:solidFill>
                <a:srgbClr val="66FF33"/>
              </a:solidFill>
            </a:endParaRPr>
          </a:p>
        </p:txBody>
      </p:sp>
      <p:sp>
        <p:nvSpPr>
          <p:cNvPr id="29702" name="Text Box 6"/>
          <p:cNvSpPr txBox="1">
            <a:spLocks noChangeArrowheads="1"/>
          </p:cNvSpPr>
          <p:nvPr/>
        </p:nvSpPr>
        <p:spPr bwMode="auto">
          <a:xfrm>
            <a:off x="1980340" y="6169343"/>
            <a:ext cx="6839405" cy="1703689"/>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 6(12) </a:t>
            </a:r>
            <a:r>
              <a:rPr lang="en-US" sz="5000" b="1" dirty="0">
                <a:solidFill>
                  <a:srgbClr val="66FF33"/>
                </a:solidFill>
              </a:rPr>
              <a:t>5(13)</a:t>
            </a:r>
            <a:endParaRPr lang="en-US" sz="7100" b="1" dirty="0"/>
          </a:p>
        </p:txBody>
      </p:sp>
      <p:sp>
        <p:nvSpPr>
          <p:cNvPr id="29704" name="Text Box 8"/>
          <p:cNvSpPr txBox="1">
            <a:spLocks noChangeArrowheads="1"/>
          </p:cNvSpPr>
          <p:nvPr/>
        </p:nvSpPr>
        <p:spPr bwMode="auto">
          <a:xfrm>
            <a:off x="11729707" y="3313166"/>
            <a:ext cx="4022928" cy="7089779"/>
          </a:xfrm>
          <a:prstGeom prst="rect">
            <a:avLst/>
          </a:prstGeom>
          <a:noFill/>
          <a:ln w="9525">
            <a:noFill/>
            <a:miter lim="800000"/>
            <a:headEnd/>
            <a:tailEnd/>
          </a:ln>
          <a:effectLst/>
        </p:spPr>
        <p:txBody>
          <a:bodyPr wrap="none" lIns="163211" tIns="81606" rIns="163211" bIns="81606">
            <a:spAutoFit/>
          </a:bodyPr>
          <a:lstStyle/>
          <a:p>
            <a:pPr marL="612042" indent="-612042"/>
            <a:r>
              <a:rPr lang="en-US" sz="5000" b="1" dirty="0"/>
              <a:t>Node		g()	</a:t>
            </a:r>
          </a:p>
          <a:p>
            <a:pPr marL="612042" indent="-612042"/>
            <a:r>
              <a:rPr lang="en-US" sz="5000" b="1" dirty="0"/>
              <a:t>1			0</a:t>
            </a:r>
          </a:p>
          <a:p>
            <a:pPr marL="612042" indent="-612042"/>
            <a:r>
              <a:rPr lang="en-US" sz="5000" b="1" dirty="0"/>
              <a:t>2			2</a:t>
            </a:r>
          </a:p>
          <a:p>
            <a:pPr marL="612042" indent="-612042"/>
            <a:r>
              <a:rPr lang="en-US" sz="5000" b="1" dirty="0"/>
              <a:t>5			1</a:t>
            </a:r>
          </a:p>
          <a:p>
            <a:pPr marL="612042" indent="-612042"/>
            <a:r>
              <a:rPr lang="en-US" sz="5000" b="1" dirty="0"/>
              <a:t>3			3</a:t>
            </a:r>
          </a:p>
          <a:p>
            <a:pPr marL="612042" indent="-612042"/>
            <a:r>
              <a:rPr lang="en-US" sz="5000" b="1" dirty="0"/>
              <a:t>6			5</a:t>
            </a:r>
          </a:p>
          <a:p>
            <a:pPr marL="612042" indent="-612042"/>
            <a:r>
              <a:rPr lang="en-US" sz="5000" b="1" dirty="0"/>
              <a:t>7			6</a:t>
            </a:r>
          </a:p>
          <a:p>
            <a:pPr marL="612042" indent="-612042"/>
            <a:r>
              <a:rPr lang="en-US" sz="5000" b="1" dirty="0"/>
              <a:t>10			9</a:t>
            </a:r>
          </a:p>
          <a:p>
            <a:pPr marL="612042" indent="-612042"/>
            <a:endParaRPr lang="en-US" sz="5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30725" name="Text Box 5"/>
          <p:cNvSpPr txBox="1">
            <a:spLocks noChangeArrowheads="1"/>
          </p:cNvSpPr>
          <p:nvPr/>
        </p:nvSpPr>
        <p:spPr bwMode="auto">
          <a:xfrm>
            <a:off x="12034375" y="342742"/>
            <a:ext cx="5444793" cy="2473130"/>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3(19) </a:t>
            </a:r>
            <a:r>
              <a:rPr lang="en-US" sz="5000" b="1" dirty="0">
                <a:solidFill>
                  <a:srgbClr val="66FF33"/>
                </a:solidFill>
              </a:rPr>
              <a:t>10(13)</a:t>
            </a:r>
            <a:r>
              <a:rPr lang="en-US" dirty="0"/>
              <a:t> </a:t>
            </a:r>
            <a:r>
              <a:rPr lang="en-US" sz="5000" b="1" dirty="0"/>
              <a:t>7(17)</a:t>
            </a:r>
          </a:p>
          <a:p>
            <a:r>
              <a:rPr lang="en-US" sz="5000" b="1" dirty="0"/>
              <a:t>9(14) </a:t>
            </a:r>
          </a:p>
        </p:txBody>
      </p:sp>
      <p:sp>
        <p:nvSpPr>
          <p:cNvPr id="30726" name="Text Box 6"/>
          <p:cNvSpPr txBox="1">
            <a:spLocks noChangeArrowheads="1"/>
          </p:cNvSpPr>
          <p:nvPr/>
        </p:nvSpPr>
        <p:spPr bwMode="auto">
          <a:xfrm>
            <a:off x="1980340" y="6169343"/>
            <a:ext cx="7017338" cy="1703689"/>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 6(12) 5 (13)</a:t>
            </a:r>
            <a:endParaRPr lang="en-US" sz="7100" b="1" dirty="0"/>
          </a:p>
        </p:txBody>
      </p:sp>
      <p:sp>
        <p:nvSpPr>
          <p:cNvPr id="30728" name="Text Box 8"/>
          <p:cNvSpPr txBox="1">
            <a:spLocks noChangeArrowheads="1"/>
          </p:cNvSpPr>
          <p:nvPr/>
        </p:nvSpPr>
        <p:spPr bwMode="auto">
          <a:xfrm>
            <a:off x="11729707" y="3313165"/>
            <a:ext cx="4022928" cy="7859220"/>
          </a:xfrm>
          <a:prstGeom prst="rect">
            <a:avLst/>
          </a:prstGeom>
          <a:noFill/>
          <a:ln w="9525">
            <a:noFill/>
            <a:miter lim="800000"/>
            <a:headEnd/>
            <a:tailEnd/>
          </a:ln>
          <a:effectLst/>
        </p:spPr>
        <p:txBody>
          <a:bodyPr wrap="none" lIns="163211" tIns="81606" rIns="163211" bIns="81606">
            <a:spAutoFit/>
          </a:bodyPr>
          <a:lstStyle/>
          <a:p>
            <a:pPr marL="612042" indent="-612042"/>
            <a:r>
              <a:rPr lang="en-US" sz="5000" b="1" dirty="0"/>
              <a:t>Node		g()	</a:t>
            </a:r>
          </a:p>
          <a:p>
            <a:pPr marL="612042" indent="-612042"/>
            <a:r>
              <a:rPr lang="en-US" sz="5000" b="1" dirty="0"/>
              <a:t>1			0</a:t>
            </a:r>
          </a:p>
          <a:p>
            <a:pPr marL="612042" indent="-612042"/>
            <a:r>
              <a:rPr lang="en-US" sz="5000" b="1" dirty="0"/>
              <a:t>2			2</a:t>
            </a:r>
          </a:p>
          <a:p>
            <a:pPr marL="612042" indent="-612042"/>
            <a:r>
              <a:rPr lang="en-US" sz="5000" b="1" dirty="0"/>
              <a:t>5			1</a:t>
            </a:r>
          </a:p>
          <a:p>
            <a:pPr marL="612042" indent="-612042"/>
            <a:r>
              <a:rPr lang="en-US" sz="5000" b="1" dirty="0"/>
              <a:t>3			3</a:t>
            </a:r>
          </a:p>
          <a:p>
            <a:pPr marL="612042" indent="-612042"/>
            <a:r>
              <a:rPr lang="en-US" sz="5000" b="1" dirty="0"/>
              <a:t>6			5</a:t>
            </a:r>
          </a:p>
          <a:p>
            <a:pPr marL="612042" indent="-612042"/>
            <a:r>
              <a:rPr lang="en-US" sz="5000" b="1" dirty="0"/>
              <a:t>7			6</a:t>
            </a:r>
          </a:p>
          <a:p>
            <a:pPr marL="612042" indent="-612042"/>
            <a:r>
              <a:rPr lang="en-US" sz="5000" b="1" dirty="0"/>
              <a:t>10			9</a:t>
            </a:r>
          </a:p>
          <a:p>
            <a:pPr marL="612042" indent="-612042"/>
            <a:r>
              <a:rPr lang="en-US" sz="5000" b="1" dirty="0"/>
              <a:t>9			2</a:t>
            </a:r>
          </a:p>
          <a:p>
            <a:pPr marL="612042" indent="-612042"/>
            <a:endParaRPr lang="en-US" sz="5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31749" name="Text Box 5"/>
          <p:cNvSpPr txBox="1">
            <a:spLocks noChangeArrowheads="1"/>
          </p:cNvSpPr>
          <p:nvPr/>
        </p:nvSpPr>
        <p:spPr bwMode="auto">
          <a:xfrm>
            <a:off x="12034376" y="342741"/>
            <a:ext cx="5345406" cy="1703689"/>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3(19) 7(17) 9(14) </a:t>
            </a:r>
          </a:p>
        </p:txBody>
      </p:sp>
      <p:sp>
        <p:nvSpPr>
          <p:cNvPr id="31750" name="Text Box 6"/>
          <p:cNvSpPr txBox="1">
            <a:spLocks noChangeArrowheads="1"/>
          </p:cNvSpPr>
          <p:nvPr/>
        </p:nvSpPr>
        <p:spPr bwMode="auto">
          <a:xfrm>
            <a:off x="1980340" y="6169343"/>
            <a:ext cx="7017338" cy="2473130"/>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 6(12) 5 (13)</a:t>
            </a:r>
          </a:p>
          <a:p>
            <a:r>
              <a:rPr lang="en-US" sz="5000" b="1" dirty="0">
                <a:solidFill>
                  <a:srgbClr val="66FF33"/>
                </a:solidFill>
              </a:rPr>
              <a:t>10(13)</a:t>
            </a:r>
          </a:p>
        </p:txBody>
      </p:sp>
      <p:sp>
        <p:nvSpPr>
          <p:cNvPr id="31752" name="Text Box 8"/>
          <p:cNvSpPr txBox="1">
            <a:spLocks noChangeArrowheads="1"/>
          </p:cNvSpPr>
          <p:nvPr/>
        </p:nvSpPr>
        <p:spPr bwMode="auto">
          <a:xfrm>
            <a:off x="11729707" y="3313165"/>
            <a:ext cx="4022928" cy="7859220"/>
          </a:xfrm>
          <a:prstGeom prst="rect">
            <a:avLst/>
          </a:prstGeom>
          <a:noFill/>
          <a:ln w="9525">
            <a:noFill/>
            <a:miter lim="800000"/>
            <a:headEnd/>
            <a:tailEnd/>
          </a:ln>
          <a:effectLst/>
        </p:spPr>
        <p:txBody>
          <a:bodyPr wrap="none" lIns="163211" tIns="81606" rIns="163211" bIns="81606">
            <a:spAutoFit/>
          </a:bodyPr>
          <a:lstStyle/>
          <a:p>
            <a:pPr marL="612042" indent="-612042"/>
            <a:r>
              <a:rPr lang="en-US" sz="5000" b="1" dirty="0"/>
              <a:t>Node		g()	</a:t>
            </a:r>
          </a:p>
          <a:p>
            <a:pPr marL="612042" indent="-612042"/>
            <a:r>
              <a:rPr lang="en-US" sz="5000" b="1" dirty="0"/>
              <a:t>1			0</a:t>
            </a:r>
          </a:p>
          <a:p>
            <a:pPr marL="612042" indent="-612042"/>
            <a:r>
              <a:rPr lang="en-US" sz="5000" b="1" dirty="0"/>
              <a:t>2			2</a:t>
            </a:r>
          </a:p>
          <a:p>
            <a:pPr marL="612042" indent="-612042"/>
            <a:r>
              <a:rPr lang="en-US" sz="5000" b="1" dirty="0"/>
              <a:t>5			1</a:t>
            </a:r>
          </a:p>
          <a:p>
            <a:pPr marL="612042" indent="-612042"/>
            <a:r>
              <a:rPr lang="en-US" sz="5000" b="1" dirty="0"/>
              <a:t>3			3</a:t>
            </a:r>
          </a:p>
          <a:p>
            <a:pPr marL="612042" indent="-612042"/>
            <a:r>
              <a:rPr lang="en-US" sz="5000" b="1" dirty="0"/>
              <a:t>6			5</a:t>
            </a:r>
          </a:p>
          <a:p>
            <a:pPr marL="612042" indent="-612042"/>
            <a:r>
              <a:rPr lang="en-US" sz="5000" b="1" dirty="0"/>
              <a:t>7			6</a:t>
            </a:r>
          </a:p>
          <a:p>
            <a:pPr marL="612042" indent="-612042"/>
            <a:r>
              <a:rPr lang="en-US" sz="5000" b="1" dirty="0"/>
              <a:t>10			9</a:t>
            </a:r>
          </a:p>
          <a:p>
            <a:pPr marL="612042" indent="-612042"/>
            <a:r>
              <a:rPr lang="en-US" sz="5000" b="1" dirty="0"/>
              <a:t>9			2</a:t>
            </a:r>
          </a:p>
          <a:p>
            <a:pPr marL="612042" indent="-612042"/>
            <a:endParaRPr lang="en-US" sz="5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32773" name="Text Box 5"/>
          <p:cNvSpPr txBox="1">
            <a:spLocks noChangeArrowheads="1"/>
          </p:cNvSpPr>
          <p:nvPr/>
        </p:nvSpPr>
        <p:spPr bwMode="auto">
          <a:xfrm>
            <a:off x="12034376" y="342742"/>
            <a:ext cx="5167473" cy="2473130"/>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3(19) 7(17) 9(14)</a:t>
            </a:r>
          </a:p>
          <a:p>
            <a:r>
              <a:rPr lang="en-US" sz="5000" b="1" dirty="0">
                <a:solidFill>
                  <a:srgbClr val="66FF33"/>
                </a:solidFill>
              </a:rPr>
              <a:t>11(13) </a:t>
            </a:r>
          </a:p>
        </p:txBody>
      </p:sp>
      <p:sp>
        <p:nvSpPr>
          <p:cNvPr id="32774" name="Text Box 6"/>
          <p:cNvSpPr txBox="1">
            <a:spLocks noChangeArrowheads="1"/>
          </p:cNvSpPr>
          <p:nvPr/>
        </p:nvSpPr>
        <p:spPr bwMode="auto">
          <a:xfrm>
            <a:off x="1980340" y="6169343"/>
            <a:ext cx="7017338" cy="2473130"/>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 6(12) 5 (13)</a:t>
            </a:r>
          </a:p>
          <a:p>
            <a:r>
              <a:rPr lang="en-US" sz="5000" b="1" dirty="0"/>
              <a:t>10(13)</a:t>
            </a:r>
          </a:p>
        </p:txBody>
      </p:sp>
      <p:sp>
        <p:nvSpPr>
          <p:cNvPr id="32776" name="Text Box 8"/>
          <p:cNvSpPr txBox="1">
            <a:spLocks noChangeArrowheads="1"/>
          </p:cNvSpPr>
          <p:nvPr/>
        </p:nvSpPr>
        <p:spPr bwMode="auto">
          <a:xfrm>
            <a:off x="11729707" y="3313166"/>
            <a:ext cx="4022928" cy="6935890"/>
          </a:xfrm>
          <a:prstGeom prst="rect">
            <a:avLst/>
          </a:prstGeom>
          <a:noFill/>
          <a:ln w="9525">
            <a:noFill/>
            <a:miter lim="800000"/>
            <a:headEnd/>
            <a:tailEnd/>
          </a:ln>
          <a:effectLst/>
        </p:spPr>
        <p:txBody>
          <a:bodyPr wrap="none" lIns="163211" tIns="81606" rIns="163211" bIns="81606">
            <a:spAutoFit/>
          </a:bodyPr>
          <a:lstStyle/>
          <a:p>
            <a:pPr marL="612042" indent="-612042"/>
            <a:r>
              <a:rPr lang="en-US" sz="4000" b="1" dirty="0"/>
              <a:t>Node		g()	</a:t>
            </a:r>
          </a:p>
          <a:p>
            <a:pPr marL="612042" indent="-612042"/>
            <a:r>
              <a:rPr lang="en-US" sz="4000" b="1" dirty="0"/>
              <a:t>1			0</a:t>
            </a:r>
          </a:p>
          <a:p>
            <a:pPr marL="612042" indent="-612042"/>
            <a:r>
              <a:rPr lang="en-US" sz="4000" b="1" dirty="0"/>
              <a:t>2			2</a:t>
            </a:r>
          </a:p>
          <a:p>
            <a:pPr marL="612042" indent="-612042"/>
            <a:r>
              <a:rPr lang="en-US" sz="4000" b="1" dirty="0"/>
              <a:t>5			1</a:t>
            </a:r>
          </a:p>
          <a:p>
            <a:pPr marL="612042" indent="-612042"/>
            <a:r>
              <a:rPr lang="en-US" sz="4000" b="1" dirty="0"/>
              <a:t>3			3</a:t>
            </a:r>
          </a:p>
          <a:p>
            <a:pPr marL="612042" indent="-612042"/>
            <a:r>
              <a:rPr lang="en-US" sz="4000" b="1" dirty="0"/>
              <a:t>6			5</a:t>
            </a:r>
          </a:p>
          <a:p>
            <a:pPr marL="612042" indent="-612042"/>
            <a:r>
              <a:rPr lang="en-US" sz="4000" b="1" dirty="0"/>
              <a:t>7			6</a:t>
            </a:r>
          </a:p>
          <a:p>
            <a:pPr marL="612042" indent="-612042"/>
            <a:r>
              <a:rPr lang="en-US" sz="4000" b="1" dirty="0"/>
              <a:t>10			9</a:t>
            </a:r>
          </a:p>
          <a:p>
            <a:pPr marL="612042" indent="-612042"/>
            <a:r>
              <a:rPr lang="en-US" sz="4000" b="1" dirty="0"/>
              <a:t>9			2</a:t>
            </a:r>
          </a:p>
          <a:p>
            <a:pPr marL="612042" indent="-612042"/>
            <a:r>
              <a:rPr lang="en-US" sz="4000" b="1" dirty="0"/>
              <a:t>11			12</a:t>
            </a:r>
          </a:p>
          <a:p>
            <a:pPr marL="612042" indent="-612042"/>
            <a:endParaRPr lang="en-US" sz="4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33797" name="Text Box 5"/>
          <p:cNvSpPr txBox="1">
            <a:spLocks noChangeArrowheads="1"/>
          </p:cNvSpPr>
          <p:nvPr/>
        </p:nvSpPr>
        <p:spPr bwMode="auto">
          <a:xfrm>
            <a:off x="12034376" y="342741"/>
            <a:ext cx="5345406" cy="1703689"/>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3(19) 7(17) 9(14) </a:t>
            </a:r>
          </a:p>
        </p:txBody>
      </p:sp>
      <p:sp>
        <p:nvSpPr>
          <p:cNvPr id="33798" name="Text Box 6"/>
          <p:cNvSpPr txBox="1">
            <a:spLocks noChangeArrowheads="1"/>
          </p:cNvSpPr>
          <p:nvPr/>
        </p:nvSpPr>
        <p:spPr bwMode="auto">
          <a:xfrm>
            <a:off x="1980340" y="6169343"/>
            <a:ext cx="7017338" cy="2473130"/>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 6(12) 5 (13)</a:t>
            </a:r>
          </a:p>
          <a:p>
            <a:r>
              <a:rPr lang="en-US" sz="5000" b="1" dirty="0"/>
              <a:t>10(13) </a:t>
            </a:r>
            <a:r>
              <a:rPr lang="en-US" sz="5000" b="1" dirty="0">
                <a:solidFill>
                  <a:srgbClr val="66FF33"/>
                </a:solidFill>
              </a:rPr>
              <a:t>11(13)</a:t>
            </a:r>
          </a:p>
        </p:txBody>
      </p:sp>
      <p:sp>
        <p:nvSpPr>
          <p:cNvPr id="33800" name="Text Box 8"/>
          <p:cNvSpPr txBox="1">
            <a:spLocks noChangeArrowheads="1"/>
          </p:cNvSpPr>
          <p:nvPr/>
        </p:nvSpPr>
        <p:spPr bwMode="auto">
          <a:xfrm>
            <a:off x="11729707" y="3101334"/>
            <a:ext cx="4022928" cy="6935890"/>
          </a:xfrm>
          <a:prstGeom prst="rect">
            <a:avLst/>
          </a:prstGeom>
          <a:noFill/>
          <a:ln w="9525">
            <a:noFill/>
            <a:miter lim="800000"/>
            <a:headEnd/>
            <a:tailEnd/>
          </a:ln>
          <a:effectLst/>
        </p:spPr>
        <p:txBody>
          <a:bodyPr wrap="none" lIns="163211" tIns="81606" rIns="163211" bIns="81606">
            <a:spAutoFit/>
          </a:bodyPr>
          <a:lstStyle/>
          <a:p>
            <a:pPr marL="612042" indent="-612042"/>
            <a:r>
              <a:rPr lang="en-US" sz="4000" b="1" dirty="0"/>
              <a:t>Node		g()	</a:t>
            </a:r>
          </a:p>
          <a:p>
            <a:pPr marL="612042" indent="-612042"/>
            <a:r>
              <a:rPr lang="en-US" sz="4000" b="1" dirty="0"/>
              <a:t>1			0</a:t>
            </a:r>
          </a:p>
          <a:p>
            <a:pPr marL="612042" indent="-612042"/>
            <a:r>
              <a:rPr lang="en-US" sz="4000" b="1" dirty="0"/>
              <a:t>2			2</a:t>
            </a:r>
          </a:p>
          <a:p>
            <a:pPr marL="612042" indent="-612042"/>
            <a:r>
              <a:rPr lang="en-US" sz="4000" b="1" dirty="0"/>
              <a:t>5			1</a:t>
            </a:r>
          </a:p>
          <a:p>
            <a:pPr marL="612042" indent="-612042"/>
            <a:r>
              <a:rPr lang="en-US" sz="4000" b="1" dirty="0"/>
              <a:t>3			3</a:t>
            </a:r>
          </a:p>
          <a:p>
            <a:pPr marL="612042" indent="-612042"/>
            <a:r>
              <a:rPr lang="en-US" sz="4000" b="1" dirty="0"/>
              <a:t>6			5</a:t>
            </a:r>
          </a:p>
          <a:p>
            <a:pPr marL="612042" indent="-612042"/>
            <a:r>
              <a:rPr lang="en-US" sz="4000" b="1" dirty="0"/>
              <a:t>7			6</a:t>
            </a:r>
          </a:p>
          <a:p>
            <a:pPr marL="612042" indent="-612042"/>
            <a:r>
              <a:rPr lang="en-US" sz="4000" b="1" dirty="0"/>
              <a:t>10			9</a:t>
            </a:r>
          </a:p>
          <a:p>
            <a:pPr marL="612042" indent="-612042"/>
            <a:r>
              <a:rPr lang="en-US" sz="4000" b="1" dirty="0"/>
              <a:t>9			2</a:t>
            </a:r>
          </a:p>
          <a:p>
            <a:pPr marL="612042" indent="-612042"/>
            <a:r>
              <a:rPr lang="en-US" sz="4000" b="1" dirty="0"/>
              <a:t>11			12</a:t>
            </a:r>
          </a:p>
          <a:p>
            <a:pPr marL="612042" indent="-612042"/>
            <a:endParaRPr lang="en-US" sz="4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36869" name="Text Box 5"/>
          <p:cNvSpPr txBox="1">
            <a:spLocks noChangeArrowheads="1"/>
          </p:cNvSpPr>
          <p:nvPr/>
        </p:nvSpPr>
        <p:spPr bwMode="auto">
          <a:xfrm>
            <a:off x="12034376" y="342742"/>
            <a:ext cx="5345406" cy="2473130"/>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3(19) 7(17) 9 (14)</a:t>
            </a:r>
          </a:p>
          <a:p>
            <a:r>
              <a:rPr lang="en-US" sz="5000" b="1" dirty="0">
                <a:solidFill>
                  <a:srgbClr val="66FF33"/>
                </a:solidFill>
              </a:rPr>
              <a:t>12 (13)</a:t>
            </a:r>
          </a:p>
        </p:txBody>
      </p:sp>
      <p:sp>
        <p:nvSpPr>
          <p:cNvPr id="36870" name="Text Box 6"/>
          <p:cNvSpPr txBox="1">
            <a:spLocks noChangeArrowheads="1"/>
          </p:cNvSpPr>
          <p:nvPr/>
        </p:nvSpPr>
        <p:spPr bwMode="auto">
          <a:xfrm>
            <a:off x="1980340" y="6169343"/>
            <a:ext cx="7017338" cy="2473130"/>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 6(12) 5 (13)</a:t>
            </a:r>
          </a:p>
          <a:p>
            <a:r>
              <a:rPr lang="en-US" sz="5000" b="1" dirty="0"/>
              <a:t>10(13)  11(13)</a:t>
            </a:r>
            <a:r>
              <a:rPr lang="en-US" sz="5000" dirty="0"/>
              <a:t> </a:t>
            </a:r>
          </a:p>
        </p:txBody>
      </p:sp>
      <p:sp>
        <p:nvSpPr>
          <p:cNvPr id="36872" name="Text Box 8"/>
          <p:cNvSpPr txBox="1">
            <a:spLocks noChangeArrowheads="1"/>
          </p:cNvSpPr>
          <p:nvPr/>
        </p:nvSpPr>
        <p:spPr bwMode="auto">
          <a:xfrm>
            <a:off x="11729707" y="3313166"/>
            <a:ext cx="4022928" cy="7551443"/>
          </a:xfrm>
          <a:prstGeom prst="rect">
            <a:avLst/>
          </a:prstGeom>
          <a:noFill/>
          <a:ln w="9525">
            <a:noFill/>
            <a:miter lim="800000"/>
            <a:headEnd/>
            <a:tailEnd/>
          </a:ln>
          <a:effectLst/>
        </p:spPr>
        <p:txBody>
          <a:bodyPr wrap="none" lIns="163211" tIns="81606" rIns="163211" bIns="81606">
            <a:spAutoFit/>
          </a:bodyPr>
          <a:lstStyle/>
          <a:p>
            <a:pPr marL="612042" indent="-612042"/>
            <a:r>
              <a:rPr lang="en-US" sz="4000" b="1" dirty="0"/>
              <a:t>Node		g()	</a:t>
            </a:r>
          </a:p>
          <a:p>
            <a:pPr marL="612042" indent="-612042"/>
            <a:r>
              <a:rPr lang="en-US" sz="4000" b="1" dirty="0"/>
              <a:t>1			0</a:t>
            </a:r>
          </a:p>
          <a:p>
            <a:pPr marL="612042" indent="-612042"/>
            <a:r>
              <a:rPr lang="en-US" sz="4000" b="1" dirty="0"/>
              <a:t>2			2</a:t>
            </a:r>
          </a:p>
          <a:p>
            <a:pPr marL="612042" indent="-612042"/>
            <a:r>
              <a:rPr lang="en-US" sz="4000" b="1" dirty="0"/>
              <a:t>5			1</a:t>
            </a:r>
          </a:p>
          <a:p>
            <a:pPr marL="612042" indent="-612042"/>
            <a:r>
              <a:rPr lang="en-US" sz="4000" b="1" dirty="0"/>
              <a:t>3			3</a:t>
            </a:r>
          </a:p>
          <a:p>
            <a:pPr marL="612042" indent="-612042"/>
            <a:r>
              <a:rPr lang="en-US" sz="4000" b="1" dirty="0"/>
              <a:t>6			5</a:t>
            </a:r>
          </a:p>
          <a:p>
            <a:pPr marL="612042" indent="-612042"/>
            <a:r>
              <a:rPr lang="en-US" sz="4000" b="1" dirty="0"/>
              <a:t>7			6</a:t>
            </a:r>
          </a:p>
          <a:p>
            <a:pPr marL="612042" indent="-612042"/>
            <a:r>
              <a:rPr lang="en-US" sz="4000" b="1" dirty="0"/>
              <a:t>10			9</a:t>
            </a:r>
          </a:p>
          <a:p>
            <a:pPr marL="612042" indent="-612042"/>
            <a:r>
              <a:rPr lang="en-US" sz="4000" b="1" dirty="0"/>
              <a:t>9			2</a:t>
            </a:r>
          </a:p>
          <a:p>
            <a:pPr marL="612042" indent="-612042"/>
            <a:r>
              <a:rPr lang="en-US" sz="4000" b="1" dirty="0"/>
              <a:t>11			12</a:t>
            </a:r>
          </a:p>
          <a:p>
            <a:pPr marL="612042" indent="-612042"/>
            <a:r>
              <a:rPr lang="en-US" sz="4000" b="1" dirty="0"/>
              <a:t>12			13</a:t>
            </a:r>
          </a:p>
          <a:p>
            <a:pPr marL="612042" indent="-612042"/>
            <a:endParaRPr lang="en-US"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sz="5400" dirty="0"/>
              <a:t>Calculating Cost</a:t>
            </a:r>
          </a:p>
        </p:txBody>
      </p:sp>
      <p:sp>
        <p:nvSpPr>
          <p:cNvPr id="18435" name="Rectangle 3"/>
          <p:cNvSpPr>
            <a:spLocks noGrp="1" noChangeArrowheads="1"/>
          </p:cNvSpPr>
          <p:nvPr>
            <p:ph type="body" idx="1"/>
          </p:nvPr>
        </p:nvSpPr>
        <p:spPr/>
        <p:txBody>
          <a:bodyPr/>
          <a:lstStyle/>
          <a:p>
            <a:pPr algn="ctr">
              <a:buFont typeface="Wingdings" pitchFamily="2" charset="2"/>
              <a:buNone/>
            </a:pPr>
            <a:r>
              <a:rPr lang="en-US" sz="4400" b="1" dirty="0">
                <a:solidFill>
                  <a:srgbClr val="FF0000"/>
                </a:solidFill>
              </a:rPr>
              <a:t>f(n) = g(n) + h(n)</a:t>
            </a:r>
          </a:p>
          <a:p>
            <a:pPr>
              <a:buFont typeface="Wingdings" pitchFamily="2" charset="2"/>
              <a:buNone/>
            </a:pPr>
            <a:r>
              <a:rPr lang="en-US" sz="4400" dirty="0"/>
              <a:t>g(n) – Actual cost of traversing from initial state to state n</a:t>
            </a:r>
          </a:p>
          <a:p>
            <a:pPr>
              <a:buFont typeface="Wingdings" pitchFamily="2" charset="2"/>
              <a:buNone/>
            </a:pPr>
            <a:r>
              <a:rPr lang="en-US" sz="4400" dirty="0"/>
              <a:t>h(n) – Estimated cost of reaching to the goal from state 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37893" name="Text Box 5"/>
          <p:cNvSpPr txBox="1">
            <a:spLocks noChangeArrowheads="1"/>
          </p:cNvSpPr>
          <p:nvPr/>
        </p:nvSpPr>
        <p:spPr bwMode="auto">
          <a:xfrm>
            <a:off x="12034376" y="342742"/>
            <a:ext cx="5345406" cy="2473130"/>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t>3(19) 7(17) 9 (14)</a:t>
            </a:r>
          </a:p>
          <a:p>
            <a:endParaRPr lang="en-US" sz="5000" b="1" dirty="0">
              <a:solidFill>
                <a:srgbClr val="66FF33"/>
              </a:solidFill>
            </a:endParaRPr>
          </a:p>
        </p:txBody>
      </p:sp>
      <p:sp>
        <p:nvSpPr>
          <p:cNvPr id="37894" name="Text Box 6"/>
          <p:cNvSpPr txBox="1">
            <a:spLocks noChangeArrowheads="1"/>
          </p:cNvSpPr>
          <p:nvPr/>
        </p:nvSpPr>
        <p:spPr bwMode="auto">
          <a:xfrm>
            <a:off x="1980340" y="6169343"/>
            <a:ext cx="7017338" cy="2473130"/>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 2(12) 6(12) 5 (13)</a:t>
            </a:r>
          </a:p>
          <a:p>
            <a:r>
              <a:rPr lang="en-US" sz="5000" b="1" dirty="0"/>
              <a:t>10(13) 11(13) </a:t>
            </a:r>
            <a:r>
              <a:rPr lang="en-US" sz="5000" b="1" dirty="0">
                <a:solidFill>
                  <a:srgbClr val="66FF33"/>
                </a:solidFill>
              </a:rPr>
              <a:t>12 (13)</a:t>
            </a:r>
            <a:r>
              <a:rPr lang="en-US" sz="5000" dirty="0"/>
              <a:t> </a:t>
            </a:r>
          </a:p>
        </p:txBody>
      </p:sp>
      <p:sp>
        <p:nvSpPr>
          <p:cNvPr id="37896" name="Text Box 8"/>
          <p:cNvSpPr txBox="1">
            <a:spLocks noChangeArrowheads="1"/>
          </p:cNvSpPr>
          <p:nvPr/>
        </p:nvSpPr>
        <p:spPr bwMode="auto">
          <a:xfrm>
            <a:off x="11729707" y="2741931"/>
            <a:ext cx="4022928" cy="7551443"/>
          </a:xfrm>
          <a:prstGeom prst="rect">
            <a:avLst/>
          </a:prstGeom>
          <a:noFill/>
          <a:ln w="9525">
            <a:noFill/>
            <a:miter lim="800000"/>
            <a:headEnd/>
            <a:tailEnd/>
          </a:ln>
          <a:effectLst/>
        </p:spPr>
        <p:txBody>
          <a:bodyPr wrap="none" lIns="163211" tIns="81606" rIns="163211" bIns="81606">
            <a:spAutoFit/>
          </a:bodyPr>
          <a:lstStyle/>
          <a:p>
            <a:pPr marL="612042" indent="-612042"/>
            <a:r>
              <a:rPr lang="en-US" sz="4000" b="1" dirty="0"/>
              <a:t>Node		g()	</a:t>
            </a:r>
          </a:p>
          <a:p>
            <a:pPr marL="612042" indent="-612042"/>
            <a:r>
              <a:rPr lang="en-US" sz="4000" b="1" dirty="0"/>
              <a:t>1			0</a:t>
            </a:r>
          </a:p>
          <a:p>
            <a:pPr marL="612042" indent="-612042"/>
            <a:r>
              <a:rPr lang="en-US" sz="4000" b="1" dirty="0"/>
              <a:t>2			2</a:t>
            </a:r>
          </a:p>
          <a:p>
            <a:pPr marL="612042" indent="-612042"/>
            <a:r>
              <a:rPr lang="en-US" sz="4000" b="1" dirty="0"/>
              <a:t>5			1</a:t>
            </a:r>
          </a:p>
          <a:p>
            <a:pPr marL="612042" indent="-612042"/>
            <a:r>
              <a:rPr lang="en-US" sz="4000" b="1" dirty="0"/>
              <a:t>3			3</a:t>
            </a:r>
          </a:p>
          <a:p>
            <a:pPr marL="612042" indent="-612042"/>
            <a:r>
              <a:rPr lang="en-US" sz="4000" b="1" dirty="0"/>
              <a:t>6			5</a:t>
            </a:r>
          </a:p>
          <a:p>
            <a:pPr marL="612042" indent="-612042"/>
            <a:r>
              <a:rPr lang="en-US" sz="4000" b="1" dirty="0"/>
              <a:t>7			6</a:t>
            </a:r>
          </a:p>
          <a:p>
            <a:pPr marL="612042" indent="-612042"/>
            <a:r>
              <a:rPr lang="en-US" sz="4000" b="1" dirty="0"/>
              <a:t>10			9</a:t>
            </a:r>
          </a:p>
          <a:p>
            <a:pPr marL="612042" indent="-612042"/>
            <a:r>
              <a:rPr lang="en-US" sz="4000" b="1" dirty="0"/>
              <a:t>9			2</a:t>
            </a:r>
          </a:p>
          <a:p>
            <a:pPr marL="612042" indent="-612042"/>
            <a:r>
              <a:rPr lang="en-US" sz="4000" b="1" dirty="0"/>
              <a:t>11			12</a:t>
            </a:r>
          </a:p>
          <a:p>
            <a:pPr marL="612042" indent="-612042"/>
            <a:r>
              <a:rPr lang="en-US" sz="4000" b="1" dirty="0"/>
              <a:t>12			13</a:t>
            </a:r>
          </a:p>
          <a:p>
            <a:pPr marL="612042" indent="-612042"/>
            <a:endParaRPr lang="en-US" sz="4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prstGeom prst="rect">
            <a:avLst/>
          </a:prstGeom>
        </p:spPr>
        <p:txBody>
          <a:bodyPr lIns="182765" tIns="182765" rIns="182765" bIns="182765" anchor="b" anchorCtr="0">
            <a:noAutofit/>
          </a:bodyPr>
          <a:lstStyle/>
          <a:p>
            <a:r>
              <a:rPr lang="en" dirty="0"/>
              <a:t>Next Video</a:t>
            </a:r>
          </a:p>
        </p:txBody>
      </p:sp>
      <p:sp>
        <p:nvSpPr>
          <p:cNvPr id="273" name="Shape 273"/>
          <p:cNvSpPr txBox="1">
            <a:spLocks noGrp="1"/>
          </p:cNvSpPr>
          <p:nvPr>
            <p:ph type="subTitle" idx="1"/>
          </p:nvPr>
        </p:nvSpPr>
        <p:spPr>
          <a:prstGeom prst="rect">
            <a:avLst/>
          </a:prstGeom>
        </p:spPr>
        <p:txBody>
          <a:bodyPr lIns="182765" tIns="182765" rIns="182765" bIns="182765" anchor="t" anchorCtr="0">
            <a:noAutofit/>
          </a:bodyPr>
          <a:lstStyle/>
          <a:p>
            <a:r>
              <a:rPr lang="en" dirty="0" smtClean="0"/>
              <a:t>Implementation of </a:t>
            </a:r>
            <a:r>
              <a:rPr lang="en" dirty="0" smtClean="0"/>
              <a:t>AStar </a:t>
            </a:r>
            <a:r>
              <a:rPr lang="en" dirty="0" smtClean="0"/>
              <a:t>Search</a:t>
            </a:r>
            <a:endParaRPr lang="e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529431" y="0"/>
            <a:ext cx="16437063" cy="950119"/>
          </a:xfrm>
        </p:spPr>
        <p:txBody>
          <a:bodyPr/>
          <a:lstStyle/>
          <a:p>
            <a:r>
              <a:rPr lang="en-US" sz="4400" dirty="0" smtClean="0"/>
              <a:t>Informed State Space</a:t>
            </a:r>
            <a:endParaRPr lang="en-US" sz="4400" dirty="0"/>
          </a:p>
        </p:txBody>
      </p:sp>
      <p:sp>
        <p:nvSpPr>
          <p:cNvPr id="19459" name="Rectangle 3"/>
          <p:cNvSpPr>
            <a:spLocks noGrp="1" noChangeArrowheads="1"/>
          </p:cNvSpPr>
          <p:nvPr>
            <p:ph type="body" idx="1"/>
          </p:nvPr>
        </p:nvSpPr>
        <p:spPr>
          <a:xfrm>
            <a:off x="529431" y="1483519"/>
            <a:ext cx="16452057" cy="6785802"/>
          </a:xfrm>
        </p:spPr>
        <p:txBody>
          <a:bodyPr/>
          <a:lstStyle/>
          <a:p>
            <a:pPr>
              <a:lnSpc>
                <a:spcPct val="80000"/>
              </a:lnSpc>
            </a:pPr>
            <a:r>
              <a:rPr lang="en-US" sz="5400" b="1" dirty="0" smtClean="0"/>
              <a:t>Given: [S, s, O</a:t>
            </a:r>
            <a:r>
              <a:rPr lang="en-US" sz="5400" b="1" dirty="0"/>
              <a:t>, G, h] where </a:t>
            </a:r>
            <a:endParaRPr lang="en-US" sz="5400" dirty="0"/>
          </a:p>
          <a:p>
            <a:pPr lvl="1">
              <a:lnSpc>
                <a:spcPct val="80000"/>
              </a:lnSpc>
            </a:pPr>
            <a:r>
              <a:rPr lang="en-US" sz="5400" b="1" dirty="0"/>
              <a:t>S is the (implicitly specified) set of states </a:t>
            </a:r>
            <a:endParaRPr lang="en-US" sz="5400" dirty="0"/>
          </a:p>
          <a:p>
            <a:pPr lvl="1">
              <a:lnSpc>
                <a:spcPct val="80000"/>
              </a:lnSpc>
            </a:pPr>
            <a:r>
              <a:rPr lang="en-US" sz="5400" b="1" dirty="0"/>
              <a:t>s is the start state </a:t>
            </a:r>
            <a:endParaRPr lang="en-US" sz="5400" dirty="0"/>
          </a:p>
          <a:p>
            <a:pPr lvl="1">
              <a:lnSpc>
                <a:spcPct val="80000"/>
              </a:lnSpc>
            </a:pPr>
            <a:r>
              <a:rPr lang="en-US" sz="5400" b="1" dirty="0"/>
              <a:t>O is the set of state transition operators each having some cost </a:t>
            </a:r>
            <a:endParaRPr lang="en-US" sz="5400" dirty="0"/>
          </a:p>
          <a:p>
            <a:pPr lvl="1">
              <a:lnSpc>
                <a:spcPct val="80000"/>
              </a:lnSpc>
            </a:pPr>
            <a:r>
              <a:rPr lang="en-US" sz="5400" b="1" dirty="0"/>
              <a:t>G is the set of goal states </a:t>
            </a:r>
            <a:endParaRPr lang="en-US" sz="5400" dirty="0"/>
          </a:p>
          <a:p>
            <a:pPr lvl="1">
              <a:lnSpc>
                <a:spcPct val="80000"/>
              </a:lnSpc>
            </a:pPr>
            <a:r>
              <a:rPr lang="en-US" sz="5400" b="1" dirty="0"/>
              <a:t>h( ) is a heuristic function estimating the distance to a goal </a:t>
            </a:r>
            <a:endParaRPr lang="en-US" sz="5400" dirty="0"/>
          </a:p>
          <a:p>
            <a:pPr>
              <a:lnSpc>
                <a:spcPct val="80000"/>
              </a:lnSpc>
            </a:pPr>
            <a:r>
              <a:rPr lang="en-US" sz="5400" b="1" dirty="0"/>
              <a:t>To find: </a:t>
            </a:r>
          </a:p>
          <a:p>
            <a:pPr lvl="1">
              <a:lnSpc>
                <a:spcPct val="80000"/>
              </a:lnSpc>
            </a:pPr>
            <a:r>
              <a:rPr lang="en-US" sz="5400" dirty="0"/>
              <a:t>Min. cost of sequence of transactions to the goal </a:t>
            </a:r>
            <a:r>
              <a:rPr lang="en-US" sz="5900" dirty="0"/>
              <a:t>state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0831" y="0"/>
            <a:ext cx="16437063" cy="797719"/>
          </a:xfrm>
        </p:spPr>
        <p:txBody>
          <a:bodyPr/>
          <a:lstStyle/>
          <a:p>
            <a:r>
              <a:rPr lang="en-US" dirty="0"/>
              <a:t>A* Algorithm</a:t>
            </a:r>
          </a:p>
        </p:txBody>
      </p:sp>
      <p:sp>
        <p:nvSpPr>
          <p:cNvPr id="16387" name="Rectangle 3"/>
          <p:cNvSpPr>
            <a:spLocks noGrp="1" noChangeArrowheads="1"/>
          </p:cNvSpPr>
          <p:nvPr>
            <p:ph type="body" idx="1"/>
          </p:nvPr>
        </p:nvSpPr>
        <p:spPr>
          <a:xfrm>
            <a:off x="0" y="1559719"/>
            <a:ext cx="16437063" cy="5417891"/>
          </a:xfrm>
        </p:spPr>
        <p:txBody>
          <a:bodyPr/>
          <a:lstStyle/>
          <a:p>
            <a:pPr marL="1088075" indent="-1088075">
              <a:lnSpc>
                <a:spcPct val="90000"/>
              </a:lnSpc>
              <a:buFont typeface="Wingdings" pitchFamily="2" charset="2"/>
              <a:buAutoNum type="arabicPeriod"/>
            </a:pPr>
            <a:r>
              <a:rPr lang="en-US" sz="6100" b="1" dirty="0">
                <a:solidFill>
                  <a:srgbClr val="FF3300"/>
                </a:solidFill>
              </a:rPr>
              <a:t>Initialize:</a:t>
            </a:r>
            <a:r>
              <a:rPr lang="en-US" sz="6100" dirty="0"/>
              <a:t>	Set OPEN = {s}, </a:t>
            </a:r>
          </a:p>
          <a:p>
            <a:pPr marL="1088075" indent="-1088075">
              <a:lnSpc>
                <a:spcPct val="90000"/>
              </a:lnSpc>
            </a:pPr>
            <a:r>
              <a:rPr lang="en-US" sz="6100" dirty="0"/>
              <a:t>	CLOSE =   { }, </a:t>
            </a:r>
            <a:r>
              <a:rPr lang="en-US" sz="6100" dirty="0">
                <a:solidFill>
                  <a:srgbClr val="00FF00"/>
                </a:solidFill>
              </a:rPr>
              <a:t>Set f(s) = h(s), g(s)=0</a:t>
            </a:r>
          </a:p>
          <a:p>
            <a:pPr marL="1088075" indent="-1088075">
              <a:lnSpc>
                <a:spcPct val="90000"/>
              </a:lnSpc>
              <a:buFontTx/>
              <a:buAutoNum type="arabicPeriod"/>
            </a:pPr>
            <a:r>
              <a:rPr lang="en-US" sz="6100" b="1" dirty="0">
                <a:solidFill>
                  <a:srgbClr val="FF3300"/>
                </a:solidFill>
              </a:rPr>
              <a:t>Fail:</a:t>
            </a:r>
          </a:p>
          <a:p>
            <a:pPr marL="1768122" lvl="1" indent="-952066">
              <a:lnSpc>
                <a:spcPct val="90000"/>
              </a:lnSpc>
              <a:buFontTx/>
              <a:buChar char="•"/>
            </a:pPr>
            <a:r>
              <a:rPr lang="en-US" sz="6100" dirty="0"/>
              <a:t>If OPEN ={ }, Terminate with Failure</a:t>
            </a:r>
          </a:p>
          <a:p>
            <a:pPr marL="1088075" indent="-1088075">
              <a:lnSpc>
                <a:spcPct val="90000"/>
              </a:lnSpc>
              <a:buFontTx/>
              <a:buAutoNum type="arabicPeriod"/>
            </a:pPr>
            <a:r>
              <a:rPr lang="en-US" sz="6100" b="1" dirty="0">
                <a:solidFill>
                  <a:srgbClr val="FF3300"/>
                </a:solidFill>
              </a:rPr>
              <a:t>Select:</a:t>
            </a:r>
            <a:r>
              <a:rPr lang="en-US" sz="6100" dirty="0"/>
              <a:t>    Select the minimum cost state, n, form OPEN and Save n in CLOSE</a:t>
            </a:r>
          </a:p>
          <a:p>
            <a:pPr marL="1088075" indent="-1088075">
              <a:lnSpc>
                <a:spcPct val="90000"/>
              </a:lnSpc>
              <a:buFontTx/>
              <a:buAutoNum type="arabicPeriod"/>
            </a:pPr>
            <a:r>
              <a:rPr lang="en-US" sz="6100" b="1" dirty="0">
                <a:solidFill>
                  <a:srgbClr val="FF3300"/>
                </a:solidFill>
              </a:rPr>
              <a:t>Terminate:</a:t>
            </a:r>
            <a:r>
              <a:rPr lang="en-US" sz="6100" dirty="0"/>
              <a:t> </a:t>
            </a:r>
          </a:p>
          <a:p>
            <a:pPr marL="1768122" lvl="1" indent="-952066">
              <a:lnSpc>
                <a:spcPct val="90000"/>
              </a:lnSpc>
              <a:buFontTx/>
              <a:buChar char="•"/>
            </a:pPr>
            <a:r>
              <a:rPr lang="en-US" sz="6100" dirty="0"/>
              <a:t>If n </a:t>
            </a:r>
            <a:r>
              <a:rPr lang="en-US" sz="6100" dirty="0">
                <a:sym typeface="Symbol" pitchFamily="18" charset="2"/>
              </a:rPr>
              <a:t> G, terminate with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914003" y="-342741"/>
            <a:ext cx="16452057" cy="1292860"/>
          </a:xfrm>
        </p:spPr>
        <p:txBody>
          <a:bodyPr/>
          <a:lstStyle/>
          <a:p>
            <a:r>
              <a:rPr lang="en-US" dirty="0"/>
              <a:t>A* Algorithm</a:t>
            </a:r>
          </a:p>
        </p:txBody>
      </p:sp>
      <p:sp>
        <p:nvSpPr>
          <p:cNvPr id="20483" name="Rectangle 3"/>
          <p:cNvSpPr>
            <a:spLocks noGrp="1" noChangeArrowheads="1"/>
          </p:cNvSpPr>
          <p:nvPr>
            <p:ph type="body" idx="1"/>
          </p:nvPr>
        </p:nvSpPr>
        <p:spPr>
          <a:xfrm>
            <a:off x="758031" y="950119"/>
            <a:ext cx="16452057" cy="6785802"/>
          </a:xfrm>
        </p:spPr>
        <p:txBody>
          <a:bodyPr/>
          <a:lstStyle/>
          <a:p>
            <a:pPr marL="1088075" indent="-1088075">
              <a:buFontTx/>
              <a:buAutoNum type="arabicPeriod" startAt="5"/>
            </a:pPr>
            <a:r>
              <a:rPr lang="en-US" sz="3600" b="1" dirty="0">
                <a:solidFill>
                  <a:srgbClr val="FF3300"/>
                </a:solidFill>
                <a:sym typeface="Symbol" pitchFamily="18" charset="2"/>
              </a:rPr>
              <a:t>Expand:</a:t>
            </a:r>
            <a:r>
              <a:rPr lang="en-US" sz="3600" dirty="0">
                <a:sym typeface="Symbol" pitchFamily="18" charset="2"/>
              </a:rPr>
              <a:t> </a:t>
            </a:r>
          </a:p>
          <a:p>
            <a:pPr marL="1768122" lvl="1" indent="-952066">
              <a:buFontTx/>
              <a:buChar char="•"/>
            </a:pPr>
            <a:r>
              <a:rPr lang="en-US" sz="3600" dirty="0">
                <a:sym typeface="Symbol" pitchFamily="18" charset="2"/>
              </a:rPr>
              <a:t>Generate the successors of n using O. For each successor, m, insert m in OPEN only if  m  [OPEN  CLOSE]</a:t>
            </a:r>
          </a:p>
          <a:p>
            <a:pPr marL="1768122" lvl="1" indent="-952066"/>
            <a:r>
              <a:rPr lang="en-US" sz="3600" dirty="0">
                <a:sym typeface="Symbol" pitchFamily="18" charset="2"/>
              </a:rPr>
              <a:t>	</a:t>
            </a:r>
            <a:r>
              <a:rPr lang="en-US" sz="3600" dirty="0">
                <a:solidFill>
                  <a:srgbClr val="00FF00"/>
                </a:solidFill>
                <a:sym typeface="Symbol" pitchFamily="18" charset="2"/>
              </a:rPr>
              <a:t>set g(m) = g(n) + C(</a:t>
            </a:r>
            <a:r>
              <a:rPr lang="en-US" sz="3600" dirty="0" err="1">
                <a:solidFill>
                  <a:srgbClr val="00FF00"/>
                </a:solidFill>
                <a:sym typeface="Symbol" pitchFamily="18" charset="2"/>
              </a:rPr>
              <a:t>n,m</a:t>
            </a:r>
            <a:r>
              <a:rPr lang="en-US" sz="3600" dirty="0">
                <a:solidFill>
                  <a:srgbClr val="00FF00"/>
                </a:solidFill>
                <a:sym typeface="Symbol" pitchFamily="18" charset="2"/>
              </a:rPr>
              <a:t>)</a:t>
            </a:r>
          </a:p>
          <a:p>
            <a:pPr marL="1768122" lvl="1" indent="-952066"/>
            <a:r>
              <a:rPr lang="en-US" sz="3600" dirty="0">
                <a:solidFill>
                  <a:srgbClr val="00FF00"/>
                </a:solidFill>
                <a:sym typeface="Symbol" pitchFamily="18" charset="2"/>
              </a:rPr>
              <a:t>  	set f(m) = g(m) + h(m)</a:t>
            </a:r>
          </a:p>
          <a:p>
            <a:pPr marL="1768122" lvl="1" indent="-952066"/>
            <a:r>
              <a:rPr lang="en-US" sz="3600" dirty="0">
                <a:solidFill>
                  <a:srgbClr val="00FF00"/>
                </a:solidFill>
                <a:sym typeface="Symbol" pitchFamily="18" charset="2"/>
              </a:rPr>
              <a:t>	insert m in OPEN</a:t>
            </a:r>
          </a:p>
          <a:p>
            <a:pPr marL="1768122" lvl="1" indent="-952066"/>
            <a:r>
              <a:rPr lang="en-US" sz="3600" dirty="0">
                <a:sym typeface="Symbol" pitchFamily="18" charset="2"/>
              </a:rPr>
              <a:t>	if m  [OPEN  CLOSE] </a:t>
            </a:r>
          </a:p>
          <a:p>
            <a:pPr marL="1768122" lvl="1" indent="-952066"/>
            <a:r>
              <a:rPr lang="en-US" sz="3600" dirty="0">
                <a:solidFill>
                  <a:srgbClr val="00FF00"/>
                </a:solidFill>
                <a:sym typeface="Symbol" pitchFamily="18" charset="2"/>
              </a:rPr>
              <a:t>	Set g(m) = min{ g(m), g(n)+C(</a:t>
            </a:r>
            <a:r>
              <a:rPr lang="en-US" sz="3600" dirty="0" err="1">
                <a:solidFill>
                  <a:srgbClr val="00FF00"/>
                </a:solidFill>
                <a:sym typeface="Symbol" pitchFamily="18" charset="2"/>
              </a:rPr>
              <a:t>m,n</a:t>
            </a:r>
            <a:r>
              <a:rPr lang="en-US" sz="3600" dirty="0">
                <a:solidFill>
                  <a:srgbClr val="00FF00"/>
                </a:solidFill>
                <a:sym typeface="Symbol" pitchFamily="18" charset="2"/>
              </a:rPr>
              <a:t>)}</a:t>
            </a:r>
          </a:p>
          <a:p>
            <a:pPr marL="1768122" lvl="1" indent="-952066"/>
            <a:r>
              <a:rPr lang="en-US" sz="3600" dirty="0">
                <a:solidFill>
                  <a:srgbClr val="00FF00"/>
                </a:solidFill>
                <a:sym typeface="Symbol" pitchFamily="18" charset="2"/>
              </a:rPr>
              <a:t>	 set f(m) = g(m) + h(m)</a:t>
            </a:r>
          </a:p>
          <a:p>
            <a:pPr marL="1768122" lvl="1" indent="-952066"/>
            <a:r>
              <a:rPr lang="en-US" sz="3600" dirty="0">
                <a:solidFill>
                  <a:srgbClr val="00FF00"/>
                </a:solidFill>
                <a:sym typeface="Symbol" pitchFamily="18" charset="2"/>
              </a:rPr>
              <a:t>	If f(m) has decreased and m  CLOSE move it to OPEN</a:t>
            </a:r>
          </a:p>
          <a:p>
            <a:pPr marL="1088075" indent="-1088075">
              <a:buFontTx/>
              <a:buAutoNum type="arabicPeriod" startAt="6"/>
            </a:pPr>
            <a:r>
              <a:rPr lang="en-US" sz="3600" b="1" dirty="0">
                <a:solidFill>
                  <a:srgbClr val="FF3300"/>
                </a:solidFill>
                <a:sym typeface="Symbol" pitchFamily="18" charset="2"/>
              </a:rPr>
              <a:t>Loop:</a:t>
            </a:r>
            <a:r>
              <a:rPr lang="en-US" sz="3600" dirty="0">
                <a:sym typeface="Symbol" pitchFamily="18" charset="2"/>
              </a:rPr>
              <a:t>	</a:t>
            </a:r>
            <a:r>
              <a:rPr lang="en-US" sz="3600" dirty="0" err="1">
                <a:sym typeface="Symbol" pitchFamily="18" charset="2"/>
              </a:rPr>
              <a:t>Goto</a:t>
            </a:r>
            <a:r>
              <a:rPr lang="en-US" sz="3600" dirty="0">
                <a:sym typeface="Symbol" pitchFamily="18" charset="2"/>
              </a:rPr>
              <a:t> step 2</a:t>
            </a:r>
            <a:endParaRPr lang="en-US" sz="3600" dirty="0">
              <a:solidFill>
                <a:srgbClr val="00FF00"/>
              </a:solidFill>
              <a:sym typeface="Symbol"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a:grpSpLocks/>
          </p:cNvGrpSpPr>
          <p:nvPr/>
        </p:nvGrpSpPr>
        <p:grpSpPr bwMode="auto">
          <a:xfrm>
            <a:off x="0" y="342741"/>
            <a:ext cx="18280063" cy="9711003"/>
            <a:chOff x="0" y="144"/>
            <a:chExt cx="5760" cy="4080"/>
          </a:xfrm>
        </p:grpSpPr>
        <p:sp>
          <p:nvSpPr>
            <p:cNvPr id="21509" name="Text Box 5"/>
            <p:cNvSpPr txBox="1">
              <a:spLocks noChangeArrowheads="1"/>
            </p:cNvSpPr>
            <p:nvPr/>
          </p:nvSpPr>
          <p:spPr bwMode="auto">
            <a:xfrm>
              <a:off x="3633" y="2609"/>
              <a:ext cx="445" cy="595"/>
            </a:xfrm>
            <a:prstGeom prst="rect">
              <a:avLst/>
            </a:prstGeom>
            <a:noFill/>
            <a:ln w="9525">
              <a:noFill/>
              <a:miter lim="800000"/>
              <a:headEnd/>
              <a:tailEnd/>
            </a:ln>
            <a:effectLst/>
          </p:spPr>
          <p:txBody>
            <a:bodyPr wrap="none">
              <a:spAutoFit/>
            </a:bodyPr>
            <a:lstStyle/>
            <a:p>
              <a:r>
                <a:rPr lang="en-US" sz="8600" dirty="0"/>
                <a:t>10</a:t>
              </a:r>
            </a:p>
          </p:txBody>
        </p:sp>
        <p:sp>
          <p:nvSpPr>
            <p:cNvPr id="21510" name="AutoShape 6"/>
            <p:cNvSpPr>
              <a:spLocks noChangeArrowheads="1"/>
            </p:cNvSpPr>
            <p:nvPr/>
          </p:nvSpPr>
          <p:spPr bwMode="auto">
            <a:xfrm>
              <a:off x="196" y="484"/>
              <a:ext cx="570" cy="621"/>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1</a:t>
              </a:r>
            </a:p>
          </p:txBody>
        </p:sp>
        <p:sp>
          <p:nvSpPr>
            <p:cNvPr id="21511" name="AutoShape 7"/>
            <p:cNvSpPr>
              <a:spLocks noChangeArrowheads="1"/>
            </p:cNvSpPr>
            <p:nvPr/>
          </p:nvSpPr>
          <p:spPr bwMode="auto">
            <a:xfrm>
              <a:off x="3334" y="546"/>
              <a:ext cx="570" cy="621"/>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3</a:t>
              </a:r>
            </a:p>
          </p:txBody>
        </p:sp>
        <p:sp>
          <p:nvSpPr>
            <p:cNvPr id="21512" name="AutoShape 8"/>
            <p:cNvSpPr>
              <a:spLocks noChangeArrowheads="1"/>
            </p:cNvSpPr>
            <p:nvPr/>
          </p:nvSpPr>
          <p:spPr bwMode="auto">
            <a:xfrm>
              <a:off x="196" y="1911"/>
              <a:ext cx="570" cy="62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5</a:t>
              </a:r>
            </a:p>
          </p:txBody>
        </p:sp>
        <p:sp>
          <p:nvSpPr>
            <p:cNvPr id="21513" name="AutoShape 9"/>
            <p:cNvSpPr>
              <a:spLocks noChangeArrowheads="1"/>
            </p:cNvSpPr>
            <p:nvPr/>
          </p:nvSpPr>
          <p:spPr bwMode="auto">
            <a:xfrm>
              <a:off x="1850" y="1973"/>
              <a:ext cx="571" cy="62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6</a:t>
              </a:r>
            </a:p>
          </p:txBody>
        </p:sp>
        <p:sp>
          <p:nvSpPr>
            <p:cNvPr id="21514" name="AutoShape 10"/>
            <p:cNvSpPr>
              <a:spLocks noChangeArrowheads="1"/>
            </p:cNvSpPr>
            <p:nvPr/>
          </p:nvSpPr>
          <p:spPr bwMode="auto">
            <a:xfrm>
              <a:off x="1850" y="484"/>
              <a:ext cx="571" cy="621"/>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2</a:t>
              </a:r>
            </a:p>
          </p:txBody>
        </p:sp>
        <p:sp>
          <p:nvSpPr>
            <p:cNvPr id="21515" name="AutoShape 11"/>
            <p:cNvSpPr>
              <a:spLocks noChangeArrowheads="1"/>
            </p:cNvSpPr>
            <p:nvPr/>
          </p:nvSpPr>
          <p:spPr bwMode="auto">
            <a:xfrm>
              <a:off x="196" y="3338"/>
              <a:ext cx="570" cy="62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9</a:t>
              </a:r>
            </a:p>
          </p:txBody>
        </p:sp>
        <p:sp>
          <p:nvSpPr>
            <p:cNvPr id="21516" name="AutoShape 12"/>
            <p:cNvSpPr>
              <a:spLocks noChangeArrowheads="1"/>
            </p:cNvSpPr>
            <p:nvPr/>
          </p:nvSpPr>
          <p:spPr bwMode="auto">
            <a:xfrm>
              <a:off x="3391" y="2035"/>
              <a:ext cx="570" cy="62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7</a:t>
              </a:r>
            </a:p>
          </p:txBody>
        </p:sp>
        <p:sp>
          <p:nvSpPr>
            <p:cNvPr id="21517" name="AutoShape 13"/>
            <p:cNvSpPr>
              <a:spLocks noChangeArrowheads="1"/>
            </p:cNvSpPr>
            <p:nvPr/>
          </p:nvSpPr>
          <p:spPr bwMode="auto">
            <a:xfrm>
              <a:off x="1836" y="3342"/>
              <a:ext cx="571" cy="62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10</a:t>
              </a:r>
            </a:p>
          </p:txBody>
        </p:sp>
        <p:sp>
          <p:nvSpPr>
            <p:cNvPr id="21518" name="AutoShape 14"/>
            <p:cNvSpPr>
              <a:spLocks noChangeArrowheads="1"/>
            </p:cNvSpPr>
            <p:nvPr/>
          </p:nvSpPr>
          <p:spPr bwMode="auto">
            <a:xfrm>
              <a:off x="3376" y="3404"/>
              <a:ext cx="571" cy="62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11</a:t>
              </a:r>
            </a:p>
          </p:txBody>
        </p:sp>
        <p:sp>
          <p:nvSpPr>
            <p:cNvPr id="21519" name="AutoShape 15"/>
            <p:cNvSpPr>
              <a:spLocks noChangeArrowheads="1"/>
            </p:cNvSpPr>
            <p:nvPr/>
          </p:nvSpPr>
          <p:spPr bwMode="auto">
            <a:xfrm>
              <a:off x="4838" y="554"/>
              <a:ext cx="571" cy="62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4</a:t>
              </a:r>
            </a:p>
          </p:txBody>
        </p:sp>
        <p:sp>
          <p:nvSpPr>
            <p:cNvPr id="21520" name="AutoShape 16"/>
            <p:cNvSpPr>
              <a:spLocks noChangeArrowheads="1"/>
            </p:cNvSpPr>
            <p:nvPr/>
          </p:nvSpPr>
          <p:spPr bwMode="auto">
            <a:xfrm>
              <a:off x="4895" y="2043"/>
              <a:ext cx="571" cy="62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dirty="0"/>
                <a:t>8</a:t>
              </a:r>
            </a:p>
          </p:txBody>
        </p:sp>
        <p:sp>
          <p:nvSpPr>
            <p:cNvPr id="21521" name="AutoShape 17"/>
            <p:cNvSpPr>
              <a:spLocks noChangeArrowheads="1"/>
            </p:cNvSpPr>
            <p:nvPr/>
          </p:nvSpPr>
          <p:spPr bwMode="auto">
            <a:xfrm>
              <a:off x="4881" y="3412"/>
              <a:ext cx="571" cy="620"/>
            </a:xfrm>
            <a:prstGeom prst="flowChartConnector">
              <a:avLst/>
            </a:prstGeom>
            <a:solidFill>
              <a:schemeClr val="accent1"/>
            </a:solidFill>
            <a:ln w="9525">
              <a:solidFill>
                <a:schemeClr val="tx1"/>
              </a:solidFill>
              <a:round/>
              <a:headEnd/>
              <a:tailEnd/>
            </a:ln>
            <a:effectLst/>
          </p:spPr>
          <p:txBody>
            <a:bodyPr wrap="none" anchor="ctr"/>
            <a:lstStyle/>
            <a:p>
              <a:pPr algn="ctr"/>
              <a:r>
                <a:rPr lang="en-US" sz="6400" b="1" dirty="0">
                  <a:solidFill>
                    <a:srgbClr val="00FF00"/>
                  </a:solidFill>
                </a:rPr>
                <a:t>12</a:t>
              </a:r>
            </a:p>
          </p:txBody>
        </p:sp>
        <p:sp>
          <p:nvSpPr>
            <p:cNvPr id="21522" name="Line 18"/>
            <p:cNvSpPr>
              <a:spLocks noChangeShapeType="1"/>
            </p:cNvSpPr>
            <p:nvPr/>
          </p:nvSpPr>
          <p:spPr bwMode="auto">
            <a:xfrm>
              <a:off x="495" y="1120"/>
              <a:ext cx="0" cy="807"/>
            </a:xfrm>
            <a:prstGeom prst="line">
              <a:avLst/>
            </a:prstGeom>
            <a:noFill/>
            <a:ln w="76200">
              <a:solidFill>
                <a:schemeClr val="tx1"/>
              </a:solidFill>
              <a:round/>
              <a:headEnd/>
              <a:tailEnd type="triangle" w="med" len="med"/>
            </a:ln>
            <a:effectLst/>
          </p:spPr>
          <p:txBody>
            <a:bodyPr/>
            <a:lstStyle/>
            <a:p>
              <a:endParaRPr lang="en-IN"/>
            </a:p>
          </p:txBody>
        </p:sp>
        <p:sp>
          <p:nvSpPr>
            <p:cNvPr id="21523" name="Line 19"/>
            <p:cNvSpPr>
              <a:spLocks noChangeShapeType="1"/>
            </p:cNvSpPr>
            <p:nvPr/>
          </p:nvSpPr>
          <p:spPr bwMode="auto">
            <a:xfrm>
              <a:off x="781" y="748"/>
              <a:ext cx="1084" cy="0"/>
            </a:xfrm>
            <a:prstGeom prst="line">
              <a:avLst/>
            </a:prstGeom>
            <a:noFill/>
            <a:ln w="76200">
              <a:solidFill>
                <a:schemeClr val="tx1"/>
              </a:solidFill>
              <a:round/>
              <a:headEnd/>
              <a:tailEnd type="triangle" w="med" len="med"/>
            </a:ln>
            <a:effectLst/>
          </p:spPr>
          <p:txBody>
            <a:bodyPr/>
            <a:lstStyle/>
            <a:p>
              <a:endParaRPr lang="en-IN"/>
            </a:p>
          </p:txBody>
        </p:sp>
        <p:sp>
          <p:nvSpPr>
            <p:cNvPr id="21524" name="Line 20"/>
            <p:cNvSpPr>
              <a:spLocks noChangeShapeType="1"/>
            </p:cNvSpPr>
            <p:nvPr/>
          </p:nvSpPr>
          <p:spPr bwMode="auto">
            <a:xfrm flipH="1">
              <a:off x="2128" y="1120"/>
              <a:ext cx="22" cy="838"/>
            </a:xfrm>
            <a:prstGeom prst="line">
              <a:avLst/>
            </a:prstGeom>
            <a:noFill/>
            <a:ln w="76200">
              <a:solidFill>
                <a:schemeClr val="tx1"/>
              </a:solidFill>
              <a:round/>
              <a:headEnd/>
              <a:tailEnd type="triangle" w="med" len="med"/>
            </a:ln>
            <a:effectLst/>
          </p:spPr>
          <p:txBody>
            <a:bodyPr/>
            <a:lstStyle/>
            <a:p>
              <a:endParaRPr lang="en-IN"/>
            </a:p>
          </p:txBody>
        </p:sp>
        <p:sp>
          <p:nvSpPr>
            <p:cNvPr id="21525" name="Line 21"/>
            <p:cNvSpPr>
              <a:spLocks noChangeShapeType="1"/>
            </p:cNvSpPr>
            <p:nvPr/>
          </p:nvSpPr>
          <p:spPr bwMode="auto">
            <a:xfrm>
              <a:off x="2424" y="779"/>
              <a:ext cx="924" cy="31"/>
            </a:xfrm>
            <a:prstGeom prst="line">
              <a:avLst/>
            </a:prstGeom>
            <a:noFill/>
            <a:ln w="76200">
              <a:solidFill>
                <a:schemeClr val="tx1"/>
              </a:solidFill>
              <a:round/>
              <a:headEnd/>
              <a:tailEnd type="triangle" w="med" len="med"/>
            </a:ln>
            <a:effectLst/>
          </p:spPr>
          <p:txBody>
            <a:bodyPr/>
            <a:lstStyle/>
            <a:p>
              <a:endParaRPr lang="en-IN"/>
            </a:p>
          </p:txBody>
        </p:sp>
        <p:sp>
          <p:nvSpPr>
            <p:cNvPr id="21526" name="Line 22"/>
            <p:cNvSpPr>
              <a:spLocks noChangeShapeType="1"/>
            </p:cNvSpPr>
            <p:nvPr/>
          </p:nvSpPr>
          <p:spPr bwMode="auto">
            <a:xfrm>
              <a:off x="3908" y="810"/>
              <a:ext cx="923" cy="31"/>
            </a:xfrm>
            <a:prstGeom prst="line">
              <a:avLst/>
            </a:prstGeom>
            <a:noFill/>
            <a:ln w="76200">
              <a:solidFill>
                <a:schemeClr val="tx1"/>
              </a:solidFill>
              <a:round/>
              <a:headEnd/>
              <a:tailEnd type="triangle" w="med" len="med"/>
            </a:ln>
            <a:effectLst/>
          </p:spPr>
          <p:txBody>
            <a:bodyPr/>
            <a:lstStyle/>
            <a:p>
              <a:endParaRPr lang="en-IN"/>
            </a:p>
          </p:txBody>
        </p:sp>
        <p:sp>
          <p:nvSpPr>
            <p:cNvPr id="21527" name="Line 23"/>
            <p:cNvSpPr>
              <a:spLocks noChangeShapeType="1"/>
            </p:cNvSpPr>
            <p:nvPr/>
          </p:nvSpPr>
          <p:spPr bwMode="auto">
            <a:xfrm>
              <a:off x="5141" y="1198"/>
              <a:ext cx="32" cy="841"/>
            </a:xfrm>
            <a:prstGeom prst="line">
              <a:avLst/>
            </a:prstGeom>
            <a:noFill/>
            <a:ln w="76200">
              <a:solidFill>
                <a:schemeClr val="tx1"/>
              </a:solidFill>
              <a:round/>
              <a:headEnd/>
              <a:tailEnd type="triangle" w="med" len="med"/>
            </a:ln>
            <a:effectLst/>
          </p:spPr>
          <p:txBody>
            <a:bodyPr/>
            <a:lstStyle/>
            <a:p>
              <a:endParaRPr lang="en-IN"/>
            </a:p>
          </p:txBody>
        </p:sp>
        <p:sp>
          <p:nvSpPr>
            <p:cNvPr id="21528" name="Line 24"/>
            <p:cNvSpPr>
              <a:spLocks noChangeShapeType="1"/>
            </p:cNvSpPr>
            <p:nvPr/>
          </p:nvSpPr>
          <p:spPr bwMode="auto">
            <a:xfrm>
              <a:off x="460" y="2524"/>
              <a:ext cx="0" cy="806"/>
            </a:xfrm>
            <a:prstGeom prst="line">
              <a:avLst/>
            </a:prstGeom>
            <a:noFill/>
            <a:ln w="76200">
              <a:solidFill>
                <a:schemeClr val="tx1"/>
              </a:solidFill>
              <a:round/>
              <a:headEnd/>
              <a:tailEnd type="triangle" w="med" len="med"/>
            </a:ln>
            <a:effectLst/>
          </p:spPr>
          <p:txBody>
            <a:bodyPr/>
            <a:lstStyle/>
            <a:p>
              <a:endParaRPr lang="en-IN"/>
            </a:p>
          </p:txBody>
        </p:sp>
        <p:sp>
          <p:nvSpPr>
            <p:cNvPr id="21529" name="Line 25"/>
            <p:cNvSpPr>
              <a:spLocks noChangeShapeType="1"/>
            </p:cNvSpPr>
            <p:nvPr/>
          </p:nvSpPr>
          <p:spPr bwMode="auto">
            <a:xfrm flipH="1">
              <a:off x="2136" y="2609"/>
              <a:ext cx="0" cy="752"/>
            </a:xfrm>
            <a:prstGeom prst="line">
              <a:avLst/>
            </a:prstGeom>
            <a:noFill/>
            <a:ln w="76200">
              <a:solidFill>
                <a:schemeClr val="tx1"/>
              </a:solidFill>
              <a:round/>
              <a:headEnd/>
              <a:tailEnd type="triangle" w="med" len="med"/>
            </a:ln>
            <a:effectLst/>
          </p:spPr>
          <p:txBody>
            <a:bodyPr/>
            <a:lstStyle/>
            <a:p>
              <a:endParaRPr lang="en-IN"/>
            </a:p>
          </p:txBody>
        </p:sp>
        <p:sp>
          <p:nvSpPr>
            <p:cNvPr id="21530" name="Line 26"/>
            <p:cNvSpPr>
              <a:spLocks noChangeShapeType="1"/>
            </p:cNvSpPr>
            <p:nvPr/>
          </p:nvSpPr>
          <p:spPr bwMode="auto">
            <a:xfrm>
              <a:off x="5173" y="2671"/>
              <a:ext cx="0" cy="744"/>
            </a:xfrm>
            <a:prstGeom prst="line">
              <a:avLst/>
            </a:prstGeom>
            <a:noFill/>
            <a:ln w="76200">
              <a:solidFill>
                <a:schemeClr val="tx1"/>
              </a:solidFill>
              <a:round/>
              <a:headEnd/>
              <a:tailEnd type="triangle" w="med" len="med"/>
            </a:ln>
            <a:effectLst/>
          </p:spPr>
          <p:txBody>
            <a:bodyPr/>
            <a:lstStyle/>
            <a:p>
              <a:endParaRPr lang="en-IN"/>
            </a:p>
          </p:txBody>
        </p:sp>
        <p:sp>
          <p:nvSpPr>
            <p:cNvPr id="21531" name="Line 27"/>
            <p:cNvSpPr>
              <a:spLocks noChangeShapeType="1"/>
            </p:cNvSpPr>
            <p:nvPr/>
          </p:nvSpPr>
          <p:spPr bwMode="auto">
            <a:xfrm flipV="1">
              <a:off x="2431" y="3675"/>
              <a:ext cx="928" cy="20"/>
            </a:xfrm>
            <a:prstGeom prst="line">
              <a:avLst/>
            </a:prstGeom>
            <a:noFill/>
            <a:ln w="76200">
              <a:solidFill>
                <a:schemeClr val="tx1"/>
              </a:solidFill>
              <a:round/>
              <a:headEnd/>
              <a:tailEnd type="triangle" w="med" len="med"/>
            </a:ln>
            <a:effectLst/>
          </p:spPr>
          <p:txBody>
            <a:bodyPr/>
            <a:lstStyle/>
            <a:p>
              <a:endParaRPr lang="en-IN"/>
            </a:p>
          </p:txBody>
        </p:sp>
        <p:sp>
          <p:nvSpPr>
            <p:cNvPr id="21532" name="Line 28"/>
            <p:cNvSpPr>
              <a:spLocks noChangeShapeType="1"/>
            </p:cNvSpPr>
            <p:nvPr/>
          </p:nvSpPr>
          <p:spPr bwMode="auto">
            <a:xfrm>
              <a:off x="777" y="3699"/>
              <a:ext cx="1084" cy="0"/>
            </a:xfrm>
            <a:prstGeom prst="line">
              <a:avLst/>
            </a:prstGeom>
            <a:noFill/>
            <a:ln w="76200">
              <a:solidFill>
                <a:schemeClr val="tx1"/>
              </a:solidFill>
              <a:round/>
              <a:headEnd/>
              <a:tailEnd type="triangle" w="med" len="med"/>
            </a:ln>
            <a:effectLst/>
          </p:spPr>
          <p:txBody>
            <a:bodyPr/>
            <a:lstStyle/>
            <a:p>
              <a:endParaRPr lang="en-IN"/>
            </a:p>
          </p:txBody>
        </p:sp>
        <p:sp>
          <p:nvSpPr>
            <p:cNvPr id="21533" name="Line 29"/>
            <p:cNvSpPr>
              <a:spLocks noChangeShapeType="1"/>
            </p:cNvSpPr>
            <p:nvPr/>
          </p:nvSpPr>
          <p:spPr bwMode="auto">
            <a:xfrm>
              <a:off x="2435" y="2299"/>
              <a:ext cx="956" cy="27"/>
            </a:xfrm>
            <a:prstGeom prst="line">
              <a:avLst/>
            </a:prstGeom>
            <a:noFill/>
            <a:ln w="76200">
              <a:solidFill>
                <a:schemeClr val="tx1"/>
              </a:solidFill>
              <a:round/>
              <a:headEnd/>
              <a:tailEnd type="triangle" w="med" len="med"/>
            </a:ln>
            <a:effectLst/>
          </p:spPr>
          <p:txBody>
            <a:bodyPr/>
            <a:lstStyle/>
            <a:p>
              <a:endParaRPr lang="en-IN"/>
            </a:p>
          </p:txBody>
        </p:sp>
        <p:sp>
          <p:nvSpPr>
            <p:cNvPr id="21534" name="Line 30"/>
            <p:cNvSpPr>
              <a:spLocks noChangeShapeType="1"/>
            </p:cNvSpPr>
            <p:nvPr/>
          </p:nvSpPr>
          <p:spPr bwMode="auto">
            <a:xfrm>
              <a:off x="3965" y="3726"/>
              <a:ext cx="912" cy="0"/>
            </a:xfrm>
            <a:prstGeom prst="line">
              <a:avLst/>
            </a:prstGeom>
            <a:noFill/>
            <a:ln w="76200">
              <a:solidFill>
                <a:schemeClr val="tx1"/>
              </a:solidFill>
              <a:round/>
              <a:headEnd/>
              <a:tailEnd type="triangle" w="med" len="med"/>
            </a:ln>
            <a:effectLst/>
          </p:spPr>
          <p:txBody>
            <a:bodyPr/>
            <a:lstStyle/>
            <a:p>
              <a:endParaRPr lang="en-IN"/>
            </a:p>
          </p:txBody>
        </p:sp>
        <p:sp>
          <p:nvSpPr>
            <p:cNvPr id="21535" name="Line 31"/>
            <p:cNvSpPr>
              <a:spLocks noChangeShapeType="1"/>
            </p:cNvSpPr>
            <p:nvPr/>
          </p:nvSpPr>
          <p:spPr bwMode="auto">
            <a:xfrm flipH="1">
              <a:off x="781" y="2237"/>
              <a:ext cx="1084" cy="0"/>
            </a:xfrm>
            <a:prstGeom prst="line">
              <a:avLst/>
            </a:prstGeom>
            <a:noFill/>
            <a:ln w="76200">
              <a:solidFill>
                <a:schemeClr val="tx1"/>
              </a:solidFill>
              <a:round/>
              <a:headEnd/>
              <a:tailEnd type="triangle" w="med" len="med"/>
            </a:ln>
            <a:effectLst/>
          </p:spPr>
          <p:txBody>
            <a:bodyPr/>
            <a:lstStyle/>
            <a:p>
              <a:endParaRPr lang="en-IN"/>
            </a:p>
          </p:txBody>
        </p:sp>
        <p:sp>
          <p:nvSpPr>
            <p:cNvPr id="21536" name="Line 32"/>
            <p:cNvSpPr>
              <a:spLocks noChangeShapeType="1"/>
            </p:cNvSpPr>
            <p:nvPr/>
          </p:nvSpPr>
          <p:spPr bwMode="auto">
            <a:xfrm flipH="1">
              <a:off x="3975" y="2361"/>
              <a:ext cx="899" cy="0"/>
            </a:xfrm>
            <a:prstGeom prst="line">
              <a:avLst/>
            </a:prstGeom>
            <a:noFill/>
            <a:ln w="76200">
              <a:solidFill>
                <a:schemeClr val="tx1"/>
              </a:solidFill>
              <a:round/>
              <a:headEnd/>
              <a:tailEnd type="triangle" w="med" len="med"/>
            </a:ln>
            <a:effectLst/>
          </p:spPr>
          <p:txBody>
            <a:bodyPr/>
            <a:lstStyle/>
            <a:p>
              <a:endParaRPr lang="en-IN"/>
            </a:p>
          </p:txBody>
        </p:sp>
        <p:sp>
          <p:nvSpPr>
            <p:cNvPr id="21537" name="Text Box 33"/>
            <p:cNvSpPr txBox="1">
              <a:spLocks noChangeArrowheads="1"/>
            </p:cNvSpPr>
            <p:nvPr/>
          </p:nvSpPr>
          <p:spPr bwMode="auto">
            <a:xfrm>
              <a:off x="940" y="192"/>
              <a:ext cx="252" cy="595"/>
            </a:xfrm>
            <a:prstGeom prst="rect">
              <a:avLst/>
            </a:prstGeom>
            <a:noFill/>
            <a:ln w="9525">
              <a:noFill/>
              <a:miter lim="800000"/>
              <a:headEnd/>
              <a:tailEnd/>
            </a:ln>
            <a:effectLst/>
          </p:spPr>
          <p:txBody>
            <a:bodyPr wrap="none">
              <a:spAutoFit/>
            </a:bodyPr>
            <a:lstStyle/>
            <a:p>
              <a:r>
                <a:rPr lang="en-US" sz="8600" dirty="0"/>
                <a:t>2</a:t>
              </a:r>
            </a:p>
          </p:txBody>
        </p:sp>
        <p:sp>
          <p:nvSpPr>
            <p:cNvPr id="21538" name="Text Box 34"/>
            <p:cNvSpPr txBox="1">
              <a:spLocks noChangeArrowheads="1"/>
            </p:cNvSpPr>
            <p:nvPr/>
          </p:nvSpPr>
          <p:spPr bwMode="auto">
            <a:xfrm>
              <a:off x="2594" y="192"/>
              <a:ext cx="252" cy="595"/>
            </a:xfrm>
            <a:prstGeom prst="rect">
              <a:avLst/>
            </a:prstGeom>
            <a:noFill/>
            <a:ln w="9525">
              <a:noFill/>
              <a:miter lim="800000"/>
              <a:headEnd/>
              <a:tailEnd/>
            </a:ln>
            <a:effectLst/>
          </p:spPr>
          <p:txBody>
            <a:bodyPr wrap="none">
              <a:spAutoFit/>
            </a:bodyPr>
            <a:lstStyle/>
            <a:p>
              <a:r>
                <a:rPr lang="en-US" sz="8600" dirty="0"/>
                <a:t>1</a:t>
              </a:r>
            </a:p>
          </p:txBody>
        </p:sp>
        <p:sp>
          <p:nvSpPr>
            <p:cNvPr id="21539" name="Text Box 35"/>
            <p:cNvSpPr txBox="1">
              <a:spLocks noChangeArrowheads="1"/>
            </p:cNvSpPr>
            <p:nvPr/>
          </p:nvSpPr>
          <p:spPr bwMode="auto">
            <a:xfrm>
              <a:off x="4135" y="192"/>
              <a:ext cx="252" cy="595"/>
            </a:xfrm>
            <a:prstGeom prst="rect">
              <a:avLst/>
            </a:prstGeom>
            <a:noFill/>
            <a:ln w="9525">
              <a:noFill/>
              <a:miter lim="800000"/>
              <a:headEnd/>
              <a:tailEnd/>
            </a:ln>
            <a:effectLst/>
          </p:spPr>
          <p:txBody>
            <a:bodyPr wrap="none">
              <a:spAutoFit/>
            </a:bodyPr>
            <a:lstStyle/>
            <a:p>
              <a:r>
                <a:rPr lang="en-US" sz="8600" dirty="0"/>
                <a:t>2</a:t>
              </a:r>
            </a:p>
          </p:txBody>
        </p:sp>
        <p:sp>
          <p:nvSpPr>
            <p:cNvPr id="21540" name="Line 36"/>
            <p:cNvSpPr>
              <a:spLocks noChangeShapeType="1"/>
            </p:cNvSpPr>
            <p:nvPr/>
          </p:nvSpPr>
          <p:spPr bwMode="auto">
            <a:xfrm flipH="1" flipV="1">
              <a:off x="3633" y="1182"/>
              <a:ext cx="57" cy="807"/>
            </a:xfrm>
            <a:prstGeom prst="line">
              <a:avLst/>
            </a:prstGeom>
            <a:noFill/>
            <a:ln w="76200">
              <a:solidFill>
                <a:schemeClr val="tx1"/>
              </a:solidFill>
              <a:round/>
              <a:headEnd/>
              <a:tailEnd type="triangle" w="med" len="med"/>
            </a:ln>
            <a:effectLst/>
          </p:spPr>
          <p:txBody>
            <a:bodyPr/>
            <a:lstStyle/>
            <a:p>
              <a:endParaRPr lang="en-IN"/>
            </a:p>
          </p:txBody>
        </p:sp>
        <p:sp>
          <p:nvSpPr>
            <p:cNvPr id="21541" name="Text Box 37"/>
            <p:cNvSpPr txBox="1">
              <a:spLocks noChangeArrowheads="1"/>
            </p:cNvSpPr>
            <p:nvPr/>
          </p:nvSpPr>
          <p:spPr bwMode="auto">
            <a:xfrm>
              <a:off x="96" y="1120"/>
              <a:ext cx="252" cy="595"/>
            </a:xfrm>
            <a:prstGeom prst="rect">
              <a:avLst/>
            </a:prstGeom>
            <a:noFill/>
            <a:ln w="9525">
              <a:noFill/>
              <a:miter lim="800000"/>
              <a:headEnd/>
              <a:tailEnd/>
            </a:ln>
            <a:effectLst/>
          </p:spPr>
          <p:txBody>
            <a:bodyPr wrap="none">
              <a:spAutoFit/>
            </a:bodyPr>
            <a:lstStyle/>
            <a:p>
              <a:r>
                <a:rPr lang="en-US" sz="8600" dirty="0"/>
                <a:t>1</a:t>
              </a:r>
            </a:p>
          </p:txBody>
        </p:sp>
        <p:sp>
          <p:nvSpPr>
            <p:cNvPr id="21542" name="Text Box 38"/>
            <p:cNvSpPr txBox="1">
              <a:spLocks noChangeArrowheads="1"/>
            </p:cNvSpPr>
            <p:nvPr/>
          </p:nvSpPr>
          <p:spPr bwMode="auto">
            <a:xfrm>
              <a:off x="1066" y="1616"/>
              <a:ext cx="252" cy="595"/>
            </a:xfrm>
            <a:prstGeom prst="rect">
              <a:avLst/>
            </a:prstGeom>
            <a:noFill/>
            <a:ln w="9525">
              <a:noFill/>
              <a:miter lim="800000"/>
              <a:headEnd/>
              <a:tailEnd/>
            </a:ln>
            <a:effectLst/>
          </p:spPr>
          <p:txBody>
            <a:bodyPr wrap="none">
              <a:spAutoFit/>
            </a:bodyPr>
            <a:lstStyle/>
            <a:p>
              <a:r>
                <a:rPr lang="en-US" sz="8600" dirty="0"/>
                <a:t>5</a:t>
              </a:r>
            </a:p>
          </p:txBody>
        </p:sp>
        <p:sp>
          <p:nvSpPr>
            <p:cNvPr id="21543" name="Text Box 39"/>
            <p:cNvSpPr txBox="1">
              <a:spLocks noChangeArrowheads="1"/>
            </p:cNvSpPr>
            <p:nvPr/>
          </p:nvSpPr>
          <p:spPr bwMode="auto">
            <a:xfrm>
              <a:off x="2195" y="999"/>
              <a:ext cx="252" cy="595"/>
            </a:xfrm>
            <a:prstGeom prst="rect">
              <a:avLst/>
            </a:prstGeom>
            <a:noFill/>
            <a:ln w="9525">
              <a:noFill/>
              <a:miter lim="800000"/>
              <a:headEnd/>
              <a:tailEnd/>
            </a:ln>
            <a:effectLst/>
          </p:spPr>
          <p:txBody>
            <a:bodyPr wrap="none">
              <a:spAutoFit/>
            </a:bodyPr>
            <a:lstStyle/>
            <a:p>
              <a:r>
                <a:rPr lang="en-US" sz="8600" dirty="0"/>
                <a:t>3</a:t>
              </a:r>
            </a:p>
          </p:txBody>
        </p:sp>
        <p:sp>
          <p:nvSpPr>
            <p:cNvPr id="21544" name="Text Box 40"/>
            <p:cNvSpPr txBox="1">
              <a:spLocks noChangeArrowheads="1"/>
            </p:cNvSpPr>
            <p:nvPr/>
          </p:nvSpPr>
          <p:spPr bwMode="auto">
            <a:xfrm>
              <a:off x="3747" y="1244"/>
              <a:ext cx="252" cy="595"/>
            </a:xfrm>
            <a:prstGeom prst="rect">
              <a:avLst/>
            </a:prstGeom>
            <a:noFill/>
            <a:ln w="9525">
              <a:noFill/>
              <a:miter lim="800000"/>
              <a:headEnd/>
              <a:tailEnd/>
            </a:ln>
            <a:effectLst/>
          </p:spPr>
          <p:txBody>
            <a:bodyPr wrap="none">
              <a:spAutoFit/>
            </a:bodyPr>
            <a:lstStyle/>
            <a:p>
              <a:r>
                <a:rPr lang="en-US" sz="8600" dirty="0"/>
                <a:t>3</a:t>
              </a:r>
            </a:p>
          </p:txBody>
        </p:sp>
        <p:sp>
          <p:nvSpPr>
            <p:cNvPr id="21545" name="Text Box 41"/>
            <p:cNvSpPr txBox="1">
              <a:spLocks noChangeArrowheads="1"/>
            </p:cNvSpPr>
            <p:nvPr/>
          </p:nvSpPr>
          <p:spPr bwMode="auto">
            <a:xfrm>
              <a:off x="5276" y="1123"/>
              <a:ext cx="252" cy="595"/>
            </a:xfrm>
            <a:prstGeom prst="rect">
              <a:avLst/>
            </a:prstGeom>
            <a:noFill/>
            <a:ln w="9525">
              <a:noFill/>
              <a:miter lim="800000"/>
              <a:headEnd/>
              <a:tailEnd/>
            </a:ln>
            <a:effectLst/>
          </p:spPr>
          <p:txBody>
            <a:bodyPr wrap="none">
              <a:spAutoFit/>
            </a:bodyPr>
            <a:lstStyle/>
            <a:p>
              <a:r>
                <a:rPr lang="en-US" sz="8600" dirty="0"/>
                <a:t>1</a:t>
              </a:r>
            </a:p>
          </p:txBody>
        </p:sp>
        <p:sp>
          <p:nvSpPr>
            <p:cNvPr id="21546" name="Text Box 42"/>
            <p:cNvSpPr txBox="1">
              <a:spLocks noChangeArrowheads="1"/>
            </p:cNvSpPr>
            <p:nvPr/>
          </p:nvSpPr>
          <p:spPr bwMode="auto">
            <a:xfrm>
              <a:off x="4363" y="1743"/>
              <a:ext cx="252" cy="595"/>
            </a:xfrm>
            <a:prstGeom prst="rect">
              <a:avLst/>
            </a:prstGeom>
            <a:noFill/>
            <a:ln w="9525">
              <a:noFill/>
              <a:miter lim="800000"/>
              <a:headEnd/>
              <a:tailEnd/>
            </a:ln>
            <a:effectLst/>
          </p:spPr>
          <p:txBody>
            <a:bodyPr wrap="none">
              <a:spAutoFit/>
            </a:bodyPr>
            <a:lstStyle/>
            <a:p>
              <a:r>
                <a:rPr lang="en-US" sz="8600" dirty="0"/>
                <a:t>5</a:t>
              </a:r>
            </a:p>
          </p:txBody>
        </p:sp>
        <p:sp>
          <p:nvSpPr>
            <p:cNvPr id="21547" name="Text Box 43"/>
            <p:cNvSpPr txBox="1">
              <a:spLocks noChangeArrowheads="1"/>
            </p:cNvSpPr>
            <p:nvPr/>
          </p:nvSpPr>
          <p:spPr bwMode="auto">
            <a:xfrm>
              <a:off x="2634" y="1724"/>
              <a:ext cx="252" cy="595"/>
            </a:xfrm>
            <a:prstGeom prst="rect">
              <a:avLst/>
            </a:prstGeom>
            <a:noFill/>
            <a:ln w="9525">
              <a:noFill/>
              <a:miter lim="800000"/>
              <a:headEnd/>
              <a:tailEnd/>
            </a:ln>
            <a:effectLst/>
          </p:spPr>
          <p:txBody>
            <a:bodyPr wrap="none">
              <a:spAutoFit/>
            </a:bodyPr>
            <a:lstStyle/>
            <a:p>
              <a:r>
                <a:rPr lang="en-US" sz="8600" dirty="0"/>
                <a:t>1</a:t>
              </a:r>
            </a:p>
          </p:txBody>
        </p:sp>
        <p:sp>
          <p:nvSpPr>
            <p:cNvPr id="21548" name="Text Box 44"/>
            <p:cNvSpPr txBox="1">
              <a:spLocks noChangeArrowheads="1"/>
            </p:cNvSpPr>
            <p:nvPr/>
          </p:nvSpPr>
          <p:spPr bwMode="auto">
            <a:xfrm>
              <a:off x="96" y="2423"/>
              <a:ext cx="252" cy="595"/>
            </a:xfrm>
            <a:prstGeom prst="rect">
              <a:avLst/>
            </a:prstGeom>
            <a:noFill/>
            <a:ln w="9525">
              <a:noFill/>
              <a:miter lim="800000"/>
              <a:headEnd/>
              <a:tailEnd/>
            </a:ln>
            <a:effectLst/>
          </p:spPr>
          <p:txBody>
            <a:bodyPr wrap="none">
              <a:spAutoFit/>
            </a:bodyPr>
            <a:lstStyle/>
            <a:p>
              <a:r>
                <a:rPr lang="en-US" sz="8600" dirty="0"/>
                <a:t>1</a:t>
              </a:r>
            </a:p>
          </p:txBody>
        </p:sp>
        <p:sp>
          <p:nvSpPr>
            <p:cNvPr id="21549" name="Text Box 45"/>
            <p:cNvSpPr txBox="1">
              <a:spLocks noChangeArrowheads="1"/>
            </p:cNvSpPr>
            <p:nvPr/>
          </p:nvSpPr>
          <p:spPr bwMode="auto">
            <a:xfrm>
              <a:off x="997" y="3108"/>
              <a:ext cx="252" cy="595"/>
            </a:xfrm>
            <a:prstGeom prst="rect">
              <a:avLst/>
            </a:prstGeom>
            <a:noFill/>
            <a:ln w="9525">
              <a:noFill/>
              <a:miter lim="800000"/>
              <a:headEnd/>
              <a:tailEnd/>
            </a:ln>
            <a:effectLst/>
          </p:spPr>
          <p:txBody>
            <a:bodyPr wrap="none">
              <a:spAutoFit/>
            </a:bodyPr>
            <a:lstStyle/>
            <a:p>
              <a:r>
                <a:rPr lang="en-US" sz="8600" dirty="0"/>
                <a:t>8</a:t>
              </a:r>
            </a:p>
          </p:txBody>
        </p:sp>
        <p:sp>
          <p:nvSpPr>
            <p:cNvPr id="21550" name="Text Box 46"/>
            <p:cNvSpPr txBox="1">
              <a:spLocks noChangeArrowheads="1"/>
            </p:cNvSpPr>
            <p:nvPr/>
          </p:nvSpPr>
          <p:spPr bwMode="auto">
            <a:xfrm>
              <a:off x="2093" y="2547"/>
              <a:ext cx="252" cy="595"/>
            </a:xfrm>
            <a:prstGeom prst="rect">
              <a:avLst/>
            </a:prstGeom>
            <a:noFill/>
            <a:ln w="9525">
              <a:noFill/>
              <a:miter lim="800000"/>
              <a:headEnd/>
              <a:tailEnd/>
            </a:ln>
            <a:effectLst/>
          </p:spPr>
          <p:txBody>
            <a:bodyPr wrap="none">
              <a:spAutoFit/>
            </a:bodyPr>
            <a:lstStyle/>
            <a:p>
              <a:r>
                <a:rPr lang="en-US" sz="8600" dirty="0"/>
                <a:t>4</a:t>
              </a:r>
            </a:p>
          </p:txBody>
        </p:sp>
        <p:sp>
          <p:nvSpPr>
            <p:cNvPr id="21551" name="Text Box 47"/>
            <p:cNvSpPr txBox="1">
              <a:spLocks noChangeArrowheads="1"/>
            </p:cNvSpPr>
            <p:nvPr/>
          </p:nvSpPr>
          <p:spPr bwMode="auto">
            <a:xfrm>
              <a:off x="2651" y="3108"/>
              <a:ext cx="252" cy="595"/>
            </a:xfrm>
            <a:prstGeom prst="rect">
              <a:avLst/>
            </a:prstGeom>
            <a:noFill/>
            <a:ln w="9525">
              <a:noFill/>
              <a:miter lim="800000"/>
              <a:headEnd/>
              <a:tailEnd/>
            </a:ln>
            <a:effectLst/>
          </p:spPr>
          <p:txBody>
            <a:bodyPr wrap="none">
              <a:spAutoFit/>
            </a:bodyPr>
            <a:lstStyle/>
            <a:p>
              <a:r>
                <a:rPr lang="en-US" sz="8600" dirty="0"/>
                <a:t>3</a:t>
              </a:r>
            </a:p>
          </p:txBody>
        </p:sp>
        <p:sp>
          <p:nvSpPr>
            <p:cNvPr id="21552" name="Line 48"/>
            <p:cNvSpPr>
              <a:spLocks noChangeShapeType="1"/>
            </p:cNvSpPr>
            <p:nvPr/>
          </p:nvSpPr>
          <p:spPr bwMode="auto">
            <a:xfrm>
              <a:off x="3690" y="2671"/>
              <a:ext cx="0" cy="744"/>
            </a:xfrm>
            <a:prstGeom prst="line">
              <a:avLst/>
            </a:prstGeom>
            <a:noFill/>
            <a:ln w="76200">
              <a:solidFill>
                <a:schemeClr val="tx1"/>
              </a:solidFill>
              <a:round/>
              <a:headEnd/>
              <a:tailEnd type="triangle" w="med" len="med"/>
            </a:ln>
            <a:effectLst/>
          </p:spPr>
          <p:txBody>
            <a:bodyPr/>
            <a:lstStyle/>
            <a:p>
              <a:endParaRPr lang="en-IN"/>
            </a:p>
          </p:txBody>
        </p:sp>
        <p:sp>
          <p:nvSpPr>
            <p:cNvPr id="21553" name="Text Box 49"/>
            <p:cNvSpPr txBox="1">
              <a:spLocks noChangeArrowheads="1"/>
            </p:cNvSpPr>
            <p:nvPr/>
          </p:nvSpPr>
          <p:spPr bwMode="auto">
            <a:xfrm>
              <a:off x="4078" y="3170"/>
              <a:ext cx="252" cy="595"/>
            </a:xfrm>
            <a:prstGeom prst="rect">
              <a:avLst/>
            </a:prstGeom>
            <a:noFill/>
            <a:ln w="9525">
              <a:noFill/>
              <a:miter lim="800000"/>
              <a:headEnd/>
              <a:tailEnd/>
            </a:ln>
            <a:effectLst/>
          </p:spPr>
          <p:txBody>
            <a:bodyPr wrap="none">
              <a:spAutoFit/>
            </a:bodyPr>
            <a:lstStyle/>
            <a:p>
              <a:r>
                <a:rPr lang="en-US" sz="8600" dirty="0"/>
                <a:t>1</a:t>
              </a:r>
            </a:p>
          </p:txBody>
        </p:sp>
        <p:sp>
          <p:nvSpPr>
            <p:cNvPr id="21554" name="Text Box 50"/>
            <p:cNvSpPr txBox="1">
              <a:spLocks noChangeArrowheads="1"/>
            </p:cNvSpPr>
            <p:nvPr/>
          </p:nvSpPr>
          <p:spPr bwMode="auto">
            <a:xfrm>
              <a:off x="5116" y="2733"/>
              <a:ext cx="445" cy="595"/>
            </a:xfrm>
            <a:prstGeom prst="rect">
              <a:avLst/>
            </a:prstGeom>
            <a:noFill/>
            <a:ln w="9525">
              <a:noFill/>
              <a:miter lim="800000"/>
              <a:headEnd/>
              <a:tailEnd/>
            </a:ln>
            <a:effectLst/>
          </p:spPr>
          <p:txBody>
            <a:bodyPr wrap="none">
              <a:spAutoFit/>
            </a:bodyPr>
            <a:lstStyle/>
            <a:p>
              <a:r>
                <a:rPr lang="en-US" sz="8600" dirty="0"/>
                <a:t>15</a:t>
              </a:r>
            </a:p>
          </p:txBody>
        </p:sp>
        <p:sp>
          <p:nvSpPr>
            <p:cNvPr id="21555" name="AutoShape 51"/>
            <p:cNvSpPr>
              <a:spLocks noChangeArrowheads="1"/>
            </p:cNvSpPr>
            <p:nvPr/>
          </p:nvSpPr>
          <p:spPr bwMode="auto">
            <a:xfrm>
              <a:off x="144" y="144"/>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12</a:t>
              </a:r>
            </a:p>
          </p:txBody>
        </p:sp>
        <p:sp>
          <p:nvSpPr>
            <p:cNvPr id="21556" name="AutoShape 52"/>
            <p:cNvSpPr>
              <a:spLocks noChangeArrowheads="1"/>
            </p:cNvSpPr>
            <p:nvPr/>
          </p:nvSpPr>
          <p:spPr bwMode="auto">
            <a:xfrm>
              <a:off x="1920" y="144"/>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10</a:t>
              </a:r>
            </a:p>
          </p:txBody>
        </p:sp>
        <p:sp>
          <p:nvSpPr>
            <p:cNvPr id="21557" name="AutoShape 53"/>
            <p:cNvSpPr>
              <a:spLocks noChangeArrowheads="1"/>
            </p:cNvSpPr>
            <p:nvPr/>
          </p:nvSpPr>
          <p:spPr bwMode="auto">
            <a:xfrm>
              <a:off x="3408" y="192"/>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16</a:t>
              </a:r>
            </a:p>
          </p:txBody>
        </p:sp>
        <p:sp>
          <p:nvSpPr>
            <p:cNvPr id="21558" name="AutoShape 54"/>
            <p:cNvSpPr>
              <a:spLocks noChangeArrowheads="1"/>
            </p:cNvSpPr>
            <p:nvPr/>
          </p:nvSpPr>
          <p:spPr bwMode="auto">
            <a:xfrm>
              <a:off x="4896" y="192"/>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15</a:t>
              </a:r>
            </a:p>
          </p:txBody>
        </p:sp>
        <p:sp>
          <p:nvSpPr>
            <p:cNvPr id="21559" name="AutoShape 55"/>
            <p:cNvSpPr>
              <a:spLocks noChangeArrowheads="1"/>
            </p:cNvSpPr>
            <p:nvPr/>
          </p:nvSpPr>
          <p:spPr bwMode="auto">
            <a:xfrm>
              <a:off x="0" y="1584"/>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12</a:t>
              </a:r>
            </a:p>
          </p:txBody>
        </p:sp>
        <p:sp>
          <p:nvSpPr>
            <p:cNvPr id="21560" name="AutoShape 56"/>
            <p:cNvSpPr>
              <a:spLocks noChangeArrowheads="1"/>
            </p:cNvSpPr>
            <p:nvPr/>
          </p:nvSpPr>
          <p:spPr bwMode="auto">
            <a:xfrm>
              <a:off x="1632" y="1680"/>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7</a:t>
              </a:r>
            </a:p>
          </p:txBody>
        </p:sp>
        <p:sp>
          <p:nvSpPr>
            <p:cNvPr id="21561" name="AutoShape 57"/>
            <p:cNvSpPr>
              <a:spLocks noChangeArrowheads="1"/>
            </p:cNvSpPr>
            <p:nvPr/>
          </p:nvSpPr>
          <p:spPr bwMode="auto">
            <a:xfrm>
              <a:off x="3120" y="1728"/>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11</a:t>
              </a:r>
            </a:p>
          </p:txBody>
        </p:sp>
        <p:sp>
          <p:nvSpPr>
            <p:cNvPr id="21562" name="AutoShape 58"/>
            <p:cNvSpPr>
              <a:spLocks noChangeArrowheads="1"/>
            </p:cNvSpPr>
            <p:nvPr/>
          </p:nvSpPr>
          <p:spPr bwMode="auto">
            <a:xfrm>
              <a:off x="5376" y="1728"/>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15</a:t>
              </a:r>
            </a:p>
          </p:txBody>
        </p:sp>
        <p:sp>
          <p:nvSpPr>
            <p:cNvPr id="21563" name="AutoShape 59"/>
            <p:cNvSpPr>
              <a:spLocks noChangeArrowheads="1"/>
            </p:cNvSpPr>
            <p:nvPr/>
          </p:nvSpPr>
          <p:spPr bwMode="auto">
            <a:xfrm>
              <a:off x="528" y="3024"/>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12</a:t>
              </a:r>
            </a:p>
          </p:txBody>
        </p:sp>
        <p:sp>
          <p:nvSpPr>
            <p:cNvPr id="21564" name="AutoShape 60"/>
            <p:cNvSpPr>
              <a:spLocks noChangeArrowheads="1"/>
            </p:cNvSpPr>
            <p:nvPr/>
          </p:nvSpPr>
          <p:spPr bwMode="auto">
            <a:xfrm>
              <a:off x="1584" y="3072"/>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4</a:t>
              </a:r>
            </a:p>
          </p:txBody>
        </p:sp>
        <p:sp>
          <p:nvSpPr>
            <p:cNvPr id="21565" name="AutoShape 61"/>
            <p:cNvSpPr>
              <a:spLocks noChangeArrowheads="1"/>
            </p:cNvSpPr>
            <p:nvPr/>
          </p:nvSpPr>
          <p:spPr bwMode="auto">
            <a:xfrm>
              <a:off x="3120" y="3120"/>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1</a:t>
              </a:r>
            </a:p>
          </p:txBody>
        </p:sp>
        <p:sp>
          <p:nvSpPr>
            <p:cNvPr id="21566" name="AutoShape 62"/>
            <p:cNvSpPr>
              <a:spLocks noChangeArrowheads="1"/>
            </p:cNvSpPr>
            <p:nvPr/>
          </p:nvSpPr>
          <p:spPr bwMode="auto">
            <a:xfrm>
              <a:off x="4560" y="3936"/>
              <a:ext cx="384" cy="288"/>
            </a:xfrm>
            <a:prstGeom prst="flowChartProcess">
              <a:avLst/>
            </a:prstGeom>
            <a:solidFill>
              <a:schemeClr val="accent2"/>
            </a:solidFill>
            <a:ln w="9525">
              <a:solidFill>
                <a:schemeClr val="tx1"/>
              </a:solidFill>
              <a:miter lim="800000"/>
              <a:headEnd/>
              <a:tailEnd/>
            </a:ln>
            <a:effectLst/>
          </p:spPr>
          <p:txBody>
            <a:bodyPr wrap="none" anchor="ctr"/>
            <a:lstStyle/>
            <a:p>
              <a:pPr algn="ctr"/>
              <a:r>
                <a:rPr lang="en-US" sz="5700" dirty="0"/>
                <a:t>0</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Picture 6"/>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22535" name="Text Box 7"/>
          <p:cNvSpPr txBox="1">
            <a:spLocks noChangeArrowheads="1"/>
          </p:cNvSpPr>
          <p:nvPr/>
        </p:nvSpPr>
        <p:spPr bwMode="auto">
          <a:xfrm>
            <a:off x="13100713" y="342741"/>
            <a:ext cx="2147415" cy="1703689"/>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solidFill>
                  <a:srgbClr val="00FF00"/>
                </a:solidFill>
              </a:rPr>
              <a:t>1(12)</a:t>
            </a:r>
          </a:p>
        </p:txBody>
      </p:sp>
      <p:sp>
        <p:nvSpPr>
          <p:cNvPr id="22536" name="Text Box 8"/>
          <p:cNvSpPr txBox="1">
            <a:spLocks noChangeArrowheads="1"/>
          </p:cNvSpPr>
          <p:nvPr/>
        </p:nvSpPr>
        <p:spPr bwMode="auto">
          <a:xfrm>
            <a:off x="1980340" y="6169343"/>
            <a:ext cx="2538548" cy="1703689"/>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endParaRPr lang="en-US" sz="5000" b="1" dirty="0"/>
          </a:p>
        </p:txBody>
      </p:sp>
      <p:sp>
        <p:nvSpPr>
          <p:cNvPr id="22538" name="Text Box 10"/>
          <p:cNvSpPr txBox="1">
            <a:spLocks noChangeArrowheads="1"/>
          </p:cNvSpPr>
          <p:nvPr/>
        </p:nvSpPr>
        <p:spPr bwMode="auto">
          <a:xfrm>
            <a:off x="11729707" y="5255366"/>
            <a:ext cx="4022928" cy="2473130"/>
          </a:xfrm>
          <a:prstGeom prst="rect">
            <a:avLst/>
          </a:prstGeom>
          <a:noFill/>
          <a:ln w="9525">
            <a:noFill/>
            <a:miter lim="800000"/>
            <a:headEnd/>
            <a:tailEnd/>
          </a:ln>
          <a:effectLst/>
        </p:spPr>
        <p:txBody>
          <a:bodyPr wrap="none" lIns="163211" tIns="81606" rIns="163211" bIns="81606">
            <a:spAutoFit/>
          </a:bodyPr>
          <a:lstStyle/>
          <a:p>
            <a:r>
              <a:rPr lang="en-US" sz="5000" b="1" dirty="0"/>
              <a:t>Node		g()	</a:t>
            </a:r>
          </a:p>
          <a:p>
            <a:r>
              <a:rPr lang="en-US" sz="5000" b="1" dirty="0"/>
              <a:t>1		0</a:t>
            </a:r>
          </a:p>
          <a:p>
            <a:endParaRPr lang="en-US" sz="5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23557" name="Text Box 5"/>
          <p:cNvSpPr txBox="1">
            <a:spLocks noChangeArrowheads="1"/>
          </p:cNvSpPr>
          <p:nvPr/>
        </p:nvSpPr>
        <p:spPr bwMode="auto">
          <a:xfrm>
            <a:off x="13100713" y="342742"/>
            <a:ext cx="2147415" cy="934247"/>
          </a:xfrm>
          <a:prstGeom prst="rect">
            <a:avLst/>
          </a:prstGeom>
          <a:noFill/>
          <a:ln w="9525">
            <a:noFill/>
            <a:miter lim="800000"/>
            <a:headEnd/>
            <a:tailEnd/>
          </a:ln>
          <a:effectLst/>
        </p:spPr>
        <p:txBody>
          <a:bodyPr wrap="none" lIns="163211" tIns="81606" rIns="163211" bIns="81606">
            <a:spAutoFit/>
          </a:bodyPr>
          <a:lstStyle/>
          <a:p>
            <a:r>
              <a:rPr lang="en-US" sz="5000" b="1" u="sng" dirty="0"/>
              <a:t>OPEN</a:t>
            </a:r>
          </a:p>
        </p:txBody>
      </p:sp>
      <p:sp>
        <p:nvSpPr>
          <p:cNvPr id="23558" name="Text Box 6"/>
          <p:cNvSpPr txBox="1">
            <a:spLocks noChangeArrowheads="1"/>
          </p:cNvSpPr>
          <p:nvPr/>
        </p:nvSpPr>
        <p:spPr bwMode="auto">
          <a:xfrm>
            <a:off x="1980340" y="6169343"/>
            <a:ext cx="2538548" cy="1703689"/>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solidFill>
                  <a:srgbClr val="00FF00"/>
                </a:solidFill>
              </a:rPr>
              <a:t>1(12)</a:t>
            </a:r>
            <a:endParaRPr lang="en-US" sz="7100" b="1" dirty="0"/>
          </a:p>
        </p:txBody>
      </p:sp>
      <p:sp>
        <p:nvSpPr>
          <p:cNvPr id="23559" name="Text Box 7"/>
          <p:cNvSpPr txBox="1">
            <a:spLocks noChangeArrowheads="1"/>
          </p:cNvSpPr>
          <p:nvPr/>
        </p:nvSpPr>
        <p:spPr bwMode="auto">
          <a:xfrm>
            <a:off x="11729707" y="5255366"/>
            <a:ext cx="4022928" cy="2473130"/>
          </a:xfrm>
          <a:prstGeom prst="rect">
            <a:avLst/>
          </a:prstGeom>
          <a:noFill/>
          <a:ln w="9525">
            <a:noFill/>
            <a:miter lim="800000"/>
            <a:headEnd/>
            <a:tailEnd/>
          </a:ln>
          <a:effectLst/>
        </p:spPr>
        <p:txBody>
          <a:bodyPr wrap="none" lIns="163211" tIns="81606" rIns="163211" bIns="81606">
            <a:spAutoFit/>
          </a:bodyPr>
          <a:lstStyle/>
          <a:p>
            <a:r>
              <a:rPr lang="en-US" sz="5000" b="1" dirty="0"/>
              <a:t>Node		g()	</a:t>
            </a:r>
          </a:p>
          <a:p>
            <a:r>
              <a:rPr lang="en-US" sz="5000" b="1" dirty="0"/>
              <a:t>1		0</a:t>
            </a:r>
          </a:p>
          <a:p>
            <a:endParaRPr lang="en-US" sz="5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p:cNvPicPr>
            <a:picLocks noChangeAspect="1" noChangeArrowheads="1"/>
          </p:cNvPicPr>
          <p:nvPr/>
        </p:nvPicPr>
        <p:blipFill>
          <a:blip r:embed="rId3"/>
          <a:srcRect/>
          <a:stretch>
            <a:fillRect/>
          </a:stretch>
        </p:blipFill>
        <p:spPr bwMode="auto">
          <a:xfrm>
            <a:off x="-15869" y="271337"/>
            <a:ext cx="10679239" cy="5686174"/>
          </a:xfrm>
          <a:prstGeom prst="rect">
            <a:avLst/>
          </a:prstGeom>
          <a:noFill/>
          <a:ln w="9525">
            <a:noFill/>
            <a:miter lim="800000"/>
            <a:headEnd/>
            <a:tailEnd/>
          </a:ln>
          <a:effectLst/>
        </p:spPr>
      </p:pic>
      <p:sp>
        <p:nvSpPr>
          <p:cNvPr id="24581" name="Text Box 5"/>
          <p:cNvSpPr txBox="1">
            <a:spLocks noChangeArrowheads="1"/>
          </p:cNvSpPr>
          <p:nvPr/>
        </p:nvSpPr>
        <p:spPr bwMode="auto">
          <a:xfrm>
            <a:off x="13100713" y="342741"/>
            <a:ext cx="3495541" cy="1703689"/>
          </a:xfrm>
          <a:prstGeom prst="rect">
            <a:avLst/>
          </a:prstGeom>
          <a:noFill/>
          <a:ln w="9525">
            <a:noFill/>
            <a:miter lim="800000"/>
            <a:headEnd/>
            <a:tailEnd/>
          </a:ln>
          <a:effectLst/>
        </p:spPr>
        <p:txBody>
          <a:bodyPr wrap="none" lIns="163211" tIns="81606" rIns="163211" bIns="81606">
            <a:spAutoFit/>
          </a:bodyPr>
          <a:lstStyle/>
          <a:p>
            <a:r>
              <a:rPr lang="en-US" sz="5000" b="1" u="sng" dirty="0"/>
              <a:t>OPEN</a:t>
            </a:r>
          </a:p>
          <a:p>
            <a:r>
              <a:rPr lang="en-US" sz="5000" b="1" dirty="0">
                <a:solidFill>
                  <a:srgbClr val="66FF33"/>
                </a:solidFill>
              </a:rPr>
              <a:t>2(12)</a:t>
            </a:r>
            <a:r>
              <a:rPr lang="en-US" sz="5000" b="1" dirty="0"/>
              <a:t> 5(13)</a:t>
            </a:r>
          </a:p>
        </p:txBody>
      </p:sp>
      <p:sp>
        <p:nvSpPr>
          <p:cNvPr id="24582" name="Text Box 6"/>
          <p:cNvSpPr txBox="1">
            <a:spLocks noChangeArrowheads="1"/>
          </p:cNvSpPr>
          <p:nvPr/>
        </p:nvSpPr>
        <p:spPr bwMode="auto">
          <a:xfrm>
            <a:off x="1980340" y="6169343"/>
            <a:ext cx="2538548" cy="1703689"/>
          </a:xfrm>
          <a:prstGeom prst="rect">
            <a:avLst/>
          </a:prstGeom>
          <a:noFill/>
          <a:ln w="9525">
            <a:noFill/>
            <a:miter lim="800000"/>
            <a:headEnd/>
            <a:tailEnd/>
          </a:ln>
          <a:effectLst/>
        </p:spPr>
        <p:txBody>
          <a:bodyPr wrap="none" lIns="163211" tIns="81606" rIns="163211" bIns="81606">
            <a:spAutoFit/>
          </a:bodyPr>
          <a:lstStyle/>
          <a:p>
            <a:r>
              <a:rPr lang="en-US" sz="5000" b="1" u="sng" dirty="0"/>
              <a:t>CLOSE</a:t>
            </a:r>
          </a:p>
          <a:p>
            <a:r>
              <a:rPr lang="en-US" sz="5000" b="1" dirty="0"/>
              <a:t>1(12)</a:t>
            </a:r>
            <a:endParaRPr lang="en-US" sz="7100" b="1" dirty="0"/>
          </a:p>
        </p:txBody>
      </p:sp>
      <p:sp>
        <p:nvSpPr>
          <p:cNvPr id="24583" name="Text Box 7"/>
          <p:cNvSpPr txBox="1">
            <a:spLocks noChangeArrowheads="1"/>
          </p:cNvSpPr>
          <p:nvPr/>
        </p:nvSpPr>
        <p:spPr bwMode="auto">
          <a:xfrm>
            <a:off x="11729707" y="5255367"/>
            <a:ext cx="4022928" cy="4012013"/>
          </a:xfrm>
          <a:prstGeom prst="rect">
            <a:avLst/>
          </a:prstGeom>
          <a:noFill/>
          <a:ln w="9525">
            <a:noFill/>
            <a:miter lim="800000"/>
            <a:headEnd/>
            <a:tailEnd/>
          </a:ln>
          <a:effectLst/>
        </p:spPr>
        <p:txBody>
          <a:bodyPr wrap="none" lIns="163211" tIns="81606" rIns="163211" bIns="81606">
            <a:spAutoFit/>
          </a:bodyPr>
          <a:lstStyle/>
          <a:p>
            <a:pPr marL="612042" indent="-612042"/>
            <a:r>
              <a:rPr lang="en-US" sz="5000" b="1" dirty="0"/>
              <a:t>Node		g()	</a:t>
            </a:r>
          </a:p>
          <a:p>
            <a:pPr marL="612042" indent="-612042"/>
            <a:r>
              <a:rPr lang="en-US" sz="5000" b="1" dirty="0"/>
              <a:t>1			0</a:t>
            </a:r>
          </a:p>
          <a:p>
            <a:pPr marL="612042" indent="-612042"/>
            <a:r>
              <a:rPr lang="en-US" sz="5000" b="1" dirty="0"/>
              <a:t>2			2</a:t>
            </a:r>
          </a:p>
          <a:p>
            <a:pPr marL="612042" indent="-612042"/>
            <a:r>
              <a:rPr lang="en-US" sz="5000" b="1" dirty="0"/>
              <a:t>5			1</a:t>
            </a:r>
          </a:p>
          <a:p>
            <a:pPr marL="612042" indent="-612042"/>
            <a:endParaRPr lang="en-US" sz="5000" b="1"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512</Words>
  <Application>Microsoft Office PowerPoint</Application>
  <PresentationFormat>Custom</PresentationFormat>
  <Paragraphs>261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Wingdings</vt:lpstr>
      <vt:lpstr>Symbol</vt:lpstr>
      <vt:lpstr>Roboto</vt:lpstr>
      <vt:lpstr>Packt</vt:lpstr>
      <vt:lpstr>Introduction to Astar Algorithm</vt:lpstr>
      <vt:lpstr>Calculating Cost</vt:lpstr>
      <vt:lpstr>Informed State Space</vt:lpstr>
      <vt:lpstr>A* Algorithm</vt:lpstr>
      <vt:lpstr>A* Algorithm</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Next Video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dc:creator>Packt</dc:creator>
  <cp:lastModifiedBy>Packt</cp:lastModifiedBy>
  <cp:revision>26</cp:revision>
  <dcterms:modified xsi:type="dcterms:W3CDTF">2017-10-10T04:19:20Z</dcterms:modified>
</cp:coreProperties>
</file>