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8"/>
  </p:notesMasterIdLst>
  <p:sldIdLst>
    <p:sldId id="270" r:id="rId2"/>
    <p:sldId id="274" r:id="rId3"/>
    <p:sldId id="275" r:id="rId4"/>
    <p:sldId id="276" r:id="rId5"/>
    <p:sldId id="277" r:id="rId6"/>
    <p:sldId id="269" r:id="rId7"/>
  </p:sldIdLst>
  <p:sldSz cx="18280063" cy="10282238"/>
  <p:notesSz cx="6858000" cy="9144000"/>
  <p:embeddedFontLst>
    <p:embeddedFont>
      <p:font typeface="Calibri" pitchFamily="34" charset="0"/>
      <p:regular r:id="rId9"/>
      <p:bold r:id="rId10"/>
      <p:italic r:id="rId11"/>
      <p:boldItalic r:id="rId12"/>
    </p:embeddedFont>
    <p:embeddedFont>
      <p:font typeface="Garamond" pitchFamily="18" charset="0"/>
      <p:regular r:id="rId13"/>
      <p:bold r:id="rId14"/>
      <p:italic r:id="rId15"/>
    </p:embeddedFon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239" userDrawn="1">
          <p15:clr>
            <a:srgbClr val="A4A3A4"/>
          </p15:clr>
        </p15:guide>
        <p15:guide id="2" pos="5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03" autoAdjust="0"/>
  </p:normalViewPr>
  <p:slideViewPr>
    <p:cSldViewPr>
      <p:cViewPr varScale="1">
        <p:scale>
          <a:sx n="48" d="100"/>
          <a:sy n="48" d="100"/>
        </p:scale>
        <p:origin x="-636" y="-108"/>
      </p:cViewPr>
      <p:guideLst>
        <p:guide orient="horz" pos="3239"/>
        <p:guide pos="575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302920467"/>
      </p:ext>
    </p:extLst>
  </p:cSld>
  <p:clrMap bg1="lt1" tx1="dk1" bg2="dk2" tx2="lt2" accent1="accent1" accent2="accent2" accent3="accent3" accent4="accent4" accent5="accent5" accent6="accent6" hlink="hlink" folHlink="folHlink"/>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name of</a:t>
            </a:r>
            <a:r>
              <a:rPr lang="en-US" baseline="0" dirty="0" smtClean="0"/>
              <a:t> the section would be mentioned here.</a:t>
            </a:r>
            <a:endParaRPr/>
          </a:p>
        </p:txBody>
      </p:sp>
    </p:spTree>
    <p:extLst>
      <p:ext uri="{BB962C8B-B14F-4D97-AF65-F5344CB8AC3E}">
        <p14:creationId xmlns:p14="http://schemas.microsoft.com/office/powerpoint/2010/main" xmlns="" val="170575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extLst>
      <p:ext uri="{BB962C8B-B14F-4D97-AF65-F5344CB8AC3E}">
        <p14:creationId xmlns:p14="http://schemas.microsoft.com/office/powerpoint/2010/main" xmlns="" val="3826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3" name="Shape 93"/>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tandalone Introduction or Summary">
    <p:bg>
      <p:bgPr>
        <a:solidFill>
          <a:srgbClr val="F3702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921500" y="4128788"/>
            <a:ext cx="16437063" cy="2024662"/>
          </a:xfrm>
          <a:prstGeom prst="rect">
            <a:avLst/>
          </a:prstGeom>
        </p:spPr>
        <p:txBody>
          <a:bodyPr lIns="91425" tIns="91425" rIns="91425" bIns="91425" anchor="ctr" anchorCtr="0"/>
          <a:lstStyle>
            <a:lvl1pPr lvl="0" rtl="0">
              <a:spcBef>
                <a:spcPts val="0"/>
              </a:spcBef>
              <a:buSzPct val="100000"/>
              <a:defRPr sz="8396"/>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488186" y="9832366"/>
            <a:ext cx="4003190" cy="340195"/>
          </a:xfrm>
          <a:prstGeom prst="rect">
            <a:avLst/>
          </a:prstGeom>
        </p:spPr>
        <p:txBody>
          <a:bodyPr lIns="163211" tIns="81606" rIns="163211" bIns="81606"/>
          <a:lstStyle>
            <a:extLst/>
          </a:lstStyle>
          <a:p>
            <a:endParaRPr lang="en-US"/>
          </a:p>
        </p:txBody>
      </p:sp>
      <p:sp>
        <p:nvSpPr>
          <p:cNvPr id="5" name="Footer Placeholder 4"/>
          <p:cNvSpPr>
            <a:spLocks noGrp="1"/>
          </p:cNvSpPr>
          <p:nvPr>
            <p:ph type="ftr" sz="quarter" idx="11"/>
          </p:nvPr>
        </p:nvSpPr>
        <p:spPr>
          <a:xfrm>
            <a:off x="914003" y="9832365"/>
            <a:ext cx="7312025" cy="342741"/>
          </a:xfrm>
          <a:prstGeom prst="rect">
            <a:avLst/>
          </a:prstGeom>
        </p:spPr>
        <p:txBody>
          <a:bodyPr lIns="163211" tIns="81606" rIns="163211" bIns="81606"/>
          <a:lstStyle>
            <a:extLst/>
          </a:lstStyle>
          <a:p>
            <a:endParaRPr lang="en-US"/>
          </a:p>
        </p:txBody>
      </p:sp>
      <p:sp>
        <p:nvSpPr>
          <p:cNvPr id="6" name="Slide Number Placeholder 5"/>
          <p:cNvSpPr>
            <a:spLocks noGrp="1"/>
          </p:cNvSpPr>
          <p:nvPr>
            <p:ph type="sldNum" sz="quarter" idx="12"/>
          </p:nvPr>
        </p:nvSpPr>
        <p:spPr/>
        <p:txBody>
          <a:bodyPr/>
          <a:lstStyle>
            <a:extLst/>
          </a:lstStyle>
          <a:p>
            <a:fld id="{6E3C2457-AD0F-4702-999E-074DBEE696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6" name="Shape 96"/>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18280063" cy="9387452"/>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35" name="Shape 135"/>
          <p:cNvSpPr/>
          <p:nvPr/>
        </p:nvSpPr>
        <p:spPr>
          <a:xfrm rot="10800000" flipH="1">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36" name="Shape 136"/>
          <p:cNvSpPr txBox="1">
            <a:spLocks noGrp="1"/>
          </p:cNvSpPr>
          <p:nvPr>
            <p:ph type="body" idx="1"/>
          </p:nvPr>
        </p:nvSpPr>
        <p:spPr>
          <a:xfrm>
            <a:off x="114251" y="9389302"/>
            <a:ext cx="16756724" cy="892986"/>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43390" y="1476767"/>
            <a:ext cx="16437063" cy="1534689"/>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943390" y="3836374"/>
            <a:ext cx="16437063" cy="5417891"/>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17039683" y="9386898"/>
            <a:ext cx="1096924" cy="786836"/>
          </a:xfrm>
          <a:prstGeom prst="rect">
            <a:avLst/>
          </a:prstGeom>
          <a:noFill/>
          <a:ln>
            <a:noFill/>
          </a:ln>
        </p:spPr>
        <p:txBody>
          <a:bodyPr lIns="91425" tIns="91425" rIns="91425" bIns="91425" anchor="ctr" anchorCtr="0">
            <a:noAutofit/>
          </a:bodyPr>
          <a:lstStyle/>
          <a:p>
            <a:pPr algn="r"/>
            <a:fld id="{00000000-1234-1234-1234-123412341234}" type="slidenum">
              <a:rPr lang="en" sz="1999" smtClean="0">
                <a:solidFill>
                  <a:schemeClr val="lt2"/>
                </a:solidFill>
                <a:latin typeface="Roboto"/>
                <a:ea typeface="Roboto"/>
                <a:cs typeface="Roboto"/>
                <a:sym typeface="Roboto"/>
              </a:rPr>
              <a:pPr algn="r"/>
              <a:t>‹#›</a:t>
            </a:fld>
            <a:endParaRPr lang="en" sz="1999">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9" r:id="rId3"/>
    <p:sldLayoutId id="2147483681" r:id="rId4"/>
    <p:sldLayoutId id="2147483683" r:id="rId5"/>
    <p:sldLayoutId id="2147483684" r:id="rId6"/>
    <p:sldLayoutId id="2147483685" r:id="rId7"/>
    <p:sldLayoutId id="2147483686" r:id="rId8"/>
    <p:sldLayoutId id="2147483687" r:id="rId9"/>
    <p:sldLayoutId id="2147483688" r:id="rId10"/>
    <p:sldLayoutId id="2147483689"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21739" y="4128788"/>
            <a:ext cx="16436587" cy="2024662"/>
          </a:xfrm>
          <a:prstGeom prst="rect">
            <a:avLst/>
          </a:prstGeom>
        </p:spPr>
        <p:txBody>
          <a:bodyPr lIns="182765" tIns="182765" rIns="182765" bIns="182765" anchor="ctr" anchorCtr="0">
            <a:noAutofit/>
          </a:bodyPr>
          <a:lstStyle/>
          <a:p>
            <a:r>
              <a:rPr lang="en" dirty="0" smtClean="0"/>
              <a:t>Introduction to Search</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16437063" cy="873919"/>
          </a:xfrm>
        </p:spPr>
        <p:txBody>
          <a:bodyPr/>
          <a:lstStyle/>
          <a:p>
            <a:r>
              <a:rPr lang="en-US" b="1" dirty="0"/>
              <a:t>Search with Optimization</a:t>
            </a:r>
          </a:p>
        </p:txBody>
      </p:sp>
      <p:sp>
        <p:nvSpPr>
          <p:cNvPr id="18435" name="Rectangle 3"/>
          <p:cNvSpPr>
            <a:spLocks noGrp="1" noChangeArrowheads="1"/>
          </p:cNvSpPr>
          <p:nvPr>
            <p:ph idx="1"/>
          </p:nvPr>
        </p:nvSpPr>
        <p:spPr>
          <a:xfrm>
            <a:off x="681831" y="1254919"/>
            <a:ext cx="16437063" cy="5417891"/>
          </a:xfrm>
        </p:spPr>
        <p:txBody>
          <a:bodyPr/>
          <a:lstStyle/>
          <a:p>
            <a:r>
              <a:rPr lang="en-US" sz="6400" b="1" dirty="0">
                <a:solidFill>
                  <a:srgbClr val="FF3300"/>
                </a:solidFill>
              </a:rPr>
              <a:t>Given:</a:t>
            </a:r>
            <a:r>
              <a:rPr lang="en-US" sz="6400" dirty="0"/>
              <a:t>	[S, s, O, G]</a:t>
            </a:r>
          </a:p>
          <a:p>
            <a:r>
              <a:rPr lang="en-US" sz="6400" b="1" dirty="0">
                <a:solidFill>
                  <a:srgbClr val="FF3300"/>
                </a:solidFill>
              </a:rPr>
              <a:t>To Find:</a:t>
            </a:r>
          </a:p>
          <a:p>
            <a:pPr lvl="1"/>
            <a:r>
              <a:rPr lang="en-US" sz="5700" dirty="0"/>
              <a:t>A minimum cost transition to a goal state</a:t>
            </a:r>
          </a:p>
          <a:p>
            <a:pPr lvl="1"/>
            <a:r>
              <a:rPr lang="en-US" sz="5700" dirty="0"/>
              <a:t>A sequence of transitions to a minimum cost goal</a:t>
            </a:r>
          </a:p>
          <a:p>
            <a:pPr lvl="1"/>
            <a:r>
              <a:rPr lang="en-US" sz="5700" dirty="0"/>
              <a:t>A minimum cost transition to a minimum cost goal</a:t>
            </a:r>
          </a:p>
        </p:txBody>
      </p:sp>
      <p:sp>
        <p:nvSpPr>
          <p:cNvPr id="4" name="Slide Number Placeholder 5"/>
          <p:cNvSpPr>
            <a:spLocks noGrp="1"/>
          </p:cNvSpPr>
          <p:nvPr>
            <p:ph type="sldNum" sz="quarter" idx="12"/>
          </p:nvPr>
        </p:nvSpPr>
        <p:spPr/>
        <p:txBody>
          <a:bodyPr/>
          <a:lstStyle/>
          <a:p>
            <a:fld id="{BA23DB4F-2220-48B4-8F86-ECC9E1C4ED43}" type="slidenum">
              <a:rPr lang="en-US"/>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003" y="1"/>
            <a:ext cx="16452057" cy="1423328"/>
          </a:xfrm>
        </p:spPr>
        <p:txBody>
          <a:bodyPr/>
          <a:lstStyle/>
          <a:p>
            <a:r>
              <a:rPr lang="en-US"/>
              <a:t>Uniform Cost Search</a:t>
            </a:r>
          </a:p>
        </p:txBody>
      </p:sp>
      <p:sp>
        <p:nvSpPr>
          <p:cNvPr id="19459" name="Rectangle 3"/>
          <p:cNvSpPr>
            <a:spLocks noGrp="1" noChangeArrowheads="1"/>
          </p:cNvSpPr>
          <p:nvPr>
            <p:ph idx="1"/>
          </p:nvPr>
        </p:nvSpPr>
        <p:spPr>
          <a:xfrm>
            <a:off x="914003" y="1463792"/>
            <a:ext cx="16452057" cy="6785800"/>
          </a:xfrm>
        </p:spPr>
        <p:txBody>
          <a:bodyPr>
            <a:normAutofit/>
          </a:bodyPr>
          <a:lstStyle/>
          <a:p>
            <a:pPr marL="1088075" indent="-1088075">
              <a:lnSpc>
                <a:spcPct val="90000"/>
              </a:lnSpc>
            </a:pPr>
            <a:r>
              <a:rPr lang="en-US" dirty="0"/>
              <a:t>This algorithm assumes that all operators have a cost:</a:t>
            </a:r>
          </a:p>
          <a:p>
            <a:pPr marL="1088075" indent="-1088075">
              <a:lnSpc>
                <a:spcPct val="90000"/>
              </a:lnSpc>
              <a:buFont typeface="Wingdings" pitchFamily="2" charset="2"/>
              <a:buAutoNum type="arabicPeriod"/>
            </a:pPr>
            <a:r>
              <a:rPr lang="en-US" sz="6100" b="1" dirty="0">
                <a:solidFill>
                  <a:srgbClr val="FF3300"/>
                </a:solidFill>
              </a:rPr>
              <a:t>Initialize:</a:t>
            </a:r>
            <a:r>
              <a:rPr lang="en-US" sz="6100" dirty="0"/>
              <a:t>	</a:t>
            </a:r>
            <a:r>
              <a:rPr lang="en-US" sz="6100" dirty="0">
                <a:solidFill>
                  <a:schemeClr val="tx1">
                    <a:lumMod val="20000"/>
                    <a:lumOff val="80000"/>
                  </a:schemeClr>
                </a:solidFill>
              </a:rPr>
              <a:t>Set OPEN = {s}, </a:t>
            </a:r>
          </a:p>
          <a:p>
            <a:pPr marL="1088075" indent="-1088075">
              <a:lnSpc>
                <a:spcPct val="90000"/>
              </a:lnSpc>
            </a:pPr>
            <a:r>
              <a:rPr lang="en-US" sz="6100" dirty="0">
                <a:solidFill>
                  <a:schemeClr val="tx1">
                    <a:lumMod val="20000"/>
                    <a:lumOff val="80000"/>
                  </a:schemeClr>
                </a:solidFill>
              </a:rPr>
              <a:t>	CLOSE =   { }, Set C(s) = 0</a:t>
            </a:r>
          </a:p>
          <a:p>
            <a:pPr marL="1088075" indent="-1088075">
              <a:lnSpc>
                <a:spcPct val="90000"/>
              </a:lnSpc>
              <a:buFontTx/>
              <a:buAutoNum type="arabicPeriod"/>
            </a:pPr>
            <a:r>
              <a:rPr lang="en-US" sz="6100" b="1" dirty="0" smtClean="0">
                <a:solidFill>
                  <a:srgbClr val="FF3300"/>
                </a:solidFill>
              </a:rPr>
              <a:t>Fail: </a:t>
            </a:r>
            <a:r>
              <a:rPr lang="en-US" sz="6100" dirty="0" smtClean="0">
                <a:solidFill>
                  <a:schemeClr val="tx1">
                    <a:lumMod val="20000"/>
                    <a:lumOff val="80000"/>
                  </a:schemeClr>
                </a:solidFill>
              </a:rPr>
              <a:t>If </a:t>
            </a:r>
            <a:r>
              <a:rPr lang="en-US" sz="6100" dirty="0">
                <a:solidFill>
                  <a:schemeClr val="tx1">
                    <a:lumMod val="20000"/>
                    <a:lumOff val="80000"/>
                  </a:schemeClr>
                </a:solidFill>
              </a:rPr>
              <a:t>OPEN ={ }, Terminate with Failure</a:t>
            </a:r>
          </a:p>
          <a:p>
            <a:pPr marL="1088075" indent="-1088075">
              <a:lnSpc>
                <a:spcPct val="90000"/>
              </a:lnSpc>
              <a:buFontTx/>
              <a:buAutoNum type="arabicPeriod"/>
            </a:pPr>
            <a:r>
              <a:rPr lang="en-US" sz="6100" b="1" dirty="0">
                <a:solidFill>
                  <a:srgbClr val="FF3300"/>
                </a:solidFill>
              </a:rPr>
              <a:t>Select:</a:t>
            </a:r>
            <a:r>
              <a:rPr lang="en-US" sz="6100" dirty="0"/>
              <a:t>    </a:t>
            </a:r>
            <a:r>
              <a:rPr lang="en-US" sz="6100" dirty="0">
                <a:solidFill>
                  <a:schemeClr val="tx1">
                    <a:lumMod val="20000"/>
                    <a:lumOff val="80000"/>
                  </a:schemeClr>
                </a:solidFill>
              </a:rPr>
              <a:t>Select the minimum cost state, n, form OPEN and Save n in CLOSE</a:t>
            </a:r>
          </a:p>
          <a:p>
            <a:pPr marL="1088075" indent="-1088075">
              <a:lnSpc>
                <a:spcPct val="90000"/>
              </a:lnSpc>
              <a:buFontTx/>
              <a:buAutoNum type="arabicPeriod"/>
            </a:pPr>
            <a:r>
              <a:rPr lang="en-US" sz="6100" b="1" dirty="0">
                <a:solidFill>
                  <a:srgbClr val="FF3300"/>
                </a:solidFill>
              </a:rPr>
              <a:t>Terminate:</a:t>
            </a:r>
            <a:r>
              <a:rPr lang="en-US" sz="6100" dirty="0"/>
              <a:t> </a:t>
            </a:r>
            <a:r>
              <a:rPr lang="en-US" sz="6100" dirty="0" smtClean="0"/>
              <a:t> </a:t>
            </a:r>
            <a:r>
              <a:rPr lang="en-US" sz="6100" dirty="0" smtClean="0">
                <a:solidFill>
                  <a:schemeClr val="tx1">
                    <a:lumMod val="20000"/>
                    <a:lumOff val="80000"/>
                  </a:schemeClr>
                </a:solidFill>
              </a:rPr>
              <a:t>If </a:t>
            </a:r>
            <a:r>
              <a:rPr lang="en-US" sz="6100" dirty="0">
                <a:solidFill>
                  <a:schemeClr val="tx1">
                    <a:lumMod val="20000"/>
                    <a:lumOff val="80000"/>
                  </a:schemeClr>
                </a:solidFill>
              </a:rPr>
              <a:t>n </a:t>
            </a:r>
            <a:r>
              <a:rPr lang="en-US" sz="6100" dirty="0">
                <a:solidFill>
                  <a:schemeClr val="tx1">
                    <a:lumMod val="20000"/>
                    <a:lumOff val="80000"/>
                  </a:schemeClr>
                </a:solidFill>
                <a:sym typeface="Symbol" pitchFamily="18" charset="2"/>
              </a:rPr>
              <a:t> G, terminate with SUCCESS</a:t>
            </a:r>
            <a:endParaRPr lang="en-US" sz="6100" dirty="0">
              <a:solidFill>
                <a:schemeClr val="tx1">
                  <a:lumMod val="20000"/>
                  <a:lumOff val="80000"/>
                </a:schemeClr>
              </a:solidFill>
            </a:endParaRPr>
          </a:p>
        </p:txBody>
      </p:sp>
      <p:sp>
        <p:nvSpPr>
          <p:cNvPr id="4" name="Slide Number Placeholder 5"/>
          <p:cNvSpPr>
            <a:spLocks noGrp="1"/>
          </p:cNvSpPr>
          <p:nvPr>
            <p:ph type="sldNum" sz="quarter" idx="12"/>
          </p:nvPr>
        </p:nvSpPr>
        <p:spPr/>
        <p:txBody>
          <a:bodyPr/>
          <a:lstStyle/>
          <a:p>
            <a:fld id="{9134A316-E88E-448B-9DA9-A1DF8A4B9BA5}"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05631" y="645319"/>
            <a:ext cx="16452057" cy="7357037"/>
          </a:xfrm>
        </p:spPr>
        <p:txBody>
          <a:bodyPr>
            <a:normAutofit/>
          </a:bodyPr>
          <a:lstStyle/>
          <a:p>
            <a:pPr marL="1088075" indent="-1088075">
              <a:lnSpc>
                <a:spcPct val="90000"/>
              </a:lnSpc>
              <a:buFontTx/>
              <a:buAutoNum type="arabicPeriod" startAt="5"/>
            </a:pPr>
            <a:r>
              <a:rPr lang="en-US" sz="5000" b="1" dirty="0">
                <a:solidFill>
                  <a:srgbClr val="FF3300"/>
                </a:solidFill>
                <a:sym typeface="Symbol" pitchFamily="18" charset="2"/>
              </a:rPr>
              <a:t>Expand:</a:t>
            </a:r>
            <a:r>
              <a:rPr lang="en-US" dirty="0">
                <a:sym typeface="Symbol" pitchFamily="18" charset="2"/>
              </a:rPr>
              <a:t> </a:t>
            </a:r>
          </a:p>
          <a:p>
            <a:pPr marL="1768122" lvl="1" indent="-952066">
              <a:lnSpc>
                <a:spcPct val="90000"/>
              </a:lnSpc>
              <a:buFontTx/>
              <a:buChar char="•"/>
            </a:pPr>
            <a:r>
              <a:rPr lang="en-US" dirty="0">
                <a:solidFill>
                  <a:schemeClr val="tx1">
                    <a:lumMod val="20000"/>
                    <a:lumOff val="80000"/>
                  </a:schemeClr>
                </a:solidFill>
                <a:sym typeface="Symbol" pitchFamily="18" charset="2"/>
              </a:rPr>
              <a:t>Generate the successors of n using O. For each successor, m, insert m in OPEN only if  m  [OPEN  CLOSE]</a:t>
            </a:r>
          </a:p>
          <a:p>
            <a:pPr marL="1768122" lvl="1" indent="-952066">
              <a:lnSpc>
                <a:spcPct val="90000"/>
              </a:lnSpc>
            </a:pPr>
            <a:r>
              <a:rPr lang="en-US" dirty="0">
                <a:solidFill>
                  <a:schemeClr val="tx1">
                    <a:lumMod val="20000"/>
                    <a:lumOff val="80000"/>
                  </a:schemeClr>
                </a:solidFill>
                <a:sym typeface="Symbol" pitchFamily="18" charset="2"/>
              </a:rPr>
              <a:t>	set C(m) = C(n) + C(</a:t>
            </a:r>
            <a:r>
              <a:rPr lang="en-US" dirty="0" err="1">
                <a:solidFill>
                  <a:schemeClr val="tx1">
                    <a:lumMod val="20000"/>
                    <a:lumOff val="80000"/>
                  </a:schemeClr>
                </a:solidFill>
                <a:sym typeface="Symbol" pitchFamily="18" charset="2"/>
              </a:rPr>
              <a:t>n,m</a:t>
            </a:r>
            <a:r>
              <a:rPr lang="en-US" dirty="0">
                <a:solidFill>
                  <a:schemeClr val="tx1">
                    <a:lumMod val="20000"/>
                    <a:lumOff val="80000"/>
                  </a:schemeClr>
                </a:solidFill>
                <a:sym typeface="Symbol" pitchFamily="18" charset="2"/>
              </a:rPr>
              <a:t>)</a:t>
            </a:r>
          </a:p>
          <a:p>
            <a:pPr marL="1768122" lvl="1" indent="-952066">
              <a:lnSpc>
                <a:spcPct val="90000"/>
              </a:lnSpc>
            </a:pPr>
            <a:r>
              <a:rPr lang="en-US" dirty="0">
                <a:solidFill>
                  <a:schemeClr val="tx1">
                    <a:lumMod val="20000"/>
                    <a:lumOff val="80000"/>
                  </a:schemeClr>
                </a:solidFill>
                <a:sym typeface="Symbol" pitchFamily="18" charset="2"/>
              </a:rPr>
              <a:t>			and insert m in OPEN</a:t>
            </a:r>
          </a:p>
          <a:p>
            <a:pPr marL="1768122" lvl="1" indent="-952066">
              <a:lnSpc>
                <a:spcPct val="90000"/>
              </a:lnSpc>
            </a:pPr>
            <a:r>
              <a:rPr lang="en-US" dirty="0">
                <a:solidFill>
                  <a:schemeClr val="tx1">
                    <a:lumMod val="20000"/>
                    <a:lumOff val="80000"/>
                  </a:schemeClr>
                </a:solidFill>
                <a:sym typeface="Symbol" pitchFamily="18" charset="2"/>
              </a:rPr>
              <a:t>	if m  [OPEN  CLOSE] </a:t>
            </a:r>
          </a:p>
          <a:p>
            <a:pPr marL="1768122" lvl="1" indent="-952066">
              <a:lnSpc>
                <a:spcPct val="90000"/>
              </a:lnSpc>
            </a:pPr>
            <a:r>
              <a:rPr lang="en-US" dirty="0">
                <a:solidFill>
                  <a:schemeClr val="tx1">
                    <a:lumMod val="20000"/>
                    <a:lumOff val="80000"/>
                  </a:schemeClr>
                </a:solidFill>
                <a:sym typeface="Symbol" pitchFamily="18" charset="2"/>
              </a:rPr>
              <a:t>	Set C(m) = min{ C(m), C(n)+C(</a:t>
            </a:r>
            <a:r>
              <a:rPr lang="en-US" dirty="0" err="1">
                <a:solidFill>
                  <a:schemeClr val="tx1">
                    <a:lumMod val="20000"/>
                    <a:lumOff val="80000"/>
                  </a:schemeClr>
                </a:solidFill>
                <a:sym typeface="Symbol" pitchFamily="18" charset="2"/>
              </a:rPr>
              <a:t>m,n</a:t>
            </a:r>
            <a:r>
              <a:rPr lang="en-US" dirty="0">
                <a:solidFill>
                  <a:schemeClr val="tx1">
                    <a:lumMod val="20000"/>
                    <a:lumOff val="80000"/>
                  </a:schemeClr>
                </a:solidFill>
                <a:sym typeface="Symbol" pitchFamily="18" charset="2"/>
              </a:rPr>
              <a:t>)}</a:t>
            </a:r>
          </a:p>
          <a:p>
            <a:pPr marL="1768122" lvl="1" indent="-952066">
              <a:lnSpc>
                <a:spcPct val="90000"/>
              </a:lnSpc>
            </a:pPr>
            <a:r>
              <a:rPr lang="en-US" dirty="0">
                <a:solidFill>
                  <a:schemeClr val="tx1">
                    <a:lumMod val="20000"/>
                    <a:lumOff val="80000"/>
                  </a:schemeClr>
                </a:solidFill>
                <a:sym typeface="Symbol" pitchFamily="18" charset="2"/>
              </a:rPr>
              <a:t>	If C(m) has decreased and m  CLOSE move it to OPEN</a:t>
            </a:r>
          </a:p>
          <a:p>
            <a:pPr marL="1088075" indent="-1088075">
              <a:lnSpc>
                <a:spcPct val="90000"/>
              </a:lnSpc>
              <a:buFontTx/>
              <a:buAutoNum type="arabicPeriod" startAt="6"/>
            </a:pPr>
            <a:r>
              <a:rPr lang="en-US" sz="4800" b="1" dirty="0">
                <a:solidFill>
                  <a:srgbClr val="FF3300"/>
                </a:solidFill>
                <a:sym typeface="Symbol" pitchFamily="18" charset="2"/>
              </a:rPr>
              <a:t>Loop:</a:t>
            </a:r>
            <a:r>
              <a:rPr lang="en-US" sz="4800" dirty="0">
                <a:sym typeface="Symbol" pitchFamily="18" charset="2"/>
              </a:rPr>
              <a:t>	</a:t>
            </a:r>
            <a:r>
              <a:rPr lang="en-US" sz="4800" dirty="0" err="1">
                <a:solidFill>
                  <a:schemeClr val="tx1">
                    <a:lumMod val="20000"/>
                    <a:lumOff val="80000"/>
                  </a:schemeClr>
                </a:solidFill>
                <a:sym typeface="Symbol" pitchFamily="18" charset="2"/>
              </a:rPr>
              <a:t>Goto</a:t>
            </a:r>
            <a:r>
              <a:rPr lang="en-US" sz="4800" dirty="0">
                <a:solidFill>
                  <a:schemeClr val="tx1">
                    <a:lumMod val="20000"/>
                    <a:lumOff val="80000"/>
                  </a:schemeClr>
                </a:solidFill>
                <a:sym typeface="Symbol" pitchFamily="18" charset="2"/>
              </a:rPr>
              <a:t> step 2</a:t>
            </a:r>
            <a:endParaRPr lang="en-US" dirty="0">
              <a:solidFill>
                <a:schemeClr val="tx1">
                  <a:lumMod val="20000"/>
                  <a:lumOff val="80000"/>
                </a:schemeClr>
              </a:solidFill>
              <a:sym typeface="Symbol" pitchFamily="18" charset="2"/>
            </a:endParaRPr>
          </a:p>
          <a:p>
            <a:pPr marL="1088075" indent="-1088075">
              <a:lnSpc>
                <a:spcPct val="90000"/>
              </a:lnSpc>
              <a:buFont typeface="Wingdings" pitchFamily="2" charset="2"/>
              <a:buAutoNum type="arabicPeriod" startAt="5"/>
            </a:pPr>
            <a:endParaRPr lang="en-US" sz="4300" dirty="0"/>
          </a:p>
        </p:txBody>
      </p:sp>
      <p:sp>
        <p:nvSpPr>
          <p:cNvPr id="4" name="Slide Number Placeholder 5"/>
          <p:cNvSpPr>
            <a:spLocks noGrp="1"/>
          </p:cNvSpPr>
          <p:nvPr>
            <p:ph type="sldNum" sz="quarter" idx="12"/>
          </p:nvPr>
        </p:nvSpPr>
        <p:spPr/>
        <p:txBody>
          <a:bodyPr/>
          <a:lstStyle/>
          <a:p>
            <a:fld id="{08ECCD89-0198-45FF-9910-842ABC214651}"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3"/>
          <p:cNvSpPr>
            <a:spLocks noGrp="1"/>
          </p:cNvSpPr>
          <p:nvPr>
            <p:ph type="sldNum" sz="quarter" idx="4294967295"/>
          </p:nvPr>
        </p:nvSpPr>
        <p:spPr>
          <a:xfrm>
            <a:off x="12497470" y="9829820"/>
            <a:ext cx="1176161" cy="342741"/>
          </a:xfrm>
          <a:prstGeom prst="rect">
            <a:avLst/>
          </a:prstGeom>
        </p:spPr>
        <p:txBody>
          <a:bodyPr lIns="163211" tIns="81606" rIns="163211" bIns="81606"/>
          <a:lstStyle/>
          <a:p>
            <a:fld id="{AE7B08B9-518A-4A5E-891B-F5BE55F8DF35}" type="slidenum">
              <a:rPr lang="en-US"/>
              <a:pPr/>
              <a:t>5</a:t>
            </a:fld>
            <a:endParaRPr lang="en-US"/>
          </a:p>
        </p:txBody>
      </p:sp>
      <p:grpSp>
        <p:nvGrpSpPr>
          <p:cNvPr id="2" name="Group 2"/>
          <p:cNvGrpSpPr>
            <a:grpSpLocks/>
          </p:cNvGrpSpPr>
          <p:nvPr/>
        </p:nvGrpSpPr>
        <p:grpSpPr bwMode="auto">
          <a:xfrm>
            <a:off x="2285008" y="949680"/>
            <a:ext cx="14862074" cy="7268972"/>
            <a:chOff x="720" y="399"/>
            <a:chExt cx="4683" cy="3054"/>
          </a:xfrm>
        </p:grpSpPr>
        <p:sp>
          <p:nvSpPr>
            <p:cNvPr id="21507" name="Text Box 3"/>
            <p:cNvSpPr txBox="1">
              <a:spLocks noChangeArrowheads="1"/>
            </p:cNvSpPr>
            <p:nvPr/>
          </p:nvSpPr>
          <p:spPr bwMode="auto">
            <a:xfrm>
              <a:off x="3696" y="2352"/>
              <a:ext cx="384"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10</a:t>
              </a:r>
            </a:p>
          </p:txBody>
        </p:sp>
        <p:sp>
          <p:nvSpPr>
            <p:cNvPr id="21508" name="AutoShape 4"/>
            <p:cNvSpPr>
              <a:spLocks noChangeArrowheads="1"/>
            </p:cNvSpPr>
            <p:nvPr/>
          </p:nvSpPr>
          <p:spPr bwMode="auto">
            <a:xfrm>
              <a:off x="804" y="708"/>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1</a:t>
              </a:r>
            </a:p>
          </p:txBody>
        </p:sp>
        <p:sp>
          <p:nvSpPr>
            <p:cNvPr id="21509" name="AutoShape 5"/>
            <p:cNvSpPr>
              <a:spLocks noChangeArrowheads="1"/>
            </p:cNvSpPr>
            <p:nvPr/>
          </p:nvSpPr>
          <p:spPr bwMode="auto">
            <a:xfrm>
              <a:off x="3444" y="756"/>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3</a:t>
              </a:r>
            </a:p>
          </p:txBody>
        </p:sp>
        <p:sp>
          <p:nvSpPr>
            <p:cNvPr id="21510" name="AutoShape 6"/>
            <p:cNvSpPr>
              <a:spLocks noChangeArrowheads="1"/>
            </p:cNvSpPr>
            <p:nvPr/>
          </p:nvSpPr>
          <p:spPr bwMode="auto">
            <a:xfrm>
              <a:off x="804" y="1812"/>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5</a:t>
              </a:r>
            </a:p>
          </p:txBody>
        </p:sp>
        <p:sp>
          <p:nvSpPr>
            <p:cNvPr id="21511" name="AutoShape 7"/>
            <p:cNvSpPr>
              <a:spLocks noChangeArrowheads="1"/>
            </p:cNvSpPr>
            <p:nvPr/>
          </p:nvSpPr>
          <p:spPr bwMode="auto">
            <a:xfrm>
              <a:off x="2196" y="1860"/>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6</a:t>
              </a:r>
            </a:p>
          </p:txBody>
        </p:sp>
        <p:sp>
          <p:nvSpPr>
            <p:cNvPr id="21512" name="AutoShape 8"/>
            <p:cNvSpPr>
              <a:spLocks noChangeArrowheads="1"/>
            </p:cNvSpPr>
            <p:nvPr/>
          </p:nvSpPr>
          <p:spPr bwMode="auto">
            <a:xfrm>
              <a:off x="2196" y="708"/>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2</a:t>
              </a:r>
            </a:p>
          </p:txBody>
        </p:sp>
        <p:sp>
          <p:nvSpPr>
            <p:cNvPr id="21513" name="AutoShape 9"/>
            <p:cNvSpPr>
              <a:spLocks noChangeArrowheads="1"/>
            </p:cNvSpPr>
            <p:nvPr/>
          </p:nvSpPr>
          <p:spPr bwMode="auto">
            <a:xfrm>
              <a:off x="804" y="2916"/>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9</a:t>
              </a:r>
            </a:p>
          </p:txBody>
        </p:sp>
        <p:sp>
          <p:nvSpPr>
            <p:cNvPr id="21514" name="AutoShape 10"/>
            <p:cNvSpPr>
              <a:spLocks noChangeArrowheads="1"/>
            </p:cNvSpPr>
            <p:nvPr/>
          </p:nvSpPr>
          <p:spPr bwMode="auto">
            <a:xfrm>
              <a:off x="3492" y="1908"/>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7</a:t>
              </a:r>
            </a:p>
          </p:txBody>
        </p:sp>
        <p:sp>
          <p:nvSpPr>
            <p:cNvPr id="21515" name="AutoShape 11"/>
            <p:cNvSpPr>
              <a:spLocks noChangeArrowheads="1"/>
            </p:cNvSpPr>
            <p:nvPr/>
          </p:nvSpPr>
          <p:spPr bwMode="auto">
            <a:xfrm>
              <a:off x="2184" y="2919"/>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10</a:t>
              </a:r>
            </a:p>
          </p:txBody>
        </p:sp>
        <p:sp>
          <p:nvSpPr>
            <p:cNvPr id="21516" name="AutoShape 12"/>
            <p:cNvSpPr>
              <a:spLocks noChangeArrowheads="1"/>
            </p:cNvSpPr>
            <p:nvPr/>
          </p:nvSpPr>
          <p:spPr bwMode="auto">
            <a:xfrm>
              <a:off x="3480" y="2967"/>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11</a:t>
              </a:r>
            </a:p>
          </p:txBody>
        </p:sp>
        <p:sp>
          <p:nvSpPr>
            <p:cNvPr id="21517" name="AutoShape 13"/>
            <p:cNvSpPr>
              <a:spLocks noChangeArrowheads="1"/>
            </p:cNvSpPr>
            <p:nvPr/>
          </p:nvSpPr>
          <p:spPr bwMode="auto">
            <a:xfrm>
              <a:off x="4710" y="762"/>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4</a:t>
              </a:r>
            </a:p>
          </p:txBody>
        </p:sp>
        <p:sp>
          <p:nvSpPr>
            <p:cNvPr id="21518" name="AutoShape 14"/>
            <p:cNvSpPr>
              <a:spLocks noChangeArrowheads="1"/>
            </p:cNvSpPr>
            <p:nvPr/>
          </p:nvSpPr>
          <p:spPr bwMode="auto">
            <a:xfrm>
              <a:off x="4758" y="1914"/>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8</a:t>
              </a:r>
            </a:p>
          </p:txBody>
        </p:sp>
        <p:sp>
          <p:nvSpPr>
            <p:cNvPr id="21519" name="AutoShape 15"/>
            <p:cNvSpPr>
              <a:spLocks noChangeArrowheads="1"/>
            </p:cNvSpPr>
            <p:nvPr/>
          </p:nvSpPr>
          <p:spPr bwMode="auto">
            <a:xfrm>
              <a:off x="4746" y="2973"/>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b="1" dirty="0">
                  <a:solidFill>
                    <a:srgbClr val="00FF00"/>
                  </a:solidFill>
                  <a:latin typeface="Garamond" pitchFamily="18" charset="0"/>
                </a:rPr>
                <a:t>12</a:t>
              </a:r>
            </a:p>
          </p:txBody>
        </p:sp>
        <p:sp>
          <p:nvSpPr>
            <p:cNvPr id="21520" name="Line 16"/>
            <p:cNvSpPr>
              <a:spLocks noChangeShapeType="1"/>
            </p:cNvSpPr>
            <p:nvPr/>
          </p:nvSpPr>
          <p:spPr bwMode="auto">
            <a:xfrm>
              <a:off x="1056" y="1200"/>
              <a:ext cx="0" cy="624"/>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21" name="Line 17"/>
            <p:cNvSpPr>
              <a:spLocks noChangeShapeType="1"/>
            </p:cNvSpPr>
            <p:nvPr/>
          </p:nvSpPr>
          <p:spPr bwMode="auto">
            <a:xfrm>
              <a:off x="1296" y="912"/>
              <a:ext cx="912" cy="0"/>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2" name="Line 18"/>
            <p:cNvSpPr>
              <a:spLocks noChangeShapeType="1"/>
            </p:cNvSpPr>
            <p:nvPr/>
          </p:nvSpPr>
          <p:spPr bwMode="auto">
            <a:xfrm flipH="1">
              <a:off x="2430" y="1200"/>
              <a:ext cx="18" cy="648"/>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23" name="Line 19"/>
            <p:cNvSpPr>
              <a:spLocks noChangeShapeType="1"/>
            </p:cNvSpPr>
            <p:nvPr/>
          </p:nvSpPr>
          <p:spPr bwMode="auto">
            <a:xfrm>
              <a:off x="2679" y="936"/>
              <a:ext cx="777" cy="24"/>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4" name="Line 20"/>
            <p:cNvSpPr>
              <a:spLocks noChangeShapeType="1"/>
            </p:cNvSpPr>
            <p:nvPr/>
          </p:nvSpPr>
          <p:spPr bwMode="auto">
            <a:xfrm>
              <a:off x="3927" y="960"/>
              <a:ext cx="777" cy="24"/>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5" name="Line 21"/>
            <p:cNvSpPr>
              <a:spLocks noChangeShapeType="1"/>
            </p:cNvSpPr>
            <p:nvPr/>
          </p:nvSpPr>
          <p:spPr bwMode="auto">
            <a:xfrm>
              <a:off x="4965" y="1260"/>
              <a:ext cx="27" cy="651"/>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26" name="Line 22"/>
            <p:cNvSpPr>
              <a:spLocks noChangeShapeType="1"/>
            </p:cNvSpPr>
            <p:nvPr/>
          </p:nvSpPr>
          <p:spPr bwMode="auto">
            <a:xfrm>
              <a:off x="1026" y="2286"/>
              <a:ext cx="0" cy="624"/>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7" name="Line 23"/>
            <p:cNvSpPr>
              <a:spLocks noChangeShapeType="1"/>
            </p:cNvSpPr>
            <p:nvPr/>
          </p:nvSpPr>
          <p:spPr bwMode="auto">
            <a:xfrm flipH="1">
              <a:off x="2436" y="2352"/>
              <a:ext cx="0" cy="582"/>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8" name="Line 24"/>
            <p:cNvSpPr>
              <a:spLocks noChangeShapeType="1"/>
            </p:cNvSpPr>
            <p:nvPr/>
          </p:nvSpPr>
          <p:spPr bwMode="auto">
            <a:xfrm>
              <a:off x="4992" y="2400"/>
              <a:ext cx="0" cy="576"/>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9" name="Line 25"/>
            <p:cNvSpPr>
              <a:spLocks noChangeShapeType="1"/>
            </p:cNvSpPr>
            <p:nvPr/>
          </p:nvSpPr>
          <p:spPr bwMode="auto">
            <a:xfrm flipV="1">
              <a:off x="2685" y="3177"/>
              <a:ext cx="780" cy="15"/>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30" name="Line 26"/>
            <p:cNvSpPr>
              <a:spLocks noChangeShapeType="1"/>
            </p:cNvSpPr>
            <p:nvPr/>
          </p:nvSpPr>
          <p:spPr bwMode="auto">
            <a:xfrm>
              <a:off x="1293" y="3195"/>
              <a:ext cx="912" cy="0"/>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31" name="Line 27"/>
            <p:cNvSpPr>
              <a:spLocks noChangeShapeType="1"/>
            </p:cNvSpPr>
            <p:nvPr/>
          </p:nvSpPr>
          <p:spPr bwMode="auto">
            <a:xfrm>
              <a:off x="2688" y="2112"/>
              <a:ext cx="804" cy="21"/>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2" name="Line 28"/>
            <p:cNvSpPr>
              <a:spLocks noChangeShapeType="1"/>
            </p:cNvSpPr>
            <p:nvPr/>
          </p:nvSpPr>
          <p:spPr bwMode="auto">
            <a:xfrm>
              <a:off x="3975" y="3216"/>
              <a:ext cx="768" cy="0"/>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33" name="Line 29"/>
            <p:cNvSpPr>
              <a:spLocks noChangeShapeType="1"/>
            </p:cNvSpPr>
            <p:nvPr/>
          </p:nvSpPr>
          <p:spPr bwMode="auto">
            <a:xfrm flipH="1">
              <a:off x="1296" y="2064"/>
              <a:ext cx="912" cy="0"/>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4" name="Line 30"/>
            <p:cNvSpPr>
              <a:spLocks noChangeShapeType="1"/>
            </p:cNvSpPr>
            <p:nvPr/>
          </p:nvSpPr>
          <p:spPr bwMode="auto">
            <a:xfrm flipH="1">
              <a:off x="3984" y="2160"/>
              <a:ext cx="756" cy="0"/>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5" name="Text Box 31"/>
            <p:cNvSpPr txBox="1">
              <a:spLocks noChangeArrowheads="1"/>
            </p:cNvSpPr>
            <p:nvPr/>
          </p:nvSpPr>
          <p:spPr bwMode="auto">
            <a:xfrm>
              <a:off x="1439" y="399"/>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2</a:t>
              </a:r>
            </a:p>
          </p:txBody>
        </p:sp>
        <p:sp>
          <p:nvSpPr>
            <p:cNvPr id="21536" name="Text Box 32"/>
            <p:cNvSpPr txBox="1">
              <a:spLocks noChangeArrowheads="1"/>
            </p:cNvSpPr>
            <p:nvPr/>
          </p:nvSpPr>
          <p:spPr bwMode="auto">
            <a:xfrm>
              <a:off x="2832" y="399"/>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37" name="Text Box 33"/>
            <p:cNvSpPr txBox="1">
              <a:spLocks noChangeArrowheads="1"/>
            </p:cNvSpPr>
            <p:nvPr/>
          </p:nvSpPr>
          <p:spPr bwMode="auto">
            <a:xfrm>
              <a:off x="4118" y="482"/>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2</a:t>
              </a:r>
            </a:p>
          </p:txBody>
        </p:sp>
        <p:sp>
          <p:nvSpPr>
            <p:cNvPr id="21538" name="Line 34"/>
            <p:cNvSpPr>
              <a:spLocks noChangeShapeType="1"/>
            </p:cNvSpPr>
            <p:nvPr/>
          </p:nvSpPr>
          <p:spPr bwMode="auto">
            <a:xfrm flipH="1" flipV="1">
              <a:off x="3696" y="1248"/>
              <a:ext cx="48" cy="624"/>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9" name="Text Box 35"/>
            <p:cNvSpPr txBox="1">
              <a:spLocks noChangeArrowheads="1"/>
            </p:cNvSpPr>
            <p:nvPr/>
          </p:nvSpPr>
          <p:spPr bwMode="auto">
            <a:xfrm>
              <a:off x="720" y="1200"/>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0" name="Text Box 36"/>
            <p:cNvSpPr txBox="1">
              <a:spLocks noChangeArrowheads="1"/>
            </p:cNvSpPr>
            <p:nvPr/>
          </p:nvSpPr>
          <p:spPr bwMode="auto">
            <a:xfrm>
              <a:off x="1536" y="1584"/>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5</a:t>
              </a:r>
            </a:p>
          </p:txBody>
        </p:sp>
        <p:sp>
          <p:nvSpPr>
            <p:cNvPr id="21541" name="Text Box 37"/>
            <p:cNvSpPr txBox="1">
              <a:spLocks noChangeArrowheads="1"/>
            </p:cNvSpPr>
            <p:nvPr/>
          </p:nvSpPr>
          <p:spPr bwMode="auto">
            <a:xfrm>
              <a:off x="2486" y="1106"/>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3</a:t>
              </a:r>
            </a:p>
          </p:txBody>
        </p:sp>
        <p:sp>
          <p:nvSpPr>
            <p:cNvPr id="21542" name="Text Box 38"/>
            <p:cNvSpPr txBox="1">
              <a:spLocks noChangeArrowheads="1"/>
            </p:cNvSpPr>
            <p:nvPr/>
          </p:nvSpPr>
          <p:spPr bwMode="auto">
            <a:xfrm>
              <a:off x="3792" y="1296"/>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3</a:t>
              </a:r>
            </a:p>
          </p:txBody>
        </p:sp>
        <p:sp>
          <p:nvSpPr>
            <p:cNvPr id="21543" name="Text Box 39"/>
            <p:cNvSpPr txBox="1">
              <a:spLocks noChangeArrowheads="1"/>
            </p:cNvSpPr>
            <p:nvPr/>
          </p:nvSpPr>
          <p:spPr bwMode="auto">
            <a:xfrm>
              <a:off x="5078" y="1202"/>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4" name="Text Box 40"/>
            <p:cNvSpPr txBox="1">
              <a:spLocks noChangeArrowheads="1"/>
            </p:cNvSpPr>
            <p:nvPr/>
          </p:nvSpPr>
          <p:spPr bwMode="auto">
            <a:xfrm>
              <a:off x="4321" y="1616"/>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5</a:t>
              </a:r>
            </a:p>
          </p:txBody>
        </p:sp>
        <p:sp>
          <p:nvSpPr>
            <p:cNvPr id="21545" name="Text Box 41"/>
            <p:cNvSpPr txBox="1">
              <a:spLocks noChangeArrowheads="1"/>
            </p:cNvSpPr>
            <p:nvPr/>
          </p:nvSpPr>
          <p:spPr bwMode="auto">
            <a:xfrm>
              <a:off x="2856" y="1584"/>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6" name="Text Box 42"/>
            <p:cNvSpPr txBox="1">
              <a:spLocks noChangeArrowheads="1"/>
            </p:cNvSpPr>
            <p:nvPr/>
          </p:nvSpPr>
          <p:spPr bwMode="auto">
            <a:xfrm>
              <a:off x="720" y="2208"/>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7" name="Text Box 43"/>
            <p:cNvSpPr txBox="1">
              <a:spLocks noChangeArrowheads="1"/>
            </p:cNvSpPr>
            <p:nvPr/>
          </p:nvSpPr>
          <p:spPr bwMode="auto">
            <a:xfrm>
              <a:off x="1487" y="2608"/>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8</a:t>
              </a:r>
            </a:p>
          </p:txBody>
        </p:sp>
        <p:sp>
          <p:nvSpPr>
            <p:cNvPr id="21548" name="Text Box 44"/>
            <p:cNvSpPr txBox="1">
              <a:spLocks noChangeArrowheads="1"/>
            </p:cNvSpPr>
            <p:nvPr/>
          </p:nvSpPr>
          <p:spPr bwMode="auto">
            <a:xfrm>
              <a:off x="2496" y="2320"/>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4</a:t>
              </a:r>
            </a:p>
          </p:txBody>
        </p:sp>
        <p:sp>
          <p:nvSpPr>
            <p:cNvPr id="21549" name="Text Box 45"/>
            <p:cNvSpPr txBox="1">
              <a:spLocks noChangeArrowheads="1"/>
            </p:cNvSpPr>
            <p:nvPr/>
          </p:nvSpPr>
          <p:spPr bwMode="auto">
            <a:xfrm>
              <a:off x="2880" y="2640"/>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3</a:t>
              </a:r>
            </a:p>
          </p:txBody>
        </p:sp>
        <p:sp>
          <p:nvSpPr>
            <p:cNvPr id="21550" name="Line 46"/>
            <p:cNvSpPr>
              <a:spLocks noChangeShapeType="1"/>
            </p:cNvSpPr>
            <p:nvPr/>
          </p:nvSpPr>
          <p:spPr bwMode="auto">
            <a:xfrm>
              <a:off x="3744" y="2400"/>
              <a:ext cx="0" cy="576"/>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51" name="Text Box 47"/>
            <p:cNvSpPr txBox="1">
              <a:spLocks noChangeArrowheads="1"/>
            </p:cNvSpPr>
            <p:nvPr/>
          </p:nvSpPr>
          <p:spPr bwMode="auto">
            <a:xfrm>
              <a:off x="4195" y="2652"/>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52" name="Text Box 48"/>
            <p:cNvSpPr txBox="1">
              <a:spLocks noChangeArrowheads="1"/>
            </p:cNvSpPr>
            <p:nvPr/>
          </p:nvSpPr>
          <p:spPr bwMode="auto">
            <a:xfrm>
              <a:off x="5019" y="2448"/>
              <a:ext cx="384"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15</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prstGeom prst="rect">
            <a:avLst/>
          </a:prstGeom>
        </p:spPr>
        <p:txBody>
          <a:bodyPr lIns="182765" tIns="182765" rIns="182765" bIns="182765" anchor="b" anchorCtr="0">
            <a:noAutofit/>
          </a:bodyPr>
          <a:lstStyle/>
          <a:p>
            <a:r>
              <a:rPr lang="en" dirty="0"/>
              <a:t>Next Video</a:t>
            </a:r>
          </a:p>
        </p:txBody>
      </p:sp>
      <p:sp>
        <p:nvSpPr>
          <p:cNvPr id="273" name="Shape 273"/>
          <p:cNvSpPr txBox="1">
            <a:spLocks noGrp="1"/>
          </p:cNvSpPr>
          <p:nvPr>
            <p:ph type="subTitle" idx="1"/>
          </p:nvPr>
        </p:nvSpPr>
        <p:spPr>
          <a:prstGeom prst="rect">
            <a:avLst/>
          </a:prstGeom>
        </p:spPr>
        <p:txBody>
          <a:bodyPr lIns="182765" tIns="182765" rIns="182765" bIns="182765" anchor="t" anchorCtr="0">
            <a:noAutofit/>
          </a:bodyPr>
          <a:lstStyle/>
          <a:p>
            <a:r>
              <a:rPr lang="en" dirty="0" smtClean="0"/>
              <a:t>Implementation of Dijkstra’s Search</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148</Words>
  <Application>Microsoft Office PowerPoint</Application>
  <PresentationFormat>Custom</PresentationFormat>
  <Paragraphs>64</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Symbol</vt:lpstr>
      <vt:lpstr>Wingdings</vt:lpstr>
      <vt:lpstr>Garamond</vt:lpstr>
      <vt:lpstr>Roboto</vt:lpstr>
      <vt:lpstr>Packt</vt:lpstr>
      <vt:lpstr>Introduction to Search</vt:lpstr>
      <vt:lpstr>Search with Optimization</vt:lpstr>
      <vt:lpstr>Uniform Cost Search</vt:lpstr>
      <vt:lpstr>Slide 4</vt:lpstr>
      <vt:lpstr>Slide 5</vt:lpstr>
      <vt:lpstr>Next Video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dc:creator>Packt</dc:creator>
  <cp:lastModifiedBy>Packt</cp:lastModifiedBy>
  <cp:revision>25</cp:revision>
  <dcterms:modified xsi:type="dcterms:W3CDTF">2017-10-10T04:12:50Z</dcterms:modified>
</cp:coreProperties>
</file>