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Tw Cen MT" pitchFamily="34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1" d="100"/>
          <a:sy n="91" d="100"/>
        </p:scale>
        <p:origin x="-67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5D2-F81A-424A-AC43-B3BFC2FA941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10/10/2017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90EA5-EB47-4625-BE1B-75E4BC525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10/10/2017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 list of all the fathers and sons</a:t>
            </a:r>
          </a:p>
          <a:p>
            <a:r>
              <a:rPr lang="en-US"/>
              <a:t>Who was the father of akbar</a:t>
            </a:r>
          </a:p>
          <a:p>
            <a:r>
              <a:rPr lang="en-US"/>
              <a:t>Who is son of akbar</a:t>
            </a:r>
          </a:p>
          <a:p>
            <a:r>
              <a:rPr lang="en-US"/>
              <a:t>Who is grandfather of akbar</a:t>
            </a:r>
          </a:p>
          <a:p>
            <a:r>
              <a:rPr lang="en-US"/>
              <a:t>Who is grandson of akbar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Programs</a:t>
            </a:r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7900" y="1310879"/>
            <a:ext cx="7188200" cy="317301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 from the field of Natural Language Processing in 1973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PRO</a:t>
            </a:r>
            <a:r>
              <a:rPr lang="en-US" dirty="0" err="1"/>
              <a:t>gramming</a:t>
            </a:r>
            <a:r>
              <a:rPr lang="en-US" dirty="0"/>
              <a:t> en </a:t>
            </a:r>
            <a:r>
              <a:rPr lang="en-US" dirty="0" err="1">
                <a:solidFill>
                  <a:schemeClr val="accent2"/>
                </a:solidFill>
              </a:rPr>
              <a:t>LOG</a:t>
            </a:r>
            <a:r>
              <a:rPr lang="en-US" dirty="0" err="1"/>
              <a:t>ique</a:t>
            </a:r>
            <a:r>
              <a:rPr lang="en-US" dirty="0"/>
              <a:t> (Programming in Logic)</a:t>
            </a:r>
          </a:p>
          <a:p>
            <a:r>
              <a:rPr lang="en-US" dirty="0"/>
              <a:t>We construct Rules and Facts in Prolog commonly known as database or </a:t>
            </a:r>
            <a:r>
              <a:rPr lang="en-US" dirty="0" err="1"/>
              <a:t>knowledebase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milestone(x,1990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r>
              <a:rPr lang="en-US" dirty="0"/>
              <a:t>milestone(xii,1992).</a:t>
            </a:r>
          </a:p>
          <a:p>
            <a:pPr>
              <a:lnSpc>
                <a:spcPct val="90000"/>
              </a:lnSpc>
            </a:pPr>
            <a:r>
              <a:rPr lang="en-US" dirty="0"/>
              <a:t>milestone(ba,1995).</a:t>
            </a:r>
          </a:p>
          <a:p>
            <a:pPr>
              <a:lnSpc>
                <a:spcPct val="90000"/>
              </a:lnSpc>
            </a:pPr>
            <a:r>
              <a:rPr lang="en-US" dirty="0"/>
              <a:t>milestone(ma,1997).</a:t>
            </a:r>
          </a:p>
          <a:p>
            <a:pPr>
              <a:lnSpc>
                <a:spcPct val="90000"/>
              </a:lnSpc>
            </a:pPr>
            <a:r>
              <a:rPr lang="en-US" dirty="0"/>
              <a:t>milestone(bca,1995).</a:t>
            </a:r>
          </a:p>
          <a:p>
            <a:pPr>
              <a:lnSpc>
                <a:spcPct val="90000"/>
              </a:lnSpc>
            </a:pPr>
            <a:r>
              <a:rPr lang="en-US" dirty="0"/>
              <a:t>milestone(msc,1997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you database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?- milestone(ba,1990).</a:t>
            </a:r>
          </a:p>
          <a:p>
            <a:pPr>
              <a:lnSpc>
                <a:spcPct val="80000"/>
              </a:lnSpc>
            </a:pPr>
            <a:r>
              <a:rPr lang="en-US" sz="2800"/>
              <a:t>No</a:t>
            </a:r>
          </a:p>
          <a:p>
            <a:pPr>
              <a:lnSpc>
                <a:spcPct val="80000"/>
              </a:lnSpc>
            </a:pPr>
            <a:r>
              <a:rPr lang="en-US" sz="2800"/>
              <a:t>?- milestone(ba,1995).</a:t>
            </a:r>
          </a:p>
          <a:p>
            <a:pPr>
              <a:lnSpc>
                <a:spcPct val="80000"/>
              </a:lnSpc>
            </a:pPr>
            <a:r>
              <a:rPr lang="en-US" sz="2800"/>
              <a:t>Yes</a:t>
            </a:r>
          </a:p>
          <a:p>
            <a:pPr>
              <a:lnSpc>
                <a:spcPct val="80000"/>
              </a:lnSpc>
            </a:pPr>
            <a:r>
              <a:rPr lang="en-US" sz="2800"/>
              <a:t>?- milestone(X,1995).</a:t>
            </a:r>
          </a:p>
          <a:p>
            <a:pPr>
              <a:lnSpc>
                <a:spcPct val="80000"/>
              </a:lnSpc>
            </a:pPr>
            <a:r>
              <a:rPr lang="en-US" sz="2800"/>
              <a:t>X = ba</a:t>
            </a:r>
          </a:p>
          <a:p>
            <a:pPr>
              <a:lnSpc>
                <a:spcPct val="80000"/>
              </a:lnSpc>
            </a:pPr>
            <a:r>
              <a:rPr lang="en-US" sz="2800"/>
              <a:t>Yes</a:t>
            </a:r>
          </a:p>
          <a:p>
            <a:pPr>
              <a:lnSpc>
                <a:spcPct val="80000"/>
              </a:lnSpc>
            </a:pPr>
            <a:r>
              <a:rPr lang="en-US" sz="2800"/>
              <a:t>halt.  ----------- Should be used when want to quit</a:t>
            </a:r>
          </a:p>
          <a:p>
            <a:pPr>
              <a:lnSpc>
                <a:spcPct val="80000"/>
              </a:lnSpc>
            </a:pPr>
            <a:r>
              <a:rPr lang="en-US" sz="2800"/>
              <a:t>If you have more then one result then use </a:t>
            </a:r>
            <a:r>
              <a:rPr lang="en-US" sz="2800">
                <a:solidFill>
                  <a:srgbClr val="08F213"/>
                </a:solidFill>
              </a:rPr>
              <a:t>;</a:t>
            </a:r>
            <a:r>
              <a:rPr lang="en-US" sz="2800"/>
              <a:t> or </a:t>
            </a:r>
            <a:r>
              <a:rPr lang="en-US" sz="2800">
                <a:solidFill>
                  <a:srgbClr val="08F213"/>
                </a:solidFill>
              </a:rPr>
              <a:t>w</a:t>
            </a:r>
            <a:r>
              <a:rPr lang="en-US" sz="2800"/>
              <a:t> to see next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 of Prolog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Constants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</a:t>
            </a:r>
            <a:r>
              <a:rPr lang="en-US" dirty="0" smtClean="0"/>
              <a:t>	1</a:t>
            </a: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/>
              <a:t>40	</a:t>
            </a:r>
            <a:r>
              <a:rPr lang="en-US" dirty="0" smtClean="0"/>
              <a:t>	3.4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Atoms: </a:t>
            </a:r>
            <a:r>
              <a:rPr lang="en-US" dirty="0" smtClean="0"/>
              <a:t>		tiger</a:t>
            </a:r>
            <a:r>
              <a:rPr lang="en-US" dirty="0"/>
              <a:t>		‘Hello World’</a:t>
            </a:r>
          </a:p>
          <a:p>
            <a:pPr>
              <a:lnSpc>
                <a:spcPct val="90000"/>
              </a:lnSpc>
            </a:pPr>
            <a:r>
              <a:rPr lang="en-US" dirty="0"/>
              <a:t>Variables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	</a:t>
            </a:r>
            <a:r>
              <a:rPr lang="en-US" dirty="0" smtClean="0"/>
              <a:t>		</a:t>
            </a:r>
            <a:r>
              <a:rPr lang="en-US" dirty="0" err="1" smtClean="0"/>
              <a:t>A_variable</a:t>
            </a:r>
            <a:r>
              <a:rPr lang="en-US" dirty="0"/>
              <a:t>	</a:t>
            </a:r>
            <a:r>
              <a:rPr lang="en-US" dirty="0" err="1" smtClean="0"/>
              <a:t>Avariable</a:t>
            </a:r>
            <a:r>
              <a:rPr lang="en-US" dirty="0"/>
              <a:t>	</a:t>
            </a:r>
            <a:r>
              <a:rPr lang="en-US" dirty="0" smtClean="0"/>
              <a:t>_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Compound terms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milestone(ba,1990)	likes(</a:t>
            </a:r>
            <a:r>
              <a:rPr lang="en-US" dirty="0" err="1"/>
              <a:t>ram,shyam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Each term in Prolog is either a constant, or variable or compound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 (Contd)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write on screen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write(compound term).  e.g. write(‘Hello’).</a:t>
            </a:r>
          </a:p>
          <a:p>
            <a:pPr>
              <a:lnSpc>
                <a:spcPct val="90000"/>
              </a:lnSpc>
            </a:pPr>
            <a:r>
              <a:rPr lang="en-US" dirty="0"/>
              <a:t>Data Types in C/C++/</a:t>
            </a:r>
            <a:r>
              <a:rPr lang="en-US" dirty="0" err="1"/>
              <a:t>Jave</a:t>
            </a:r>
            <a:r>
              <a:rPr lang="en-US" dirty="0"/>
              <a:t> are termed as Domains</a:t>
            </a:r>
          </a:p>
          <a:p>
            <a:pPr>
              <a:lnSpc>
                <a:spcPct val="90000"/>
              </a:lnSpc>
            </a:pPr>
            <a:r>
              <a:rPr lang="en-US" dirty="0"/>
              <a:t>char	‘a’ ‘%’ – </a:t>
            </a:r>
            <a:r>
              <a:rPr lang="en-US" dirty="0" err="1"/>
              <a:t>Anyting</a:t>
            </a:r>
            <a:r>
              <a:rPr lang="en-US" dirty="0"/>
              <a:t> with ‘</a:t>
            </a:r>
            <a:r>
              <a:rPr lang="en-US" dirty="0">
                <a:solidFill>
                  <a:schemeClr val="bg1"/>
                </a:solidFill>
              </a:rPr>
              <a:t> a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r>
              <a:rPr lang="en-US" dirty="0"/>
              <a:t>integer	100  -100  0  -32768 – whole numbers between 32767 to -32768</a:t>
            </a:r>
          </a:p>
          <a:p>
            <a:pPr>
              <a:lnSpc>
                <a:spcPct val="90000"/>
              </a:lnSpc>
            </a:pPr>
            <a:r>
              <a:rPr lang="en-US" dirty="0"/>
              <a:t>real   32768  99  99.01  3.00 </a:t>
            </a:r>
            <a:r>
              <a:rPr lang="en-US" dirty="0" smtClean="0"/>
              <a:t>e+10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--- anything enclosed between “ ”</a:t>
            </a:r>
          </a:p>
          <a:p>
            <a:r>
              <a:rPr lang="en-US"/>
              <a:t>Symbol --- sequences of alphabets from (a-z|A-Z) or numbers(0-9) or (_)</a:t>
            </a:r>
          </a:p>
          <a:p>
            <a:pPr lvl="1"/>
            <a:r>
              <a:rPr lang="en-US"/>
              <a:t>Provided first character is a lowercase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52550"/>
            <a:ext cx="8153400" cy="3576654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Tx/>
              <a:buAutoNum type="arabicPeriod"/>
            </a:pPr>
            <a:r>
              <a:rPr lang="en-US" dirty="0"/>
              <a:t> Display your name on screen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Construct the following </a:t>
            </a:r>
            <a:r>
              <a:rPr lang="en-US" dirty="0" err="1"/>
              <a:t>databse</a:t>
            </a:r>
            <a:endParaRPr lang="en-US" dirty="0"/>
          </a:p>
          <a:p>
            <a:pPr marL="990600" lvl="1" indent="-533400"/>
            <a:r>
              <a:rPr lang="en-US" dirty="0" err="1"/>
              <a:t>baber</a:t>
            </a:r>
            <a:r>
              <a:rPr lang="en-US" dirty="0"/>
              <a:t> was father of </a:t>
            </a:r>
            <a:r>
              <a:rPr lang="en-US" dirty="0" err="1"/>
              <a:t>humayun</a:t>
            </a:r>
            <a:endParaRPr lang="en-US" dirty="0"/>
          </a:p>
          <a:p>
            <a:pPr marL="990600" lvl="1" indent="-533400"/>
            <a:r>
              <a:rPr lang="en-US" dirty="0" err="1"/>
              <a:t>humayun</a:t>
            </a:r>
            <a:r>
              <a:rPr lang="en-US" dirty="0"/>
              <a:t> was father of </a:t>
            </a:r>
            <a:r>
              <a:rPr lang="en-US" dirty="0" err="1"/>
              <a:t>akbar</a:t>
            </a:r>
            <a:endParaRPr lang="en-US" dirty="0"/>
          </a:p>
          <a:p>
            <a:pPr marL="990600" lvl="1" indent="-533400"/>
            <a:r>
              <a:rPr lang="en-US" dirty="0" err="1"/>
              <a:t>akbar</a:t>
            </a:r>
            <a:r>
              <a:rPr lang="en-US" dirty="0"/>
              <a:t> was father of </a:t>
            </a:r>
            <a:r>
              <a:rPr lang="en-US" dirty="0" err="1"/>
              <a:t>jahagir</a:t>
            </a:r>
            <a:endParaRPr lang="en-US" dirty="0"/>
          </a:p>
          <a:p>
            <a:pPr marL="990600" lvl="1" indent="-533400"/>
            <a:r>
              <a:rPr lang="en-US" dirty="0" err="1"/>
              <a:t>jahagir</a:t>
            </a:r>
            <a:r>
              <a:rPr lang="en-US" dirty="0"/>
              <a:t> was father of </a:t>
            </a:r>
            <a:r>
              <a:rPr lang="en-US" dirty="0" err="1"/>
              <a:t>shahjhan</a:t>
            </a:r>
            <a:endParaRPr lang="en-US" dirty="0"/>
          </a:p>
          <a:p>
            <a:pPr marL="990600" lvl="1" indent="-533400"/>
            <a:r>
              <a:rPr lang="en-US" dirty="0" err="1"/>
              <a:t>shahjhan</a:t>
            </a:r>
            <a:r>
              <a:rPr lang="en-US" dirty="0"/>
              <a:t> was father of </a:t>
            </a:r>
            <a:r>
              <a:rPr lang="en-US" dirty="0" err="1"/>
              <a:t>auranzeb</a:t>
            </a:r>
            <a:endParaRPr lang="en-US" dirty="0"/>
          </a:p>
          <a:p>
            <a:pPr marL="609600" indent="-609600"/>
            <a:r>
              <a:rPr lang="en-US" dirty="0"/>
              <a:t>Ask following questions</a:t>
            </a:r>
          </a:p>
          <a:p>
            <a:pPr marL="990600" lvl="1" indent="-533400"/>
            <a:endParaRPr lang="en-US" dirty="0"/>
          </a:p>
          <a:p>
            <a:pPr marL="609600" indent="-6096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239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Wingdings</vt:lpstr>
      <vt:lpstr>Wingdings 2</vt:lpstr>
      <vt:lpstr>Calibri</vt:lpstr>
      <vt:lpstr>WidescreenPresentation</vt:lpstr>
      <vt:lpstr>Prolog</vt:lpstr>
      <vt:lpstr>Prolog Programs</vt:lpstr>
      <vt:lpstr>Introduction</vt:lpstr>
      <vt:lpstr>Simple Program</vt:lpstr>
      <vt:lpstr>Query you database</vt:lpstr>
      <vt:lpstr>Building Blocks of Prolog</vt:lpstr>
      <vt:lpstr>Building Block (Contd)</vt:lpstr>
      <vt:lpstr>Building Blocks</vt:lpstr>
      <vt:lpstr>Exercise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2011-07-11T03:39:37Z</dcterms:created>
  <dcterms:modified xsi:type="dcterms:W3CDTF">2017-10-10T05:38:02Z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