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Raleway" pitchFamily="2" charset="0"/>
      <p:regular r:id="rId25"/>
      <p:bold r:id="rId26"/>
      <p:italic r:id="rId27"/>
      <p:boldItalic r:id="rId28"/>
    </p:embeddedFont>
    <p:embeddedFont>
      <p:font typeface="Raleway ExtraLight" panose="020B0604020202020204"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FF1B3B-C529-4942-82DD-26EA26DFBF4B}">
  <a:tblStyle styleId="{98FF1B3B-C529-4942-82DD-26EA26DFBF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6"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utorialspoint.com/postgresql/postgresql_data_types.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utorialspoint.com/postgresql/postgresql_data_types.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utorialspoint.com/postgresql/postgresql_data_types.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utorialspoint.com/postgresql/postgresql_data_types.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utorialspoint.com/postgresql/postgresql_data_types.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utorialspoint.com/postgresql/postgresql_data_types.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utorialspoint.com/postgresql/postgresql_data_types.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764a7a0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764a7a0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5c62f493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5c62f493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5c62f4931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5c62f4931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5c62f493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85c62f493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764a7a0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764a7a0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764a7a08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764a7a08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https://www.tutorialspoint.com/postgresql/postgresql_data_types.htm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9ab49305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9ab4930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https://www.tutorialspoint.com/postgresql/postgresql_data_types.htm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9ab49305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9ab49305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https://www.tutorialspoint.com/postgresql/postgresql_data_types.htm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9ab49305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9ab49305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https://www.tutorialspoint.com/postgresql/postgresql_data_types.htm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9ab49305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9ab49305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Enumerated type also has ordering (e.g. where week &gt; ‘wednesday’)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9ab49305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9ab49305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https://www.tutorialspoint.com/postgresql/postgresql_data_types.htm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764a7a08e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764a7a08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9ab49305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9ab49305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https://www.tutorialspoint.com/postgresql/postgresql_data_types.htm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9ab4930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9ab4930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https://www.tutorialspoint.com/postgresql/postgresql_data_types.htm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5c62f493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5c62f493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5c62f493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5c62f493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5c62f493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5c62f493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5c62f4931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5c62f493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894ce4a70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894ce4a7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5c62f4931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5c62f493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5c62f4931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5c62f493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3498525" y="4778275"/>
            <a:ext cx="2459569" cy="241400"/>
          </a:xfrm>
          <a:prstGeom prst="rect">
            <a:avLst/>
          </a:prstGeom>
          <a:noFill/>
          <a:ln>
            <a:noFill/>
          </a:ln>
        </p:spPr>
      </p:pic>
      <p:sp>
        <p:nvSpPr>
          <p:cNvPr id="100" name="Google Shape;100;p25"/>
          <p:cNvSpPr/>
          <p:nvPr/>
        </p:nvSpPr>
        <p:spPr>
          <a:xfrm>
            <a:off x="-212600" y="1550100"/>
            <a:ext cx="9817800" cy="15717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5"/>
          <p:cNvSpPr txBox="1"/>
          <p:nvPr/>
        </p:nvSpPr>
        <p:spPr>
          <a:xfrm>
            <a:off x="1536550" y="1623425"/>
            <a:ext cx="6319500" cy="13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rgbClr val="FFFFFF"/>
                </a:solidFill>
                <a:latin typeface="Raleway"/>
                <a:ea typeface="Raleway"/>
                <a:cs typeface="Raleway"/>
                <a:sym typeface="Raleway"/>
              </a:rPr>
              <a:t>Relational Databases</a:t>
            </a:r>
            <a:endParaRPr sz="4000" b="1">
              <a:solidFill>
                <a:srgbClr val="FFFFFF"/>
              </a:solidFill>
              <a:latin typeface="Raleway"/>
              <a:ea typeface="Raleway"/>
              <a:cs typeface="Raleway"/>
              <a:sym typeface="Raleway"/>
            </a:endParaRPr>
          </a:p>
        </p:txBody>
      </p:sp>
      <p:sp>
        <p:nvSpPr>
          <p:cNvPr id="102" name="Google Shape;102;p25"/>
          <p:cNvSpPr/>
          <p:nvPr/>
        </p:nvSpPr>
        <p:spPr>
          <a:xfrm>
            <a:off x="3890338" y="1528825"/>
            <a:ext cx="1611900" cy="61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5"/>
          <p:cNvSpPr/>
          <p:nvPr/>
        </p:nvSpPr>
        <p:spPr>
          <a:xfrm>
            <a:off x="3890338" y="3098225"/>
            <a:ext cx="1611900" cy="61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Table Relations</a:t>
            </a:r>
            <a:endParaRPr sz="3000">
              <a:latin typeface="Raleway ExtraLight"/>
              <a:ea typeface="Raleway ExtraLight"/>
              <a:cs typeface="Raleway ExtraLight"/>
              <a:sym typeface="Raleway ExtraLight"/>
            </a:endParaRPr>
          </a:p>
        </p:txBody>
      </p:sp>
      <p:sp>
        <p:nvSpPr>
          <p:cNvPr id="235" name="Google Shape;235;p34"/>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6" name="Google Shape;236;p34"/>
          <p:cNvGraphicFramePr/>
          <p:nvPr/>
        </p:nvGraphicFramePr>
        <p:xfrm>
          <a:off x="4816950" y="2375981"/>
          <a:ext cx="1780200" cy="2014600"/>
        </p:xfrm>
        <a:graphic>
          <a:graphicData uri="http://schemas.openxmlformats.org/drawingml/2006/table">
            <a:tbl>
              <a:tblPr>
                <a:noFill/>
                <a:tableStyleId>{98FF1B3B-C529-4942-82DD-26EA26DFBF4B}</a:tableStyleId>
              </a:tblPr>
              <a:tblGrid>
                <a:gridCol w="382850">
                  <a:extLst>
                    <a:ext uri="{9D8B030D-6E8A-4147-A177-3AD203B41FA5}">
                      <a16:colId xmlns:a16="http://schemas.microsoft.com/office/drawing/2014/main" val="20000"/>
                    </a:ext>
                  </a:extLst>
                </a:gridCol>
                <a:gridCol w="440625">
                  <a:extLst>
                    <a:ext uri="{9D8B030D-6E8A-4147-A177-3AD203B41FA5}">
                      <a16:colId xmlns:a16="http://schemas.microsoft.com/office/drawing/2014/main" val="20001"/>
                    </a:ext>
                  </a:extLst>
                </a:gridCol>
                <a:gridCol w="525500">
                  <a:extLst>
                    <a:ext uri="{9D8B030D-6E8A-4147-A177-3AD203B41FA5}">
                      <a16:colId xmlns:a16="http://schemas.microsoft.com/office/drawing/2014/main" val="20002"/>
                    </a:ext>
                  </a:extLst>
                </a:gridCol>
                <a:gridCol w="431225">
                  <a:extLst>
                    <a:ext uri="{9D8B030D-6E8A-4147-A177-3AD203B41FA5}">
                      <a16:colId xmlns:a16="http://schemas.microsoft.com/office/drawing/2014/main" val="20003"/>
                    </a:ext>
                  </a:extLst>
                </a:gridCol>
              </a:tblGrid>
              <a:tr h="503650">
                <a:tc>
                  <a:txBody>
                    <a:bodyPr/>
                    <a:lstStyle/>
                    <a:p>
                      <a:pPr marL="0" lvl="0" indent="0" algn="ctr" rtl="0">
                        <a:spcBef>
                          <a:spcPts val="0"/>
                        </a:spcBef>
                        <a:spcAft>
                          <a:spcPts val="0"/>
                        </a:spcAft>
                        <a:buNone/>
                      </a:pPr>
                      <a:r>
                        <a:rPr lang="en-GB" sz="800"/>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joined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email</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365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Alice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365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Bob</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365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Charlie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37" name="Google Shape;237;p34"/>
          <p:cNvGraphicFramePr/>
          <p:nvPr/>
        </p:nvGraphicFramePr>
        <p:xfrm>
          <a:off x="7306475" y="995875"/>
          <a:ext cx="1780200" cy="1704525"/>
        </p:xfrm>
        <a:graphic>
          <a:graphicData uri="http://schemas.openxmlformats.org/drawingml/2006/table">
            <a:tbl>
              <a:tblPr>
                <a:noFill/>
                <a:tableStyleId>{98FF1B3B-C529-4942-82DD-26EA26DFBF4B}</a:tableStyleId>
              </a:tblPr>
              <a:tblGrid>
                <a:gridCol w="470125">
                  <a:extLst>
                    <a:ext uri="{9D8B030D-6E8A-4147-A177-3AD203B41FA5}">
                      <a16:colId xmlns:a16="http://schemas.microsoft.com/office/drawing/2014/main" val="20000"/>
                    </a:ext>
                  </a:extLst>
                </a:gridCol>
                <a:gridCol w="438000">
                  <a:extLst>
                    <a:ext uri="{9D8B030D-6E8A-4147-A177-3AD203B41FA5}">
                      <a16:colId xmlns:a16="http://schemas.microsoft.com/office/drawing/2014/main" val="20001"/>
                    </a:ext>
                  </a:extLst>
                </a:gridCol>
                <a:gridCol w="385475">
                  <a:extLst>
                    <a:ext uri="{9D8B030D-6E8A-4147-A177-3AD203B41FA5}">
                      <a16:colId xmlns:a16="http://schemas.microsoft.com/office/drawing/2014/main" val="20002"/>
                    </a:ext>
                  </a:extLst>
                </a:gridCol>
                <a:gridCol w="486600">
                  <a:extLst>
                    <a:ext uri="{9D8B030D-6E8A-4147-A177-3AD203B41FA5}">
                      <a16:colId xmlns:a16="http://schemas.microsoft.com/office/drawing/2014/main" val="20003"/>
                    </a:ext>
                  </a:extLst>
                </a:gridCol>
              </a:tblGrid>
              <a:tr h="501225">
                <a:tc>
                  <a:txBody>
                    <a:bodyPr/>
                    <a:lstStyle/>
                    <a:p>
                      <a:pPr marL="0" lvl="0" indent="0" algn="ctr" rtl="0">
                        <a:spcBef>
                          <a:spcPts val="0"/>
                        </a:spcBef>
                        <a:spcAft>
                          <a:spcPts val="0"/>
                        </a:spcAft>
                        <a:buNone/>
                      </a:pPr>
                      <a:r>
                        <a:rPr lang="en-GB" sz="800"/>
                        <a:t>eventKey</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solidFill>
                            <a:schemeClr val="dk1"/>
                          </a:solidFill>
                        </a:rPr>
                        <a:t>eventId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time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userId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123456</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123457</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5</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123458</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38" name="Google Shape;238;p34"/>
          <p:cNvSpPr txBox="1"/>
          <p:nvPr/>
        </p:nvSpPr>
        <p:spPr>
          <a:xfrm>
            <a:off x="5168225" y="2058581"/>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
        <p:nvSpPr>
          <p:cNvPr id="239" name="Google Shape;239;p34"/>
          <p:cNvSpPr txBox="1"/>
          <p:nvPr/>
        </p:nvSpPr>
        <p:spPr>
          <a:xfrm>
            <a:off x="8214600" y="67847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event_log</a:t>
            </a:r>
            <a:endParaRPr b="1"/>
          </a:p>
        </p:txBody>
      </p:sp>
      <p:sp>
        <p:nvSpPr>
          <p:cNvPr id="240" name="Google Shape;240;p34"/>
          <p:cNvSpPr txBox="1"/>
          <p:nvPr/>
        </p:nvSpPr>
        <p:spPr>
          <a:xfrm>
            <a:off x="7996850" y="29877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event_info</a:t>
            </a:r>
            <a:endParaRPr b="1"/>
          </a:p>
        </p:txBody>
      </p:sp>
      <p:cxnSp>
        <p:nvCxnSpPr>
          <p:cNvPr id="241" name="Google Shape;241;p34"/>
          <p:cNvCxnSpPr/>
          <p:nvPr/>
        </p:nvCxnSpPr>
        <p:spPr>
          <a:xfrm flipH="1">
            <a:off x="7829250" y="2769956"/>
            <a:ext cx="1105200" cy="306300"/>
          </a:xfrm>
          <a:prstGeom prst="curvedConnector3">
            <a:avLst>
              <a:gd name="adj1" fmla="val 52479"/>
            </a:avLst>
          </a:prstGeom>
          <a:noFill/>
          <a:ln w="28575" cap="flat" cmpd="sng">
            <a:solidFill>
              <a:srgbClr val="3C78D8"/>
            </a:solidFill>
            <a:prstDash val="solid"/>
            <a:round/>
            <a:headEnd type="none" w="med" len="med"/>
            <a:tailEnd type="none" w="med" len="med"/>
          </a:ln>
        </p:spPr>
      </p:cxnSp>
      <p:cxnSp>
        <p:nvCxnSpPr>
          <p:cNvPr id="242" name="Google Shape;242;p34"/>
          <p:cNvCxnSpPr/>
          <p:nvPr/>
        </p:nvCxnSpPr>
        <p:spPr>
          <a:xfrm rot="10800000">
            <a:off x="5049600" y="4422431"/>
            <a:ext cx="1838400" cy="251700"/>
          </a:xfrm>
          <a:prstGeom prst="curvedConnector3">
            <a:avLst>
              <a:gd name="adj1" fmla="val 108937"/>
            </a:avLst>
          </a:prstGeom>
          <a:noFill/>
          <a:ln w="28575" cap="flat" cmpd="sng">
            <a:solidFill>
              <a:srgbClr val="3C78D8"/>
            </a:solidFill>
            <a:prstDash val="solid"/>
            <a:round/>
            <a:headEnd type="none" w="med" len="med"/>
            <a:tailEnd type="stealth" w="med" len="med"/>
          </a:ln>
        </p:spPr>
      </p:cxnSp>
      <p:cxnSp>
        <p:nvCxnSpPr>
          <p:cNvPr id="243" name="Google Shape;243;p34"/>
          <p:cNvCxnSpPr/>
          <p:nvPr/>
        </p:nvCxnSpPr>
        <p:spPr>
          <a:xfrm rot="5400000">
            <a:off x="6554300" y="3409981"/>
            <a:ext cx="1597500" cy="930300"/>
          </a:xfrm>
          <a:prstGeom prst="curvedConnector3">
            <a:avLst>
              <a:gd name="adj1" fmla="val 8221"/>
            </a:avLst>
          </a:prstGeom>
          <a:noFill/>
          <a:ln w="28575" cap="flat" cmpd="sng">
            <a:solidFill>
              <a:srgbClr val="3C78D8"/>
            </a:solidFill>
            <a:prstDash val="solid"/>
            <a:round/>
            <a:headEnd type="none" w="med" len="med"/>
            <a:tailEnd type="none" w="med" len="med"/>
          </a:ln>
        </p:spPr>
      </p:cxnSp>
      <p:cxnSp>
        <p:nvCxnSpPr>
          <p:cNvPr id="244" name="Google Shape;244;p34"/>
          <p:cNvCxnSpPr/>
          <p:nvPr/>
        </p:nvCxnSpPr>
        <p:spPr>
          <a:xfrm rot="5400000">
            <a:off x="7534550" y="2971225"/>
            <a:ext cx="536400" cy="131400"/>
          </a:xfrm>
          <a:prstGeom prst="curvedConnector3">
            <a:avLst>
              <a:gd name="adj1" fmla="val 50000"/>
            </a:avLst>
          </a:prstGeom>
          <a:noFill/>
          <a:ln w="28575" cap="flat" cmpd="sng">
            <a:solidFill>
              <a:srgbClr val="E69138"/>
            </a:solidFill>
            <a:prstDash val="solid"/>
            <a:round/>
            <a:headEnd type="none" w="med" len="med"/>
            <a:tailEnd type="stealth" w="med" len="med"/>
          </a:ln>
        </p:spPr>
      </p:cxnSp>
      <p:sp>
        <p:nvSpPr>
          <p:cNvPr id="245" name="Google Shape;245;p34"/>
          <p:cNvSpPr txBox="1"/>
          <p:nvPr/>
        </p:nvSpPr>
        <p:spPr>
          <a:xfrm>
            <a:off x="7397875" y="254000"/>
            <a:ext cx="1080600"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0000"/>
                </a:solidFill>
              </a:rPr>
              <a:t>Foreign key</a:t>
            </a:r>
            <a:endParaRPr sz="1200">
              <a:solidFill>
                <a:srgbClr val="FF0000"/>
              </a:solidFill>
            </a:endParaRPr>
          </a:p>
        </p:txBody>
      </p:sp>
      <p:cxnSp>
        <p:nvCxnSpPr>
          <p:cNvPr id="246" name="Google Shape;246;p34"/>
          <p:cNvCxnSpPr>
            <a:stCxn id="245" idx="2"/>
          </p:cNvCxnSpPr>
          <p:nvPr/>
        </p:nvCxnSpPr>
        <p:spPr>
          <a:xfrm flipH="1">
            <a:off x="7840675" y="604100"/>
            <a:ext cx="97500" cy="338100"/>
          </a:xfrm>
          <a:prstGeom prst="straightConnector1">
            <a:avLst/>
          </a:prstGeom>
          <a:noFill/>
          <a:ln w="28575" cap="flat" cmpd="sng">
            <a:solidFill>
              <a:schemeClr val="dk2"/>
            </a:solidFill>
            <a:prstDash val="solid"/>
            <a:round/>
            <a:headEnd type="none" w="med" len="med"/>
            <a:tailEnd type="stealth" w="med" len="med"/>
          </a:ln>
        </p:spPr>
      </p:cxnSp>
      <p:graphicFrame>
        <p:nvGraphicFramePr>
          <p:cNvPr id="247" name="Google Shape;247;p34"/>
          <p:cNvGraphicFramePr/>
          <p:nvPr/>
        </p:nvGraphicFramePr>
        <p:xfrm>
          <a:off x="7548275" y="3339700"/>
          <a:ext cx="930300" cy="1704525"/>
        </p:xfrm>
        <a:graphic>
          <a:graphicData uri="http://schemas.openxmlformats.org/drawingml/2006/table">
            <a:tbl>
              <a:tblPr>
                <a:noFill/>
                <a:tableStyleId>{98FF1B3B-C529-4942-82DD-26EA26DFBF4B}</a:tableStyleId>
              </a:tblPr>
              <a:tblGrid>
                <a:gridCol w="448575">
                  <a:extLst>
                    <a:ext uri="{9D8B030D-6E8A-4147-A177-3AD203B41FA5}">
                      <a16:colId xmlns:a16="http://schemas.microsoft.com/office/drawing/2014/main" val="20000"/>
                    </a:ext>
                  </a:extLst>
                </a:gridCol>
                <a:gridCol w="481725">
                  <a:extLst>
                    <a:ext uri="{9D8B030D-6E8A-4147-A177-3AD203B41FA5}">
                      <a16:colId xmlns:a16="http://schemas.microsoft.com/office/drawing/2014/main" val="20001"/>
                    </a:ext>
                  </a:extLst>
                </a:gridCol>
              </a:tblGrid>
              <a:tr h="501225">
                <a:tc>
                  <a:txBody>
                    <a:bodyPr/>
                    <a:lstStyle/>
                    <a:p>
                      <a:pPr marL="0" lvl="0" indent="0" algn="ctr" rtl="0">
                        <a:spcBef>
                          <a:spcPts val="0"/>
                        </a:spcBef>
                        <a:spcAft>
                          <a:spcPts val="0"/>
                        </a:spcAft>
                        <a:buNone/>
                      </a:pPr>
                      <a:r>
                        <a:rPr lang="en-GB" sz="800">
                          <a:solidFill>
                            <a:schemeClr val="dk1"/>
                          </a:solidFill>
                        </a:rPr>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login</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like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share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248" name="Google Shape;248;p34"/>
          <p:cNvCxnSpPr/>
          <p:nvPr/>
        </p:nvCxnSpPr>
        <p:spPr>
          <a:xfrm>
            <a:off x="7938175" y="604100"/>
            <a:ext cx="794700" cy="194700"/>
          </a:xfrm>
          <a:prstGeom prst="straightConnector1">
            <a:avLst/>
          </a:prstGeom>
          <a:noFill/>
          <a:ln w="28575" cap="flat" cmpd="sng">
            <a:solidFill>
              <a:schemeClr val="dk2"/>
            </a:solidFill>
            <a:prstDash val="solid"/>
            <a:round/>
            <a:headEnd type="none" w="med" len="med"/>
            <a:tailEnd type="stealth" w="med" len="med"/>
          </a:ln>
        </p:spPr>
      </p:cxnSp>
      <p:sp>
        <p:nvSpPr>
          <p:cNvPr id="249" name="Google Shape;249;p34"/>
          <p:cNvSpPr txBox="1"/>
          <p:nvPr/>
        </p:nvSpPr>
        <p:spPr>
          <a:xfrm>
            <a:off x="930200" y="1748375"/>
            <a:ext cx="38721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One-to-one</a:t>
            </a:r>
            <a:endParaRPr sz="1800">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solidFill>
                  <a:schemeClr val="dk1"/>
                </a:solidFill>
                <a:latin typeface="Raleway ExtraLight"/>
                <a:ea typeface="Raleway ExtraLight"/>
                <a:cs typeface="Raleway ExtraLight"/>
                <a:sym typeface="Raleway ExtraLight"/>
              </a:rPr>
              <a:t>Table Relations</a:t>
            </a:r>
            <a:endParaRPr sz="3000">
              <a:latin typeface="Raleway ExtraLight"/>
              <a:ea typeface="Raleway ExtraLight"/>
              <a:cs typeface="Raleway ExtraLight"/>
              <a:sym typeface="Raleway ExtraLight"/>
            </a:endParaRPr>
          </a:p>
        </p:txBody>
      </p:sp>
      <p:sp>
        <p:nvSpPr>
          <p:cNvPr id="255" name="Google Shape;255;p35"/>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txBox="1"/>
          <p:nvPr/>
        </p:nvSpPr>
        <p:spPr>
          <a:xfrm>
            <a:off x="930200" y="1748375"/>
            <a:ext cx="38721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One-to-one</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One-to-many</a:t>
            </a:r>
            <a:endParaRPr sz="1800">
              <a:solidFill>
                <a:schemeClr val="dk1"/>
              </a:solidFill>
              <a:latin typeface="Raleway"/>
              <a:ea typeface="Raleway"/>
              <a:cs typeface="Raleway"/>
              <a:sym typeface="Raleway"/>
            </a:endParaRPr>
          </a:p>
        </p:txBody>
      </p:sp>
      <p:graphicFrame>
        <p:nvGraphicFramePr>
          <p:cNvPr id="257" name="Google Shape;257;p35"/>
          <p:cNvGraphicFramePr/>
          <p:nvPr/>
        </p:nvGraphicFramePr>
        <p:xfrm>
          <a:off x="4816950" y="2375981"/>
          <a:ext cx="1780200" cy="2014600"/>
        </p:xfrm>
        <a:graphic>
          <a:graphicData uri="http://schemas.openxmlformats.org/drawingml/2006/table">
            <a:tbl>
              <a:tblPr>
                <a:noFill/>
                <a:tableStyleId>{98FF1B3B-C529-4942-82DD-26EA26DFBF4B}</a:tableStyleId>
              </a:tblPr>
              <a:tblGrid>
                <a:gridCol w="382850">
                  <a:extLst>
                    <a:ext uri="{9D8B030D-6E8A-4147-A177-3AD203B41FA5}">
                      <a16:colId xmlns:a16="http://schemas.microsoft.com/office/drawing/2014/main" val="20000"/>
                    </a:ext>
                  </a:extLst>
                </a:gridCol>
                <a:gridCol w="440625">
                  <a:extLst>
                    <a:ext uri="{9D8B030D-6E8A-4147-A177-3AD203B41FA5}">
                      <a16:colId xmlns:a16="http://schemas.microsoft.com/office/drawing/2014/main" val="20001"/>
                    </a:ext>
                  </a:extLst>
                </a:gridCol>
                <a:gridCol w="525500">
                  <a:extLst>
                    <a:ext uri="{9D8B030D-6E8A-4147-A177-3AD203B41FA5}">
                      <a16:colId xmlns:a16="http://schemas.microsoft.com/office/drawing/2014/main" val="20002"/>
                    </a:ext>
                  </a:extLst>
                </a:gridCol>
                <a:gridCol w="431225">
                  <a:extLst>
                    <a:ext uri="{9D8B030D-6E8A-4147-A177-3AD203B41FA5}">
                      <a16:colId xmlns:a16="http://schemas.microsoft.com/office/drawing/2014/main" val="20003"/>
                    </a:ext>
                  </a:extLst>
                </a:gridCol>
              </a:tblGrid>
              <a:tr h="503650">
                <a:tc>
                  <a:txBody>
                    <a:bodyPr/>
                    <a:lstStyle/>
                    <a:p>
                      <a:pPr marL="0" lvl="0" indent="0" algn="ctr" rtl="0">
                        <a:spcBef>
                          <a:spcPts val="0"/>
                        </a:spcBef>
                        <a:spcAft>
                          <a:spcPts val="0"/>
                        </a:spcAft>
                        <a:buNone/>
                      </a:pPr>
                      <a:r>
                        <a:rPr lang="en-GB" sz="800"/>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joined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email</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365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Alice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365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Bob</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365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Charlie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58" name="Google Shape;258;p35"/>
          <p:cNvGraphicFramePr/>
          <p:nvPr/>
        </p:nvGraphicFramePr>
        <p:xfrm>
          <a:off x="7306475" y="995875"/>
          <a:ext cx="1780200" cy="1704525"/>
        </p:xfrm>
        <a:graphic>
          <a:graphicData uri="http://schemas.openxmlformats.org/drawingml/2006/table">
            <a:tbl>
              <a:tblPr>
                <a:noFill/>
                <a:tableStyleId>{98FF1B3B-C529-4942-82DD-26EA26DFBF4B}</a:tableStyleId>
              </a:tblPr>
              <a:tblGrid>
                <a:gridCol w="470125">
                  <a:extLst>
                    <a:ext uri="{9D8B030D-6E8A-4147-A177-3AD203B41FA5}">
                      <a16:colId xmlns:a16="http://schemas.microsoft.com/office/drawing/2014/main" val="20000"/>
                    </a:ext>
                  </a:extLst>
                </a:gridCol>
                <a:gridCol w="438000">
                  <a:extLst>
                    <a:ext uri="{9D8B030D-6E8A-4147-A177-3AD203B41FA5}">
                      <a16:colId xmlns:a16="http://schemas.microsoft.com/office/drawing/2014/main" val="20001"/>
                    </a:ext>
                  </a:extLst>
                </a:gridCol>
                <a:gridCol w="385475">
                  <a:extLst>
                    <a:ext uri="{9D8B030D-6E8A-4147-A177-3AD203B41FA5}">
                      <a16:colId xmlns:a16="http://schemas.microsoft.com/office/drawing/2014/main" val="20002"/>
                    </a:ext>
                  </a:extLst>
                </a:gridCol>
                <a:gridCol w="486600">
                  <a:extLst>
                    <a:ext uri="{9D8B030D-6E8A-4147-A177-3AD203B41FA5}">
                      <a16:colId xmlns:a16="http://schemas.microsoft.com/office/drawing/2014/main" val="20003"/>
                    </a:ext>
                  </a:extLst>
                </a:gridCol>
              </a:tblGrid>
              <a:tr h="501225">
                <a:tc>
                  <a:txBody>
                    <a:bodyPr/>
                    <a:lstStyle/>
                    <a:p>
                      <a:pPr marL="0" lvl="0" indent="0" algn="ctr" rtl="0">
                        <a:spcBef>
                          <a:spcPts val="0"/>
                        </a:spcBef>
                        <a:spcAft>
                          <a:spcPts val="0"/>
                        </a:spcAft>
                        <a:buNone/>
                      </a:pPr>
                      <a:r>
                        <a:rPr lang="en-GB" sz="800"/>
                        <a:t>eventKey</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solidFill>
                            <a:schemeClr val="dk1"/>
                          </a:solidFill>
                        </a:rPr>
                        <a:t>eventId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time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userId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123456</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123457</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5</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123458</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59" name="Google Shape;259;p35"/>
          <p:cNvSpPr txBox="1"/>
          <p:nvPr/>
        </p:nvSpPr>
        <p:spPr>
          <a:xfrm>
            <a:off x="5168225" y="2058581"/>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
        <p:nvSpPr>
          <p:cNvPr id="260" name="Google Shape;260;p35"/>
          <p:cNvSpPr txBox="1"/>
          <p:nvPr/>
        </p:nvSpPr>
        <p:spPr>
          <a:xfrm>
            <a:off x="8214600" y="67847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event_log</a:t>
            </a:r>
            <a:endParaRPr b="1"/>
          </a:p>
        </p:txBody>
      </p:sp>
      <p:sp>
        <p:nvSpPr>
          <p:cNvPr id="261" name="Google Shape;261;p35"/>
          <p:cNvSpPr txBox="1"/>
          <p:nvPr/>
        </p:nvSpPr>
        <p:spPr>
          <a:xfrm>
            <a:off x="7996850" y="29877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event_info</a:t>
            </a:r>
            <a:endParaRPr b="1"/>
          </a:p>
        </p:txBody>
      </p:sp>
      <p:cxnSp>
        <p:nvCxnSpPr>
          <p:cNvPr id="262" name="Google Shape;262;p35"/>
          <p:cNvCxnSpPr/>
          <p:nvPr/>
        </p:nvCxnSpPr>
        <p:spPr>
          <a:xfrm flipH="1">
            <a:off x="7829250" y="2769956"/>
            <a:ext cx="1105200" cy="306300"/>
          </a:xfrm>
          <a:prstGeom prst="curvedConnector3">
            <a:avLst>
              <a:gd name="adj1" fmla="val 52479"/>
            </a:avLst>
          </a:prstGeom>
          <a:noFill/>
          <a:ln w="28575" cap="flat" cmpd="sng">
            <a:solidFill>
              <a:srgbClr val="3C78D8"/>
            </a:solidFill>
            <a:prstDash val="solid"/>
            <a:round/>
            <a:headEnd type="none" w="med" len="med"/>
            <a:tailEnd type="none" w="med" len="med"/>
          </a:ln>
        </p:spPr>
      </p:cxnSp>
      <p:cxnSp>
        <p:nvCxnSpPr>
          <p:cNvPr id="263" name="Google Shape;263;p35"/>
          <p:cNvCxnSpPr/>
          <p:nvPr/>
        </p:nvCxnSpPr>
        <p:spPr>
          <a:xfrm rot="10800000">
            <a:off x="5049600" y="4422431"/>
            <a:ext cx="1838400" cy="251700"/>
          </a:xfrm>
          <a:prstGeom prst="curvedConnector3">
            <a:avLst>
              <a:gd name="adj1" fmla="val 108937"/>
            </a:avLst>
          </a:prstGeom>
          <a:noFill/>
          <a:ln w="28575" cap="flat" cmpd="sng">
            <a:solidFill>
              <a:srgbClr val="3C78D8"/>
            </a:solidFill>
            <a:prstDash val="solid"/>
            <a:round/>
            <a:headEnd type="none" w="med" len="med"/>
            <a:tailEnd type="stealth" w="med" len="med"/>
          </a:ln>
        </p:spPr>
      </p:cxnSp>
      <p:cxnSp>
        <p:nvCxnSpPr>
          <p:cNvPr id="264" name="Google Shape;264;p35"/>
          <p:cNvCxnSpPr/>
          <p:nvPr/>
        </p:nvCxnSpPr>
        <p:spPr>
          <a:xfrm rot="5400000">
            <a:off x="6554300" y="3409981"/>
            <a:ext cx="1597500" cy="930300"/>
          </a:xfrm>
          <a:prstGeom prst="curvedConnector3">
            <a:avLst>
              <a:gd name="adj1" fmla="val 8221"/>
            </a:avLst>
          </a:prstGeom>
          <a:noFill/>
          <a:ln w="28575" cap="flat" cmpd="sng">
            <a:solidFill>
              <a:srgbClr val="3C78D8"/>
            </a:solidFill>
            <a:prstDash val="solid"/>
            <a:round/>
            <a:headEnd type="none" w="med" len="med"/>
            <a:tailEnd type="none" w="med" len="med"/>
          </a:ln>
        </p:spPr>
      </p:cxnSp>
      <p:cxnSp>
        <p:nvCxnSpPr>
          <p:cNvPr id="265" name="Google Shape;265;p35"/>
          <p:cNvCxnSpPr/>
          <p:nvPr/>
        </p:nvCxnSpPr>
        <p:spPr>
          <a:xfrm rot="5400000">
            <a:off x="7534550" y="2971225"/>
            <a:ext cx="536400" cy="131400"/>
          </a:xfrm>
          <a:prstGeom prst="curvedConnector3">
            <a:avLst>
              <a:gd name="adj1" fmla="val 50000"/>
            </a:avLst>
          </a:prstGeom>
          <a:noFill/>
          <a:ln w="28575" cap="flat" cmpd="sng">
            <a:solidFill>
              <a:srgbClr val="E69138"/>
            </a:solidFill>
            <a:prstDash val="solid"/>
            <a:round/>
            <a:headEnd type="none" w="med" len="med"/>
            <a:tailEnd type="stealth" w="med" len="med"/>
          </a:ln>
        </p:spPr>
      </p:cxnSp>
      <p:sp>
        <p:nvSpPr>
          <p:cNvPr id="266" name="Google Shape;266;p35"/>
          <p:cNvSpPr txBox="1"/>
          <p:nvPr/>
        </p:nvSpPr>
        <p:spPr>
          <a:xfrm>
            <a:off x="7397875" y="254000"/>
            <a:ext cx="1080600"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0000"/>
                </a:solidFill>
              </a:rPr>
              <a:t>Foreign key</a:t>
            </a:r>
            <a:endParaRPr sz="1200">
              <a:solidFill>
                <a:srgbClr val="FF0000"/>
              </a:solidFill>
            </a:endParaRPr>
          </a:p>
        </p:txBody>
      </p:sp>
      <p:cxnSp>
        <p:nvCxnSpPr>
          <p:cNvPr id="267" name="Google Shape;267;p35"/>
          <p:cNvCxnSpPr>
            <a:stCxn id="266" idx="2"/>
          </p:cNvCxnSpPr>
          <p:nvPr/>
        </p:nvCxnSpPr>
        <p:spPr>
          <a:xfrm flipH="1">
            <a:off x="7840675" y="604100"/>
            <a:ext cx="97500" cy="338100"/>
          </a:xfrm>
          <a:prstGeom prst="straightConnector1">
            <a:avLst/>
          </a:prstGeom>
          <a:noFill/>
          <a:ln w="28575" cap="flat" cmpd="sng">
            <a:solidFill>
              <a:schemeClr val="dk2"/>
            </a:solidFill>
            <a:prstDash val="solid"/>
            <a:round/>
            <a:headEnd type="none" w="med" len="med"/>
            <a:tailEnd type="stealth" w="med" len="med"/>
          </a:ln>
        </p:spPr>
      </p:cxnSp>
      <p:graphicFrame>
        <p:nvGraphicFramePr>
          <p:cNvPr id="268" name="Google Shape;268;p35"/>
          <p:cNvGraphicFramePr/>
          <p:nvPr/>
        </p:nvGraphicFramePr>
        <p:xfrm>
          <a:off x="7548275" y="3339700"/>
          <a:ext cx="930300" cy="1704525"/>
        </p:xfrm>
        <a:graphic>
          <a:graphicData uri="http://schemas.openxmlformats.org/drawingml/2006/table">
            <a:tbl>
              <a:tblPr>
                <a:noFill/>
                <a:tableStyleId>{98FF1B3B-C529-4942-82DD-26EA26DFBF4B}</a:tableStyleId>
              </a:tblPr>
              <a:tblGrid>
                <a:gridCol w="448575">
                  <a:extLst>
                    <a:ext uri="{9D8B030D-6E8A-4147-A177-3AD203B41FA5}">
                      <a16:colId xmlns:a16="http://schemas.microsoft.com/office/drawing/2014/main" val="20000"/>
                    </a:ext>
                  </a:extLst>
                </a:gridCol>
                <a:gridCol w="481725">
                  <a:extLst>
                    <a:ext uri="{9D8B030D-6E8A-4147-A177-3AD203B41FA5}">
                      <a16:colId xmlns:a16="http://schemas.microsoft.com/office/drawing/2014/main" val="20001"/>
                    </a:ext>
                  </a:extLst>
                </a:gridCol>
              </a:tblGrid>
              <a:tr h="501225">
                <a:tc>
                  <a:txBody>
                    <a:bodyPr/>
                    <a:lstStyle/>
                    <a:p>
                      <a:pPr marL="0" lvl="0" indent="0" algn="ctr" rtl="0">
                        <a:spcBef>
                          <a:spcPts val="0"/>
                        </a:spcBef>
                        <a:spcAft>
                          <a:spcPts val="0"/>
                        </a:spcAft>
                        <a:buNone/>
                      </a:pPr>
                      <a:r>
                        <a:rPr lang="en-GB" sz="800">
                          <a:solidFill>
                            <a:schemeClr val="dk1"/>
                          </a:solidFill>
                        </a:rPr>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login</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like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share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269" name="Google Shape;269;p35"/>
          <p:cNvCxnSpPr/>
          <p:nvPr/>
        </p:nvCxnSpPr>
        <p:spPr>
          <a:xfrm>
            <a:off x="7938175" y="604100"/>
            <a:ext cx="794700" cy="194700"/>
          </a:xfrm>
          <a:prstGeom prst="straightConnector1">
            <a:avLst/>
          </a:prstGeom>
          <a:noFill/>
          <a:ln w="28575" cap="flat" cmpd="sng">
            <a:solidFill>
              <a:schemeClr val="dk2"/>
            </a:solidFill>
            <a:prstDash val="solid"/>
            <a:round/>
            <a:headEnd type="none" w="med" len="med"/>
            <a:tailEnd type="stealth"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solidFill>
                  <a:schemeClr val="dk1"/>
                </a:solidFill>
                <a:latin typeface="Raleway ExtraLight"/>
                <a:ea typeface="Raleway ExtraLight"/>
                <a:cs typeface="Raleway ExtraLight"/>
                <a:sym typeface="Raleway ExtraLight"/>
              </a:rPr>
              <a:t>Table Relations</a:t>
            </a:r>
            <a:endParaRPr sz="3000">
              <a:latin typeface="Raleway ExtraLight"/>
              <a:ea typeface="Raleway ExtraLight"/>
              <a:cs typeface="Raleway ExtraLight"/>
              <a:sym typeface="Raleway ExtraLight"/>
            </a:endParaRPr>
          </a:p>
        </p:txBody>
      </p:sp>
      <p:sp>
        <p:nvSpPr>
          <p:cNvPr id="275" name="Google Shape;275;p36"/>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6"/>
          <p:cNvSpPr txBox="1"/>
          <p:nvPr/>
        </p:nvSpPr>
        <p:spPr>
          <a:xfrm>
            <a:off x="930200" y="1748375"/>
            <a:ext cx="38721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One-to-one</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One-to-many</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Many-to-many</a:t>
            </a:r>
            <a:endParaRPr sz="1800">
              <a:solidFill>
                <a:schemeClr val="dk1"/>
              </a:solidFill>
              <a:latin typeface="Raleway"/>
              <a:ea typeface="Raleway"/>
              <a:cs typeface="Raleway"/>
              <a:sym typeface="Raleway"/>
            </a:endParaRPr>
          </a:p>
        </p:txBody>
      </p:sp>
      <p:graphicFrame>
        <p:nvGraphicFramePr>
          <p:cNvPr id="277" name="Google Shape;277;p36"/>
          <p:cNvGraphicFramePr/>
          <p:nvPr/>
        </p:nvGraphicFramePr>
        <p:xfrm>
          <a:off x="4816950" y="2375981"/>
          <a:ext cx="1780200" cy="2014600"/>
        </p:xfrm>
        <a:graphic>
          <a:graphicData uri="http://schemas.openxmlformats.org/drawingml/2006/table">
            <a:tbl>
              <a:tblPr>
                <a:noFill/>
                <a:tableStyleId>{98FF1B3B-C529-4942-82DD-26EA26DFBF4B}</a:tableStyleId>
              </a:tblPr>
              <a:tblGrid>
                <a:gridCol w="382850">
                  <a:extLst>
                    <a:ext uri="{9D8B030D-6E8A-4147-A177-3AD203B41FA5}">
                      <a16:colId xmlns:a16="http://schemas.microsoft.com/office/drawing/2014/main" val="20000"/>
                    </a:ext>
                  </a:extLst>
                </a:gridCol>
                <a:gridCol w="440625">
                  <a:extLst>
                    <a:ext uri="{9D8B030D-6E8A-4147-A177-3AD203B41FA5}">
                      <a16:colId xmlns:a16="http://schemas.microsoft.com/office/drawing/2014/main" val="20001"/>
                    </a:ext>
                  </a:extLst>
                </a:gridCol>
                <a:gridCol w="525500">
                  <a:extLst>
                    <a:ext uri="{9D8B030D-6E8A-4147-A177-3AD203B41FA5}">
                      <a16:colId xmlns:a16="http://schemas.microsoft.com/office/drawing/2014/main" val="20002"/>
                    </a:ext>
                  </a:extLst>
                </a:gridCol>
                <a:gridCol w="431225">
                  <a:extLst>
                    <a:ext uri="{9D8B030D-6E8A-4147-A177-3AD203B41FA5}">
                      <a16:colId xmlns:a16="http://schemas.microsoft.com/office/drawing/2014/main" val="20003"/>
                    </a:ext>
                  </a:extLst>
                </a:gridCol>
              </a:tblGrid>
              <a:tr h="503650">
                <a:tc>
                  <a:txBody>
                    <a:bodyPr/>
                    <a:lstStyle/>
                    <a:p>
                      <a:pPr marL="0" lvl="0" indent="0" algn="ctr" rtl="0">
                        <a:spcBef>
                          <a:spcPts val="0"/>
                        </a:spcBef>
                        <a:spcAft>
                          <a:spcPts val="0"/>
                        </a:spcAft>
                        <a:buNone/>
                      </a:pPr>
                      <a:r>
                        <a:rPr lang="en-GB" sz="800"/>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joined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email</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365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Alice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365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Bob</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365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Charlie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78" name="Google Shape;278;p36"/>
          <p:cNvGraphicFramePr/>
          <p:nvPr/>
        </p:nvGraphicFramePr>
        <p:xfrm>
          <a:off x="7306475" y="995875"/>
          <a:ext cx="1780200" cy="1704525"/>
        </p:xfrm>
        <a:graphic>
          <a:graphicData uri="http://schemas.openxmlformats.org/drawingml/2006/table">
            <a:tbl>
              <a:tblPr>
                <a:noFill/>
                <a:tableStyleId>{98FF1B3B-C529-4942-82DD-26EA26DFBF4B}</a:tableStyleId>
              </a:tblPr>
              <a:tblGrid>
                <a:gridCol w="470125">
                  <a:extLst>
                    <a:ext uri="{9D8B030D-6E8A-4147-A177-3AD203B41FA5}">
                      <a16:colId xmlns:a16="http://schemas.microsoft.com/office/drawing/2014/main" val="20000"/>
                    </a:ext>
                  </a:extLst>
                </a:gridCol>
                <a:gridCol w="438000">
                  <a:extLst>
                    <a:ext uri="{9D8B030D-6E8A-4147-A177-3AD203B41FA5}">
                      <a16:colId xmlns:a16="http://schemas.microsoft.com/office/drawing/2014/main" val="20001"/>
                    </a:ext>
                  </a:extLst>
                </a:gridCol>
                <a:gridCol w="385475">
                  <a:extLst>
                    <a:ext uri="{9D8B030D-6E8A-4147-A177-3AD203B41FA5}">
                      <a16:colId xmlns:a16="http://schemas.microsoft.com/office/drawing/2014/main" val="20002"/>
                    </a:ext>
                  </a:extLst>
                </a:gridCol>
                <a:gridCol w="486600">
                  <a:extLst>
                    <a:ext uri="{9D8B030D-6E8A-4147-A177-3AD203B41FA5}">
                      <a16:colId xmlns:a16="http://schemas.microsoft.com/office/drawing/2014/main" val="20003"/>
                    </a:ext>
                  </a:extLst>
                </a:gridCol>
              </a:tblGrid>
              <a:tr h="501225">
                <a:tc>
                  <a:txBody>
                    <a:bodyPr/>
                    <a:lstStyle/>
                    <a:p>
                      <a:pPr marL="0" lvl="0" indent="0" algn="ctr" rtl="0">
                        <a:spcBef>
                          <a:spcPts val="0"/>
                        </a:spcBef>
                        <a:spcAft>
                          <a:spcPts val="0"/>
                        </a:spcAft>
                        <a:buNone/>
                      </a:pPr>
                      <a:r>
                        <a:rPr lang="en-GB" sz="800"/>
                        <a:t>eventKey</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solidFill>
                            <a:schemeClr val="dk1"/>
                          </a:solidFill>
                        </a:rPr>
                        <a:t>eventId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time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userId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123456</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123457</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5</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123458</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79" name="Google Shape;279;p36"/>
          <p:cNvSpPr txBox="1"/>
          <p:nvPr/>
        </p:nvSpPr>
        <p:spPr>
          <a:xfrm>
            <a:off x="5168225" y="2058581"/>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
        <p:nvSpPr>
          <p:cNvPr id="280" name="Google Shape;280;p36"/>
          <p:cNvSpPr txBox="1"/>
          <p:nvPr/>
        </p:nvSpPr>
        <p:spPr>
          <a:xfrm>
            <a:off x="8214600" y="67847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event_log</a:t>
            </a:r>
            <a:endParaRPr b="1"/>
          </a:p>
        </p:txBody>
      </p:sp>
      <p:sp>
        <p:nvSpPr>
          <p:cNvPr id="281" name="Google Shape;281;p36"/>
          <p:cNvSpPr txBox="1"/>
          <p:nvPr/>
        </p:nvSpPr>
        <p:spPr>
          <a:xfrm>
            <a:off x="7996850" y="29877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event_info</a:t>
            </a:r>
            <a:endParaRPr b="1"/>
          </a:p>
        </p:txBody>
      </p:sp>
      <p:cxnSp>
        <p:nvCxnSpPr>
          <p:cNvPr id="282" name="Google Shape;282;p36"/>
          <p:cNvCxnSpPr/>
          <p:nvPr/>
        </p:nvCxnSpPr>
        <p:spPr>
          <a:xfrm flipH="1">
            <a:off x="7829250" y="2769956"/>
            <a:ext cx="1105200" cy="306300"/>
          </a:xfrm>
          <a:prstGeom prst="curvedConnector3">
            <a:avLst>
              <a:gd name="adj1" fmla="val 52479"/>
            </a:avLst>
          </a:prstGeom>
          <a:noFill/>
          <a:ln w="28575" cap="flat" cmpd="sng">
            <a:solidFill>
              <a:srgbClr val="3C78D8"/>
            </a:solidFill>
            <a:prstDash val="solid"/>
            <a:round/>
            <a:headEnd type="none" w="med" len="med"/>
            <a:tailEnd type="none" w="med" len="med"/>
          </a:ln>
        </p:spPr>
      </p:cxnSp>
      <p:cxnSp>
        <p:nvCxnSpPr>
          <p:cNvPr id="283" name="Google Shape;283;p36"/>
          <p:cNvCxnSpPr/>
          <p:nvPr/>
        </p:nvCxnSpPr>
        <p:spPr>
          <a:xfrm rot="10800000">
            <a:off x="5049600" y="4422431"/>
            <a:ext cx="1838400" cy="251700"/>
          </a:xfrm>
          <a:prstGeom prst="curvedConnector3">
            <a:avLst>
              <a:gd name="adj1" fmla="val 108937"/>
            </a:avLst>
          </a:prstGeom>
          <a:noFill/>
          <a:ln w="28575" cap="flat" cmpd="sng">
            <a:solidFill>
              <a:srgbClr val="3C78D8"/>
            </a:solidFill>
            <a:prstDash val="solid"/>
            <a:round/>
            <a:headEnd type="none" w="med" len="med"/>
            <a:tailEnd type="stealth" w="med" len="med"/>
          </a:ln>
        </p:spPr>
      </p:cxnSp>
      <p:cxnSp>
        <p:nvCxnSpPr>
          <p:cNvPr id="284" name="Google Shape;284;p36"/>
          <p:cNvCxnSpPr/>
          <p:nvPr/>
        </p:nvCxnSpPr>
        <p:spPr>
          <a:xfrm rot="5400000">
            <a:off x="6554300" y="3409981"/>
            <a:ext cx="1597500" cy="930300"/>
          </a:xfrm>
          <a:prstGeom prst="curvedConnector3">
            <a:avLst>
              <a:gd name="adj1" fmla="val 8221"/>
            </a:avLst>
          </a:prstGeom>
          <a:noFill/>
          <a:ln w="28575" cap="flat" cmpd="sng">
            <a:solidFill>
              <a:srgbClr val="3C78D8"/>
            </a:solidFill>
            <a:prstDash val="solid"/>
            <a:round/>
            <a:headEnd type="none" w="med" len="med"/>
            <a:tailEnd type="none" w="med" len="med"/>
          </a:ln>
        </p:spPr>
      </p:cxnSp>
      <p:cxnSp>
        <p:nvCxnSpPr>
          <p:cNvPr id="285" name="Google Shape;285;p36"/>
          <p:cNvCxnSpPr/>
          <p:nvPr/>
        </p:nvCxnSpPr>
        <p:spPr>
          <a:xfrm rot="5400000">
            <a:off x="7534550" y="2971225"/>
            <a:ext cx="536400" cy="131400"/>
          </a:xfrm>
          <a:prstGeom prst="curvedConnector3">
            <a:avLst>
              <a:gd name="adj1" fmla="val 50000"/>
            </a:avLst>
          </a:prstGeom>
          <a:noFill/>
          <a:ln w="28575" cap="flat" cmpd="sng">
            <a:solidFill>
              <a:srgbClr val="E69138"/>
            </a:solidFill>
            <a:prstDash val="solid"/>
            <a:round/>
            <a:headEnd type="none" w="med" len="med"/>
            <a:tailEnd type="stealth" w="med" len="med"/>
          </a:ln>
        </p:spPr>
      </p:cxnSp>
      <p:sp>
        <p:nvSpPr>
          <p:cNvPr id="286" name="Google Shape;286;p36"/>
          <p:cNvSpPr txBox="1"/>
          <p:nvPr/>
        </p:nvSpPr>
        <p:spPr>
          <a:xfrm>
            <a:off x="7397875" y="254000"/>
            <a:ext cx="1080600"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0000"/>
                </a:solidFill>
              </a:rPr>
              <a:t>Foreign key</a:t>
            </a:r>
            <a:endParaRPr sz="1200">
              <a:solidFill>
                <a:srgbClr val="FF0000"/>
              </a:solidFill>
            </a:endParaRPr>
          </a:p>
        </p:txBody>
      </p:sp>
      <p:cxnSp>
        <p:nvCxnSpPr>
          <p:cNvPr id="287" name="Google Shape;287;p36"/>
          <p:cNvCxnSpPr>
            <a:stCxn id="286" idx="2"/>
          </p:cNvCxnSpPr>
          <p:nvPr/>
        </p:nvCxnSpPr>
        <p:spPr>
          <a:xfrm flipH="1">
            <a:off x="7840675" y="604100"/>
            <a:ext cx="97500" cy="338100"/>
          </a:xfrm>
          <a:prstGeom prst="straightConnector1">
            <a:avLst/>
          </a:prstGeom>
          <a:noFill/>
          <a:ln w="28575" cap="flat" cmpd="sng">
            <a:solidFill>
              <a:schemeClr val="dk2"/>
            </a:solidFill>
            <a:prstDash val="solid"/>
            <a:round/>
            <a:headEnd type="none" w="med" len="med"/>
            <a:tailEnd type="stealth" w="med" len="med"/>
          </a:ln>
        </p:spPr>
      </p:cxnSp>
      <p:graphicFrame>
        <p:nvGraphicFramePr>
          <p:cNvPr id="288" name="Google Shape;288;p36"/>
          <p:cNvGraphicFramePr/>
          <p:nvPr/>
        </p:nvGraphicFramePr>
        <p:xfrm>
          <a:off x="7548275" y="3339700"/>
          <a:ext cx="930300" cy="1704525"/>
        </p:xfrm>
        <a:graphic>
          <a:graphicData uri="http://schemas.openxmlformats.org/drawingml/2006/table">
            <a:tbl>
              <a:tblPr>
                <a:noFill/>
                <a:tableStyleId>{98FF1B3B-C529-4942-82DD-26EA26DFBF4B}</a:tableStyleId>
              </a:tblPr>
              <a:tblGrid>
                <a:gridCol w="448575">
                  <a:extLst>
                    <a:ext uri="{9D8B030D-6E8A-4147-A177-3AD203B41FA5}">
                      <a16:colId xmlns:a16="http://schemas.microsoft.com/office/drawing/2014/main" val="20000"/>
                    </a:ext>
                  </a:extLst>
                </a:gridCol>
                <a:gridCol w="481725">
                  <a:extLst>
                    <a:ext uri="{9D8B030D-6E8A-4147-A177-3AD203B41FA5}">
                      <a16:colId xmlns:a16="http://schemas.microsoft.com/office/drawing/2014/main" val="20001"/>
                    </a:ext>
                  </a:extLst>
                </a:gridCol>
              </a:tblGrid>
              <a:tr h="501225">
                <a:tc>
                  <a:txBody>
                    <a:bodyPr/>
                    <a:lstStyle/>
                    <a:p>
                      <a:pPr marL="0" lvl="0" indent="0" algn="ctr" rtl="0">
                        <a:spcBef>
                          <a:spcPts val="0"/>
                        </a:spcBef>
                        <a:spcAft>
                          <a:spcPts val="0"/>
                        </a:spcAft>
                        <a:buNone/>
                      </a:pPr>
                      <a:r>
                        <a:rPr lang="en-GB" sz="800">
                          <a:solidFill>
                            <a:schemeClr val="dk1"/>
                          </a:solidFill>
                        </a:rPr>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login</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like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share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289" name="Google Shape;289;p36"/>
          <p:cNvCxnSpPr/>
          <p:nvPr/>
        </p:nvCxnSpPr>
        <p:spPr>
          <a:xfrm>
            <a:off x="7938175" y="604100"/>
            <a:ext cx="794700" cy="194700"/>
          </a:xfrm>
          <a:prstGeom prst="straightConnector1">
            <a:avLst/>
          </a:prstGeom>
          <a:noFill/>
          <a:ln w="28575" cap="flat" cmpd="sng">
            <a:solidFill>
              <a:schemeClr val="dk2"/>
            </a:solidFill>
            <a:prstDash val="solid"/>
            <a:round/>
            <a:headEnd type="none" w="med" len="med"/>
            <a:tailEnd type="stealth"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3498525" y="4778275"/>
            <a:ext cx="2459569" cy="241400"/>
          </a:xfrm>
          <a:prstGeom prst="rect">
            <a:avLst/>
          </a:prstGeom>
          <a:noFill/>
          <a:ln>
            <a:noFill/>
          </a:ln>
        </p:spPr>
      </p:pic>
      <p:sp>
        <p:nvSpPr>
          <p:cNvPr id="100" name="Google Shape;100;p25"/>
          <p:cNvSpPr/>
          <p:nvPr/>
        </p:nvSpPr>
        <p:spPr>
          <a:xfrm>
            <a:off x="-212600" y="1550100"/>
            <a:ext cx="9817800" cy="15717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5"/>
          <p:cNvSpPr txBox="1"/>
          <p:nvPr/>
        </p:nvSpPr>
        <p:spPr>
          <a:xfrm>
            <a:off x="1536550" y="1623425"/>
            <a:ext cx="6319500" cy="13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rgbClr val="FFFFFF"/>
                </a:solidFill>
                <a:latin typeface="Raleway"/>
                <a:ea typeface="Raleway"/>
                <a:cs typeface="Raleway"/>
                <a:sym typeface="Raleway"/>
              </a:rPr>
              <a:t>Data Types and Schemas</a:t>
            </a:r>
            <a:endParaRPr sz="4000" b="1">
              <a:solidFill>
                <a:srgbClr val="FFFFFF"/>
              </a:solidFill>
              <a:latin typeface="Raleway"/>
              <a:ea typeface="Raleway"/>
              <a:cs typeface="Raleway"/>
              <a:sym typeface="Raleway"/>
            </a:endParaRPr>
          </a:p>
        </p:txBody>
      </p:sp>
      <p:sp>
        <p:nvSpPr>
          <p:cNvPr id="102" name="Google Shape;102;p25"/>
          <p:cNvSpPr/>
          <p:nvPr/>
        </p:nvSpPr>
        <p:spPr>
          <a:xfrm>
            <a:off x="3890338" y="1528825"/>
            <a:ext cx="1611900" cy="61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5"/>
          <p:cNvSpPr/>
          <p:nvPr/>
        </p:nvSpPr>
        <p:spPr>
          <a:xfrm>
            <a:off x="3890338" y="3098225"/>
            <a:ext cx="1611900" cy="61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96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Data Types</a:t>
            </a:r>
            <a:endParaRPr sz="3000">
              <a:latin typeface="Raleway ExtraLight"/>
              <a:ea typeface="Raleway ExtraLight"/>
              <a:cs typeface="Raleway ExtraLight"/>
              <a:sym typeface="Raleway ExtraLight"/>
            </a:endParaRPr>
          </a:p>
        </p:txBody>
      </p:sp>
      <p:sp>
        <p:nvSpPr>
          <p:cNvPr id="109" name="Google Shape;109;p26"/>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6"/>
          <p:cNvSpPr txBox="1"/>
          <p:nvPr/>
        </p:nvSpPr>
        <p:spPr>
          <a:xfrm>
            <a:off x="930200" y="1748375"/>
            <a:ext cx="43446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Describes the type of data in each column</a:t>
            </a:r>
            <a:endParaRPr sz="1800">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Consistency</a:t>
            </a:r>
            <a:endParaRPr>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Performance</a:t>
            </a:r>
            <a:endParaRPr>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Validation</a:t>
            </a:r>
            <a:endParaRPr>
              <a:solidFill>
                <a:schemeClr val="dk1"/>
              </a:solidFill>
              <a:latin typeface="Raleway"/>
              <a:ea typeface="Raleway"/>
              <a:cs typeface="Raleway"/>
              <a:sym typeface="Raleway"/>
            </a:endParaRPr>
          </a:p>
        </p:txBody>
      </p:sp>
      <p:graphicFrame>
        <p:nvGraphicFramePr>
          <p:cNvPr id="111" name="Google Shape;111;p26"/>
          <p:cNvGraphicFramePr/>
          <p:nvPr/>
        </p:nvGraphicFramePr>
        <p:xfrm>
          <a:off x="5773125" y="2053175"/>
          <a:ext cx="3173500" cy="2829900"/>
        </p:xfrm>
        <a:graphic>
          <a:graphicData uri="http://schemas.openxmlformats.org/drawingml/2006/table">
            <a:tbl>
              <a:tblPr>
                <a:noFill/>
              </a:tblPr>
              <a:tblGrid>
                <a:gridCol w="629225">
                  <a:extLst>
                    <a:ext uri="{9D8B030D-6E8A-4147-A177-3AD203B41FA5}">
                      <a16:colId xmlns:a16="http://schemas.microsoft.com/office/drawing/2014/main" val="20000"/>
                    </a:ext>
                  </a:extLst>
                </a:gridCol>
                <a:gridCol w="738650">
                  <a:extLst>
                    <a:ext uri="{9D8B030D-6E8A-4147-A177-3AD203B41FA5}">
                      <a16:colId xmlns:a16="http://schemas.microsoft.com/office/drawing/2014/main" val="20001"/>
                    </a:ext>
                  </a:extLst>
                </a:gridCol>
                <a:gridCol w="880950">
                  <a:extLst>
                    <a:ext uri="{9D8B030D-6E8A-4147-A177-3AD203B41FA5}">
                      <a16:colId xmlns:a16="http://schemas.microsoft.com/office/drawing/2014/main" val="20002"/>
                    </a:ext>
                  </a:extLst>
                </a:gridCol>
                <a:gridCol w="924675">
                  <a:extLst>
                    <a:ext uri="{9D8B030D-6E8A-4147-A177-3AD203B41FA5}">
                      <a16:colId xmlns:a16="http://schemas.microsoft.com/office/drawing/2014/main" val="20003"/>
                    </a:ext>
                  </a:extLst>
                </a:gridCol>
              </a:tblGrid>
              <a:tr h="707475">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id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name</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joined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email</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475">
                <a:tc>
                  <a:txBody>
                    <a:bodyPr/>
                    <a:lstStyle/>
                    <a:p>
                      <a:pPr marL="0" lvl="0" indent="0" algn="ctr" rtl="0">
                        <a:spcBef>
                          <a:spcPts val="0"/>
                        </a:spcBef>
                        <a:spcAft>
                          <a:spcPts val="0"/>
                        </a:spcAft>
                        <a:buNone/>
                      </a:pPr>
                      <a:r>
                        <a:rPr lang="en-GB" sz="1000"/>
                        <a:t>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Alice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ctr" rtl="0">
                        <a:spcBef>
                          <a:spcPts val="0"/>
                        </a:spcBef>
                        <a:spcAft>
                          <a:spcPts val="0"/>
                        </a:spcAft>
                        <a:buNone/>
                      </a:pPr>
                      <a:r>
                        <a:rPr lang="en-GB" sz="1000"/>
                        <a:t>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Bob</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7475">
                <a:tc>
                  <a:txBody>
                    <a:bodyPr/>
                    <a:lstStyle/>
                    <a:p>
                      <a:pPr marL="0" lvl="0" indent="0" algn="ctr" rtl="0">
                        <a:spcBef>
                          <a:spcPts val="0"/>
                        </a:spcBef>
                        <a:spcAft>
                          <a:spcPts val="0"/>
                        </a:spcAft>
                        <a:buNone/>
                      </a:pPr>
                      <a:r>
                        <a:rPr lang="en-GB" sz="1000"/>
                        <a:t>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Charlie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c@abc.ccom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12" name="Google Shape;112;p26"/>
          <p:cNvSpPr txBox="1"/>
          <p:nvPr/>
        </p:nvSpPr>
        <p:spPr>
          <a:xfrm>
            <a:off x="6828825" y="16634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Tree>
    <p:extLst>
      <p:ext uri="{BB962C8B-B14F-4D97-AF65-F5344CB8AC3E}">
        <p14:creationId xmlns:p14="http://schemas.microsoft.com/office/powerpoint/2010/main" val="417951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Most Common Data Types - Numerical</a:t>
            </a:r>
            <a:endParaRPr sz="3000">
              <a:latin typeface="Raleway ExtraLight"/>
              <a:ea typeface="Raleway ExtraLight"/>
              <a:cs typeface="Raleway ExtraLight"/>
              <a:sym typeface="Raleway ExtraLight"/>
            </a:endParaRPr>
          </a:p>
        </p:txBody>
      </p:sp>
      <p:sp>
        <p:nvSpPr>
          <p:cNvPr id="118" name="Google Shape;118;p27"/>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txBox="1"/>
          <p:nvPr/>
        </p:nvSpPr>
        <p:spPr>
          <a:xfrm>
            <a:off x="930200" y="1748375"/>
            <a:ext cx="43446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integer - (4 bytes)</a:t>
            </a:r>
            <a:endParaRPr sz="1800">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smallint - (2 bytes), bigint - (8 bytes)</a:t>
            </a:r>
            <a:endParaRPr>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numeric - (var) </a:t>
            </a:r>
            <a:endParaRPr sz="1800">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decimal</a:t>
            </a:r>
            <a:endParaRPr>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real - (5 d.p.)</a:t>
            </a:r>
            <a:endParaRPr sz="1800">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double precision - (15 d.p.)</a:t>
            </a:r>
            <a:endParaRPr>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serial - (auto incr.)</a:t>
            </a:r>
            <a:endParaRPr sz="1800">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smallserial, bigserial</a:t>
            </a:r>
            <a:endParaRPr>
              <a:solidFill>
                <a:schemeClr val="dk1"/>
              </a:solidFill>
              <a:latin typeface="Raleway"/>
              <a:ea typeface="Raleway"/>
              <a:cs typeface="Raleway"/>
              <a:sym typeface="Raleway"/>
            </a:endParaRPr>
          </a:p>
        </p:txBody>
      </p:sp>
      <p:graphicFrame>
        <p:nvGraphicFramePr>
          <p:cNvPr id="120" name="Google Shape;120;p27"/>
          <p:cNvGraphicFramePr/>
          <p:nvPr/>
        </p:nvGraphicFramePr>
        <p:xfrm>
          <a:off x="5773125" y="2053175"/>
          <a:ext cx="3173500" cy="2829900"/>
        </p:xfrm>
        <a:graphic>
          <a:graphicData uri="http://schemas.openxmlformats.org/drawingml/2006/table">
            <a:tbl>
              <a:tblPr>
                <a:noFill/>
              </a:tblPr>
              <a:tblGrid>
                <a:gridCol w="629225">
                  <a:extLst>
                    <a:ext uri="{9D8B030D-6E8A-4147-A177-3AD203B41FA5}">
                      <a16:colId xmlns:a16="http://schemas.microsoft.com/office/drawing/2014/main" val="20000"/>
                    </a:ext>
                  </a:extLst>
                </a:gridCol>
                <a:gridCol w="738650">
                  <a:extLst>
                    <a:ext uri="{9D8B030D-6E8A-4147-A177-3AD203B41FA5}">
                      <a16:colId xmlns:a16="http://schemas.microsoft.com/office/drawing/2014/main" val="20001"/>
                    </a:ext>
                  </a:extLst>
                </a:gridCol>
                <a:gridCol w="880950">
                  <a:extLst>
                    <a:ext uri="{9D8B030D-6E8A-4147-A177-3AD203B41FA5}">
                      <a16:colId xmlns:a16="http://schemas.microsoft.com/office/drawing/2014/main" val="20002"/>
                    </a:ext>
                  </a:extLst>
                </a:gridCol>
                <a:gridCol w="924675">
                  <a:extLst>
                    <a:ext uri="{9D8B030D-6E8A-4147-A177-3AD203B41FA5}">
                      <a16:colId xmlns:a16="http://schemas.microsoft.com/office/drawing/2014/main" val="20003"/>
                    </a:ext>
                  </a:extLst>
                </a:gridCol>
              </a:tblGrid>
              <a:tr h="707475">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id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name</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joined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email</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475">
                <a:tc>
                  <a:txBody>
                    <a:bodyPr/>
                    <a:lstStyle/>
                    <a:p>
                      <a:pPr marL="0" lvl="0" indent="0" algn="ctr" rtl="0">
                        <a:spcBef>
                          <a:spcPts val="0"/>
                        </a:spcBef>
                        <a:spcAft>
                          <a:spcPts val="0"/>
                        </a:spcAft>
                        <a:buNone/>
                      </a:pPr>
                      <a:r>
                        <a:rPr lang="en-GB" sz="1000"/>
                        <a:t>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Alice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ctr" rtl="0">
                        <a:spcBef>
                          <a:spcPts val="0"/>
                        </a:spcBef>
                        <a:spcAft>
                          <a:spcPts val="0"/>
                        </a:spcAft>
                        <a:buNone/>
                      </a:pPr>
                      <a:r>
                        <a:rPr lang="en-GB" sz="1000"/>
                        <a:t>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Bob</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7475">
                <a:tc>
                  <a:txBody>
                    <a:bodyPr/>
                    <a:lstStyle/>
                    <a:p>
                      <a:pPr marL="0" lvl="0" indent="0" algn="ctr" rtl="0">
                        <a:spcBef>
                          <a:spcPts val="0"/>
                        </a:spcBef>
                        <a:spcAft>
                          <a:spcPts val="0"/>
                        </a:spcAft>
                        <a:buNone/>
                      </a:pPr>
                      <a:r>
                        <a:rPr lang="en-GB" sz="1000"/>
                        <a:t>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Charlie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c@abc.ccom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1" name="Google Shape;121;p27"/>
          <p:cNvSpPr txBox="1"/>
          <p:nvPr/>
        </p:nvSpPr>
        <p:spPr>
          <a:xfrm>
            <a:off x="6828825" y="16634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Tree>
    <p:extLst>
      <p:ext uri="{BB962C8B-B14F-4D97-AF65-F5344CB8AC3E}">
        <p14:creationId xmlns:p14="http://schemas.microsoft.com/office/powerpoint/2010/main" val="86638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Most Common Data Types - Text</a:t>
            </a:r>
            <a:endParaRPr sz="3000">
              <a:latin typeface="Raleway ExtraLight"/>
              <a:ea typeface="Raleway ExtraLight"/>
              <a:cs typeface="Raleway ExtraLight"/>
              <a:sym typeface="Raleway ExtraLight"/>
            </a:endParaRPr>
          </a:p>
        </p:txBody>
      </p:sp>
      <p:sp>
        <p:nvSpPr>
          <p:cNvPr id="127" name="Google Shape;127;p28"/>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8"/>
          <p:cNvSpPr txBox="1"/>
          <p:nvPr/>
        </p:nvSpPr>
        <p:spPr>
          <a:xfrm>
            <a:off x="930200" y="1748375"/>
            <a:ext cx="43446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text - (variable)</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char(n), character(n)</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varchar(n), varying character(n)</a:t>
            </a:r>
            <a:endParaRPr sz="1800">
              <a:solidFill>
                <a:schemeClr val="dk1"/>
              </a:solidFill>
              <a:latin typeface="Raleway"/>
              <a:ea typeface="Raleway"/>
              <a:cs typeface="Raleway"/>
              <a:sym typeface="Raleway"/>
            </a:endParaRPr>
          </a:p>
        </p:txBody>
      </p:sp>
      <p:graphicFrame>
        <p:nvGraphicFramePr>
          <p:cNvPr id="129" name="Google Shape;129;p28"/>
          <p:cNvGraphicFramePr/>
          <p:nvPr/>
        </p:nvGraphicFramePr>
        <p:xfrm>
          <a:off x="5773125" y="2053175"/>
          <a:ext cx="3000000" cy="3000000"/>
        </p:xfrm>
        <a:graphic>
          <a:graphicData uri="http://schemas.openxmlformats.org/drawingml/2006/table">
            <a:tbl>
              <a:tblPr>
                <a:noFill/>
              </a:tblPr>
              <a:tblGrid>
                <a:gridCol w="629225">
                  <a:extLst>
                    <a:ext uri="{9D8B030D-6E8A-4147-A177-3AD203B41FA5}">
                      <a16:colId xmlns:a16="http://schemas.microsoft.com/office/drawing/2014/main" val="20000"/>
                    </a:ext>
                  </a:extLst>
                </a:gridCol>
                <a:gridCol w="738650">
                  <a:extLst>
                    <a:ext uri="{9D8B030D-6E8A-4147-A177-3AD203B41FA5}">
                      <a16:colId xmlns:a16="http://schemas.microsoft.com/office/drawing/2014/main" val="20001"/>
                    </a:ext>
                  </a:extLst>
                </a:gridCol>
                <a:gridCol w="880950">
                  <a:extLst>
                    <a:ext uri="{9D8B030D-6E8A-4147-A177-3AD203B41FA5}">
                      <a16:colId xmlns:a16="http://schemas.microsoft.com/office/drawing/2014/main" val="20002"/>
                    </a:ext>
                  </a:extLst>
                </a:gridCol>
                <a:gridCol w="924675">
                  <a:extLst>
                    <a:ext uri="{9D8B030D-6E8A-4147-A177-3AD203B41FA5}">
                      <a16:colId xmlns:a16="http://schemas.microsoft.com/office/drawing/2014/main" val="20003"/>
                    </a:ext>
                  </a:extLst>
                </a:gridCol>
              </a:tblGrid>
              <a:tr h="707475">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id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name</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joined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email</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475">
                <a:tc>
                  <a:txBody>
                    <a:bodyPr/>
                    <a:lstStyle/>
                    <a:p>
                      <a:pPr marL="0" lvl="0" indent="0" algn="ctr" rtl="0">
                        <a:spcBef>
                          <a:spcPts val="0"/>
                        </a:spcBef>
                        <a:spcAft>
                          <a:spcPts val="0"/>
                        </a:spcAft>
                        <a:buNone/>
                      </a:pPr>
                      <a:r>
                        <a:rPr lang="en-GB" sz="1000"/>
                        <a:t>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Alice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ctr" rtl="0">
                        <a:spcBef>
                          <a:spcPts val="0"/>
                        </a:spcBef>
                        <a:spcAft>
                          <a:spcPts val="0"/>
                        </a:spcAft>
                        <a:buNone/>
                      </a:pPr>
                      <a:r>
                        <a:rPr lang="en-GB" sz="1000"/>
                        <a:t>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Bob</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7475">
                <a:tc>
                  <a:txBody>
                    <a:bodyPr/>
                    <a:lstStyle/>
                    <a:p>
                      <a:pPr marL="0" lvl="0" indent="0" algn="ctr" rtl="0">
                        <a:spcBef>
                          <a:spcPts val="0"/>
                        </a:spcBef>
                        <a:spcAft>
                          <a:spcPts val="0"/>
                        </a:spcAft>
                        <a:buNone/>
                      </a:pPr>
                      <a:r>
                        <a:rPr lang="en-GB" sz="1000"/>
                        <a:t>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Charlie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c@abc.ccom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30" name="Google Shape;130;p28"/>
          <p:cNvSpPr txBox="1"/>
          <p:nvPr/>
        </p:nvSpPr>
        <p:spPr>
          <a:xfrm>
            <a:off x="6828825" y="16634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Tree>
    <p:extLst>
      <p:ext uri="{BB962C8B-B14F-4D97-AF65-F5344CB8AC3E}">
        <p14:creationId xmlns:p14="http://schemas.microsoft.com/office/powerpoint/2010/main" val="267674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Most Common Data Types - datetime</a:t>
            </a:r>
            <a:endParaRPr sz="3000">
              <a:latin typeface="Raleway ExtraLight"/>
              <a:ea typeface="Raleway ExtraLight"/>
              <a:cs typeface="Raleway ExtraLight"/>
              <a:sym typeface="Raleway ExtraLight"/>
            </a:endParaRPr>
          </a:p>
        </p:txBody>
      </p:sp>
      <p:sp>
        <p:nvSpPr>
          <p:cNvPr id="136" name="Google Shape;136;p29"/>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9"/>
          <p:cNvSpPr txBox="1"/>
          <p:nvPr/>
        </p:nvSpPr>
        <p:spPr>
          <a:xfrm>
            <a:off x="930200" y="1748375"/>
            <a:ext cx="43446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timestamp </a:t>
            </a:r>
            <a:endParaRPr sz="1800">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timestamptz</a:t>
            </a:r>
            <a:endParaRPr>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date </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time (w, w/o tz)</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interval </a:t>
            </a:r>
            <a:endParaRPr sz="1800">
              <a:solidFill>
                <a:schemeClr val="dk1"/>
              </a:solidFill>
              <a:latin typeface="Raleway"/>
              <a:ea typeface="Raleway"/>
              <a:cs typeface="Raleway"/>
              <a:sym typeface="Raleway"/>
            </a:endParaRPr>
          </a:p>
        </p:txBody>
      </p:sp>
      <p:graphicFrame>
        <p:nvGraphicFramePr>
          <p:cNvPr id="138" name="Google Shape;138;p29"/>
          <p:cNvGraphicFramePr/>
          <p:nvPr/>
        </p:nvGraphicFramePr>
        <p:xfrm>
          <a:off x="5773125" y="2053175"/>
          <a:ext cx="3000000" cy="3000000"/>
        </p:xfrm>
        <a:graphic>
          <a:graphicData uri="http://schemas.openxmlformats.org/drawingml/2006/table">
            <a:tbl>
              <a:tblPr>
                <a:noFill/>
              </a:tblPr>
              <a:tblGrid>
                <a:gridCol w="629225">
                  <a:extLst>
                    <a:ext uri="{9D8B030D-6E8A-4147-A177-3AD203B41FA5}">
                      <a16:colId xmlns:a16="http://schemas.microsoft.com/office/drawing/2014/main" val="20000"/>
                    </a:ext>
                  </a:extLst>
                </a:gridCol>
                <a:gridCol w="738650">
                  <a:extLst>
                    <a:ext uri="{9D8B030D-6E8A-4147-A177-3AD203B41FA5}">
                      <a16:colId xmlns:a16="http://schemas.microsoft.com/office/drawing/2014/main" val="20001"/>
                    </a:ext>
                  </a:extLst>
                </a:gridCol>
                <a:gridCol w="880950">
                  <a:extLst>
                    <a:ext uri="{9D8B030D-6E8A-4147-A177-3AD203B41FA5}">
                      <a16:colId xmlns:a16="http://schemas.microsoft.com/office/drawing/2014/main" val="20002"/>
                    </a:ext>
                  </a:extLst>
                </a:gridCol>
                <a:gridCol w="924675">
                  <a:extLst>
                    <a:ext uri="{9D8B030D-6E8A-4147-A177-3AD203B41FA5}">
                      <a16:colId xmlns:a16="http://schemas.microsoft.com/office/drawing/2014/main" val="20003"/>
                    </a:ext>
                  </a:extLst>
                </a:gridCol>
              </a:tblGrid>
              <a:tr h="707475">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id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name</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joined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email</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475">
                <a:tc>
                  <a:txBody>
                    <a:bodyPr/>
                    <a:lstStyle/>
                    <a:p>
                      <a:pPr marL="0" lvl="0" indent="0" algn="ctr" rtl="0">
                        <a:spcBef>
                          <a:spcPts val="0"/>
                        </a:spcBef>
                        <a:spcAft>
                          <a:spcPts val="0"/>
                        </a:spcAft>
                        <a:buNone/>
                      </a:pPr>
                      <a:r>
                        <a:rPr lang="en-GB" sz="1000"/>
                        <a:t>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Alice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ctr" rtl="0">
                        <a:spcBef>
                          <a:spcPts val="0"/>
                        </a:spcBef>
                        <a:spcAft>
                          <a:spcPts val="0"/>
                        </a:spcAft>
                        <a:buNone/>
                      </a:pPr>
                      <a:r>
                        <a:rPr lang="en-GB" sz="1000"/>
                        <a:t>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Bob</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7475">
                <a:tc>
                  <a:txBody>
                    <a:bodyPr/>
                    <a:lstStyle/>
                    <a:p>
                      <a:pPr marL="0" lvl="0" indent="0" algn="ctr" rtl="0">
                        <a:spcBef>
                          <a:spcPts val="0"/>
                        </a:spcBef>
                        <a:spcAft>
                          <a:spcPts val="0"/>
                        </a:spcAft>
                        <a:buNone/>
                      </a:pPr>
                      <a:r>
                        <a:rPr lang="en-GB" sz="1000"/>
                        <a:t>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Charlie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c@abc.ccom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39" name="Google Shape;139;p29"/>
          <p:cNvSpPr txBox="1"/>
          <p:nvPr/>
        </p:nvSpPr>
        <p:spPr>
          <a:xfrm>
            <a:off x="6828825" y="16634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Tree>
    <p:extLst>
      <p:ext uri="{BB962C8B-B14F-4D97-AF65-F5344CB8AC3E}">
        <p14:creationId xmlns:p14="http://schemas.microsoft.com/office/powerpoint/2010/main" val="399067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0"/>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Most Common Data Types - Additional</a:t>
            </a:r>
            <a:endParaRPr sz="3000">
              <a:latin typeface="Raleway ExtraLight"/>
              <a:ea typeface="Raleway ExtraLight"/>
              <a:cs typeface="Raleway ExtraLight"/>
              <a:sym typeface="Raleway ExtraLight"/>
            </a:endParaRPr>
          </a:p>
        </p:txBody>
      </p:sp>
      <p:sp>
        <p:nvSpPr>
          <p:cNvPr id="145" name="Google Shape;145;p30"/>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0"/>
          <p:cNvSpPr txBox="1"/>
          <p:nvPr/>
        </p:nvSpPr>
        <p:spPr>
          <a:xfrm>
            <a:off x="930200" y="1748375"/>
            <a:ext cx="43446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boolean </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money </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bytea</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enumerated</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User defined</a:t>
            </a:r>
            <a:endParaRPr>
              <a:solidFill>
                <a:schemeClr val="dk1"/>
              </a:solidFill>
              <a:latin typeface="Raleway"/>
              <a:ea typeface="Raleway"/>
              <a:cs typeface="Raleway"/>
              <a:sym typeface="Raleway"/>
            </a:endParaRPr>
          </a:p>
        </p:txBody>
      </p:sp>
      <p:graphicFrame>
        <p:nvGraphicFramePr>
          <p:cNvPr id="147" name="Google Shape;147;p30"/>
          <p:cNvGraphicFramePr/>
          <p:nvPr/>
        </p:nvGraphicFramePr>
        <p:xfrm>
          <a:off x="5773125" y="2053175"/>
          <a:ext cx="3000000" cy="3000000"/>
        </p:xfrm>
        <a:graphic>
          <a:graphicData uri="http://schemas.openxmlformats.org/drawingml/2006/table">
            <a:tbl>
              <a:tblPr>
                <a:noFill/>
              </a:tblPr>
              <a:tblGrid>
                <a:gridCol w="629225">
                  <a:extLst>
                    <a:ext uri="{9D8B030D-6E8A-4147-A177-3AD203B41FA5}">
                      <a16:colId xmlns:a16="http://schemas.microsoft.com/office/drawing/2014/main" val="20000"/>
                    </a:ext>
                  </a:extLst>
                </a:gridCol>
                <a:gridCol w="738650">
                  <a:extLst>
                    <a:ext uri="{9D8B030D-6E8A-4147-A177-3AD203B41FA5}">
                      <a16:colId xmlns:a16="http://schemas.microsoft.com/office/drawing/2014/main" val="20001"/>
                    </a:ext>
                  </a:extLst>
                </a:gridCol>
                <a:gridCol w="880950">
                  <a:extLst>
                    <a:ext uri="{9D8B030D-6E8A-4147-A177-3AD203B41FA5}">
                      <a16:colId xmlns:a16="http://schemas.microsoft.com/office/drawing/2014/main" val="20002"/>
                    </a:ext>
                  </a:extLst>
                </a:gridCol>
                <a:gridCol w="924675">
                  <a:extLst>
                    <a:ext uri="{9D8B030D-6E8A-4147-A177-3AD203B41FA5}">
                      <a16:colId xmlns:a16="http://schemas.microsoft.com/office/drawing/2014/main" val="20003"/>
                    </a:ext>
                  </a:extLst>
                </a:gridCol>
              </a:tblGrid>
              <a:tr h="707475">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id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name</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joined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email</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475">
                <a:tc>
                  <a:txBody>
                    <a:bodyPr/>
                    <a:lstStyle/>
                    <a:p>
                      <a:pPr marL="0" lvl="0" indent="0" algn="ctr" rtl="0">
                        <a:spcBef>
                          <a:spcPts val="0"/>
                        </a:spcBef>
                        <a:spcAft>
                          <a:spcPts val="0"/>
                        </a:spcAft>
                        <a:buNone/>
                      </a:pPr>
                      <a:r>
                        <a:rPr lang="en-GB" sz="1000"/>
                        <a:t>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Alice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ctr" rtl="0">
                        <a:spcBef>
                          <a:spcPts val="0"/>
                        </a:spcBef>
                        <a:spcAft>
                          <a:spcPts val="0"/>
                        </a:spcAft>
                        <a:buNone/>
                      </a:pPr>
                      <a:r>
                        <a:rPr lang="en-GB" sz="1000"/>
                        <a:t>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Bob</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7475">
                <a:tc>
                  <a:txBody>
                    <a:bodyPr/>
                    <a:lstStyle/>
                    <a:p>
                      <a:pPr marL="0" lvl="0" indent="0" algn="ctr" rtl="0">
                        <a:spcBef>
                          <a:spcPts val="0"/>
                        </a:spcBef>
                        <a:spcAft>
                          <a:spcPts val="0"/>
                        </a:spcAft>
                        <a:buNone/>
                      </a:pPr>
                      <a:r>
                        <a:rPr lang="en-GB" sz="1000"/>
                        <a:t>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Charlie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c@abc.ccom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8" name="Google Shape;148;p30"/>
          <p:cNvSpPr txBox="1"/>
          <p:nvPr/>
        </p:nvSpPr>
        <p:spPr>
          <a:xfrm>
            <a:off x="6828825" y="16634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Tree>
    <p:extLst>
      <p:ext uri="{BB962C8B-B14F-4D97-AF65-F5344CB8AC3E}">
        <p14:creationId xmlns:p14="http://schemas.microsoft.com/office/powerpoint/2010/main" val="1099885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Most Common Data Types - Extensions</a:t>
            </a:r>
            <a:endParaRPr sz="3000">
              <a:latin typeface="Raleway ExtraLight"/>
              <a:ea typeface="Raleway ExtraLight"/>
              <a:cs typeface="Raleway ExtraLight"/>
              <a:sym typeface="Raleway ExtraLight"/>
            </a:endParaRPr>
          </a:p>
        </p:txBody>
      </p:sp>
      <p:sp>
        <p:nvSpPr>
          <p:cNvPr id="154" name="Google Shape;154;p31"/>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1"/>
          <p:cNvSpPr txBox="1"/>
          <p:nvPr/>
        </p:nvSpPr>
        <p:spPr>
          <a:xfrm>
            <a:off x="930200" y="1748375"/>
            <a:ext cx="43446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JSON</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XML</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Array</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Text Search</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UUID</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Geometric </a:t>
            </a:r>
            <a:r>
              <a:rPr lang="en-GB">
                <a:solidFill>
                  <a:schemeClr val="dk1"/>
                </a:solidFill>
                <a:latin typeface="Raleway"/>
                <a:ea typeface="Raleway"/>
                <a:cs typeface="Raleway"/>
                <a:sym typeface="Raleway"/>
              </a:rPr>
              <a:t>(e.g.points, box)</a:t>
            </a:r>
            <a:endParaRPr>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Network </a:t>
            </a:r>
            <a:r>
              <a:rPr lang="en-GB">
                <a:solidFill>
                  <a:schemeClr val="dk1"/>
                </a:solidFill>
                <a:latin typeface="Raleway"/>
                <a:ea typeface="Raleway"/>
                <a:cs typeface="Raleway"/>
                <a:sym typeface="Raleway"/>
              </a:rPr>
              <a:t>(e.g. inet, macaddr)</a:t>
            </a:r>
            <a:endParaRPr sz="1800">
              <a:solidFill>
                <a:schemeClr val="dk1"/>
              </a:solidFill>
              <a:latin typeface="Raleway"/>
              <a:ea typeface="Raleway"/>
              <a:cs typeface="Raleway"/>
              <a:sym typeface="Raleway"/>
            </a:endParaRPr>
          </a:p>
        </p:txBody>
      </p:sp>
      <p:graphicFrame>
        <p:nvGraphicFramePr>
          <p:cNvPr id="156" name="Google Shape;156;p31"/>
          <p:cNvGraphicFramePr/>
          <p:nvPr/>
        </p:nvGraphicFramePr>
        <p:xfrm>
          <a:off x="5773125" y="2053175"/>
          <a:ext cx="3000000" cy="3000000"/>
        </p:xfrm>
        <a:graphic>
          <a:graphicData uri="http://schemas.openxmlformats.org/drawingml/2006/table">
            <a:tbl>
              <a:tblPr>
                <a:noFill/>
              </a:tblPr>
              <a:tblGrid>
                <a:gridCol w="629225">
                  <a:extLst>
                    <a:ext uri="{9D8B030D-6E8A-4147-A177-3AD203B41FA5}">
                      <a16:colId xmlns:a16="http://schemas.microsoft.com/office/drawing/2014/main" val="20000"/>
                    </a:ext>
                  </a:extLst>
                </a:gridCol>
                <a:gridCol w="738650">
                  <a:extLst>
                    <a:ext uri="{9D8B030D-6E8A-4147-A177-3AD203B41FA5}">
                      <a16:colId xmlns:a16="http://schemas.microsoft.com/office/drawing/2014/main" val="20001"/>
                    </a:ext>
                  </a:extLst>
                </a:gridCol>
                <a:gridCol w="880950">
                  <a:extLst>
                    <a:ext uri="{9D8B030D-6E8A-4147-A177-3AD203B41FA5}">
                      <a16:colId xmlns:a16="http://schemas.microsoft.com/office/drawing/2014/main" val="20002"/>
                    </a:ext>
                  </a:extLst>
                </a:gridCol>
                <a:gridCol w="924675">
                  <a:extLst>
                    <a:ext uri="{9D8B030D-6E8A-4147-A177-3AD203B41FA5}">
                      <a16:colId xmlns:a16="http://schemas.microsoft.com/office/drawing/2014/main" val="20003"/>
                    </a:ext>
                  </a:extLst>
                </a:gridCol>
              </a:tblGrid>
              <a:tr h="707475">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id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name</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joined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email</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475">
                <a:tc>
                  <a:txBody>
                    <a:bodyPr/>
                    <a:lstStyle/>
                    <a:p>
                      <a:pPr marL="0" lvl="0" indent="0" algn="ctr" rtl="0">
                        <a:spcBef>
                          <a:spcPts val="0"/>
                        </a:spcBef>
                        <a:spcAft>
                          <a:spcPts val="0"/>
                        </a:spcAft>
                        <a:buNone/>
                      </a:pPr>
                      <a:r>
                        <a:rPr lang="en-GB" sz="1000"/>
                        <a:t>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Alice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ctr" rtl="0">
                        <a:spcBef>
                          <a:spcPts val="0"/>
                        </a:spcBef>
                        <a:spcAft>
                          <a:spcPts val="0"/>
                        </a:spcAft>
                        <a:buNone/>
                      </a:pPr>
                      <a:r>
                        <a:rPr lang="en-GB" sz="1000"/>
                        <a:t>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Bob</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7475">
                <a:tc>
                  <a:txBody>
                    <a:bodyPr/>
                    <a:lstStyle/>
                    <a:p>
                      <a:pPr marL="0" lvl="0" indent="0" algn="ctr" rtl="0">
                        <a:spcBef>
                          <a:spcPts val="0"/>
                        </a:spcBef>
                        <a:spcAft>
                          <a:spcPts val="0"/>
                        </a:spcAft>
                        <a:buNone/>
                      </a:pPr>
                      <a:r>
                        <a:rPr lang="en-GB" sz="1000"/>
                        <a:t>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Charlie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c@abc.ccom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7" name="Google Shape;157;p31"/>
          <p:cNvSpPr txBox="1"/>
          <p:nvPr/>
        </p:nvSpPr>
        <p:spPr>
          <a:xfrm>
            <a:off x="6828825" y="16634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Tree>
    <p:extLst>
      <p:ext uri="{BB962C8B-B14F-4D97-AF65-F5344CB8AC3E}">
        <p14:creationId xmlns:p14="http://schemas.microsoft.com/office/powerpoint/2010/main" val="166844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Relational Model</a:t>
            </a:r>
            <a:endParaRPr sz="3000">
              <a:latin typeface="Raleway ExtraLight"/>
              <a:ea typeface="Raleway ExtraLight"/>
              <a:cs typeface="Raleway ExtraLight"/>
              <a:sym typeface="Raleway ExtraLight"/>
            </a:endParaRPr>
          </a:p>
        </p:txBody>
      </p:sp>
      <p:sp>
        <p:nvSpPr>
          <p:cNvPr id="109" name="Google Shape;109;p26"/>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6"/>
          <p:cNvSpPr txBox="1"/>
          <p:nvPr/>
        </p:nvSpPr>
        <p:spPr>
          <a:xfrm>
            <a:off x="930200" y="1748375"/>
            <a:ext cx="43446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Database is organized into tables</a:t>
            </a:r>
            <a:endParaRPr sz="1800">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Tables are made of rows and columns</a:t>
            </a:r>
            <a:endParaRPr sz="1800">
              <a:solidFill>
                <a:schemeClr val="dk1"/>
              </a:solidFill>
              <a:latin typeface="Raleway"/>
              <a:ea typeface="Raleway"/>
              <a:cs typeface="Raleway"/>
              <a:sym typeface="Raleway"/>
            </a:endParaRPr>
          </a:p>
        </p:txBody>
      </p:sp>
      <p:graphicFrame>
        <p:nvGraphicFramePr>
          <p:cNvPr id="111" name="Google Shape;111;p26"/>
          <p:cNvGraphicFramePr/>
          <p:nvPr/>
        </p:nvGraphicFramePr>
        <p:xfrm>
          <a:off x="5773125" y="2053175"/>
          <a:ext cx="3000000" cy="3000000"/>
        </p:xfrm>
        <a:graphic>
          <a:graphicData uri="http://schemas.openxmlformats.org/drawingml/2006/table">
            <a:tbl>
              <a:tblPr>
                <a:noFill/>
                <a:tableStyleId>{98FF1B3B-C529-4942-82DD-26EA26DFBF4B}</a:tableStyleId>
              </a:tblPr>
              <a:tblGrid>
                <a:gridCol w="629225">
                  <a:extLst>
                    <a:ext uri="{9D8B030D-6E8A-4147-A177-3AD203B41FA5}">
                      <a16:colId xmlns:a16="http://schemas.microsoft.com/office/drawing/2014/main" val="20000"/>
                    </a:ext>
                  </a:extLst>
                </a:gridCol>
                <a:gridCol w="738650">
                  <a:extLst>
                    <a:ext uri="{9D8B030D-6E8A-4147-A177-3AD203B41FA5}">
                      <a16:colId xmlns:a16="http://schemas.microsoft.com/office/drawing/2014/main" val="20001"/>
                    </a:ext>
                  </a:extLst>
                </a:gridCol>
                <a:gridCol w="880950">
                  <a:extLst>
                    <a:ext uri="{9D8B030D-6E8A-4147-A177-3AD203B41FA5}">
                      <a16:colId xmlns:a16="http://schemas.microsoft.com/office/drawing/2014/main" val="20002"/>
                    </a:ext>
                  </a:extLst>
                </a:gridCol>
                <a:gridCol w="924675">
                  <a:extLst>
                    <a:ext uri="{9D8B030D-6E8A-4147-A177-3AD203B41FA5}">
                      <a16:colId xmlns:a16="http://schemas.microsoft.com/office/drawing/2014/main" val="20003"/>
                    </a:ext>
                  </a:extLst>
                </a:gridCol>
              </a:tblGrid>
              <a:tr h="707475">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userId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name</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joined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email</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475">
                <a:tc>
                  <a:txBody>
                    <a:bodyPr/>
                    <a:lstStyle/>
                    <a:p>
                      <a:pPr marL="0" lvl="0" indent="0" algn="ctr" rtl="0">
                        <a:spcBef>
                          <a:spcPts val="0"/>
                        </a:spcBef>
                        <a:spcAft>
                          <a:spcPts val="0"/>
                        </a:spcAft>
                        <a:buNone/>
                      </a:pPr>
                      <a:r>
                        <a:rPr lang="en-GB" sz="1000"/>
                        <a:t>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Alice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ctr" rtl="0">
                        <a:spcBef>
                          <a:spcPts val="0"/>
                        </a:spcBef>
                        <a:spcAft>
                          <a:spcPts val="0"/>
                        </a:spcAft>
                        <a:buNone/>
                      </a:pPr>
                      <a:r>
                        <a:rPr lang="en-GB" sz="1000"/>
                        <a:t>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Bob</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7475">
                <a:tc>
                  <a:txBody>
                    <a:bodyPr/>
                    <a:lstStyle/>
                    <a:p>
                      <a:pPr marL="0" lvl="0" indent="0" algn="ctr" rtl="0">
                        <a:spcBef>
                          <a:spcPts val="0"/>
                        </a:spcBef>
                        <a:spcAft>
                          <a:spcPts val="0"/>
                        </a:spcAft>
                        <a:buNone/>
                      </a:pPr>
                      <a:r>
                        <a:rPr lang="en-GB" sz="1000"/>
                        <a:t>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Charlie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c@abc.ccom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12" name="Google Shape;112;p26"/>
          <p:cNvSpPr txBox="1"/>
          <p:nvPr/>
        </p:nvSpPr>
        <p:spPr>
          <a:xfrm>
            <a:off x="6828825" y="16634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2"/>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Schema</a:t>
            </a:r>
            <a:endParaRPr sz="3000">
              <a:latin typeface="Raleway ExtraLight"/>
              <a:ea typeface="Raleway ExtraLight"/>
              <a:cs typeface="Raleway ExtraLight"/>
              <a:sym typeface="Raleway ExtraLight"/>
            </a:endParaRPr>
          </a:p>
        </p:txBody>
      </p:sp>
      <p:sp>
        <p:nvSpPr>
          <p:cNvPr id="163" name="Google Shape;163;p32"/>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2"/>
          <p:cNvSpPr txBox="1"/>
          <p:nvPr/>
        </p:nvSpPr>
        <p:spPr>
          <a:xfrm>
            <a:off x="930200" y="1748375"/>
            <a:ext cx="43446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Collections of tables and information on them</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Defines properties and structure of the database`</a:t>
            </a:r>
            <a:endParaRPr sz="1800">
              <a:solidFill>
                <a:schemeClr val="dk1"/>
              </a:solidFill>
              <a:latin typeface="Raleway"/>
              <a:ea typeface="Raleway"/>
              <a:cs typeface="Raleway"/>
              <a:sym typeface="Raleway"/>
            </a:endParaRPr>
          </a:p>
        </p:txBody>
      </p:sp>
      <p:graphicFrame>
        <p:nvGraphicFramePr>
          <p:cNvPr id="165" name="Google Shape;165;p32"/>
          <p:cNvGraphicFramePr/>
          <p:nvPr/>
        </p:nvGraphicFramePr>
        <p:xfrm>
          <a:off x="5773125" y="2053175"/>
          <a:ext cx="3000000" cy="3000000"/>
        </p:xfrm>
        <a:graphic>
          <a:graphicData uri="http://schemas.openxmlformats.org/drawingml/2006/table">
            <a:tbl>
              <a:tblPr>
                <a:noFill/>
              </a:tblPr>
              <a:tblGrid>
                <a:gridCol w="629225">
                  <a:extLst>
                    <a:ext uri="{9D8B030D-6E8A-4147-A177-3AD203B41FA5}">
                      <a16:colId xmlns:a16="http://schemas.microsoft.com/office/drawing/2014/main" val="20000"/>
                    </a:ext>
                  </a:extLst>
                </a:gridCol>
                <a:gridCol w="738650">
                  <a:extLst>
                    <a:ext uri="{9D8B030D-6E8A-4147-A177-3AD203B41FA5}">
                      <a16:colId xmlns:a16="http://schemas.microsoft.com/office/drawing/2014/main" val="20001"/>
                    </a:ext>
                  </a:extLst>
                </a:gridCol>
                <a:gridCol w="880950">
                  <a:extLst>
                    <a:ext uri="{9D8B030D-6E8A-4147-A177-3AD203B41FA5}">
                      <a16:colId xmlns:a16="http://schemas.microsoft.com/office/drawing/2014/main" val="20002"/>
                    </a:ext>
                  </a:extLst>
                </a:gridCol>
                <a:gridCol w="924675">
                  <a:extLst>
                    <a:ext uri="{9D8B030D-6E8A-4147-A177-3AD203B41FA5}">
                      <a16:colId xmlns:a16="http://schemas.microsoft.com/office/drawing/2014/main" val="20003"/>
                    </a:ext>
                  </a:extLst>
                </a:gridCol>
              </a:tblGrid>
              <a:tr h="707475">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id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name</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joined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email</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475">
                <a:tc>
                  <a:txBody>
                    <a:bodyPr/>
                    <a:lstStyle/>
                    <a:p>
                      <a:pPr marL="0" lvl="0" indent="0" algn="ctr" rtl="0">
                        <a:spcBef>
                          <a:spcPts val="0"/>
                        </a:spcBef>
                        <a:spcAft>
                          <a:spcPts val="0"/>
                        </a:spcAft>
                        <a:buNone/>
                      </a:pPr>
                      <a:r>
                        <a:rPr lang="en-GB" sz="1000"/>
                        <a:t>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Alice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ctr" rtl="0">
                        <a:spcBef>
                          <a:spcPts val="0"/>
                        </a:spcBef>
                        <a:spcAft>
                          <a:spcPts val="0"/>
                        </a:spcAft>
                        <a:buNone/>
                      </a:pPr>
                      <a:r>
                        <a:rPr lang="en-GB" sz="1000"/>
                        <a:t>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Bob</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7475">
                <a:tc>
                  <a:txBody>
                    <a:bodyPr/>
                    <a:lstStyle/>
                    <a:p>
                      <a:pPr marL="0" lvl="0" indent="0" algn="ctr" rtl="0">
                        <a:spcBef>
                          <a:spcPts val="0"/>
                        </a:spcBef>
                        <a:spcAft>
                          <a:spcPts val="0"/>
                        </a:spcAft>
                        <a:buNone/>
                      </a:pPr>
                      <a:r>
                        <a:rPr lang="en-GB" sz="1000"/>
                        <a:t>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Charlie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c@abc.ccom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66" name="Google Shape;166;p32"/>
          <p:cNvSpPr txBox="1"/>
          <p:nvPr/>
        </p:nvSpPr>
        <p:spPr>
          <a:xfrm>
            <a:off x="6828825" y="16634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pic>
        <p:nvPicPr>
          <p:cNvPr id="167" name="Google Shape;167;p32"/>
          <p:cNvPicPr preferRelativeResize="0"/>
          <p:nvPr/>
        </p:nvPicPr>
        <p:blipFill>
          <a:blip r:embed="rId3">
            <a:alphaModFix/>
          </a:blip>
          <a:stretch>
            <a:fillRect/>
          </a:stretch>
        </p:blipFill>
        <p:spPr>
          <a:xfrm>
            <a:off x="1014200" y="3406750"/>
            <a:ext cx="4436200" cy="1549150"/>
          </a:xfrm>
          <a:prstGeom prst="rect">
            <a:avLst/>
          </a:prstGeom>
          <a:noFill/>
          <a:ln>
            <a:noFill/>
          </a:ln>
        </p:spPr>
      </p:pic>
    </p:spTree>
    <p:extLst>
      <p:ext uri="{BB962C8B-B14F-4D97-AF65-F5344CB8AC3E}">
        <p14:creationId xmlns:p14="http://schemas.microsoft.com/office/powerpoint/2010/main" val="395342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Schema</a:t>
            </a:r>
            <a:endParaRPr sz="3000">
              <a:latin typeface="Raleway ExtraLight"/>
              <a:ea typeface="Raleway ExtraLight"/>
              <a:cs typeface="Raleway ExtraLight"/>
              <a:sym typeface="Raleway ExtraLight"/>
            </a:endParaRPr>
          </a:p>
        </p:txBody>
      </p:sp>
      <p:sp>
        <p:nvSpPr>
          <p:cNvPr id="173" name="Google Shape;173;p33"/>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3"/>
          <p:cNvSpPr txBox="1"/>
          <p:nvPr/>
        </p:nvSpPr>
        <p:spPr>
          <a:xfrm>
            <a:off x="930200" y="1748375"/>
            <a:ext cx="43446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Collections of tables and information on them</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Defines properties and structure of the database`</a:t>
            </a:r>
            <a:endParaRPr sz="1800">
              <a:solidFill>
                <a:schemeClr val="dk1"/>
              </a:solidFill>
              <a:latin typeface="Raleway"/>
              <a:ea typeface="Raleway"/>
              <a:cs typeface="Raleway"/>
              <a:sym typeface="Raleway"/>
            </a:endParaRPr>
          </a:p>
        </p:txBody>
      </p:sp>
      <p:pic>
        <p:nvPicPr>
          <p:cNvPr id="175" name="Google Shape;175;p33"/>
          <p:cNvPicPr preferRelativeResize="0"/>
          <p:nvPr/>
        </p:nvPicPr>
        <p:blipFill>
          <a:blip r:embed="rId3">
            <a:alphaModFix/>
          </a:blip>
          <a:stretch>
            <a:fillRect/>
          </a:stretch>
        </p:blipFill>
        <p:spPr>
          <a:xfrm>
            <a:off x="380175" y="3354750"/>
            <a:ext cx="5090201" cy="1491950"/>
          </a:xfrm>
          <a:prstGeom prst="rect">
            <a:avLst/>
          </a:prstGeom>
          <a:noFill/>
          <a:ln>
            <a:noFill/>
          </a:ln>
        </p:spPr>
      </p:pic>
      <p:sp>
        <p:nvSpPr>
          <p:cNvPr id="176" name="Google Shape;176;p33"/>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77" name="Google Shape;177;p33"/>
          <p:cNvGraphicFramePr/>
          <p:nvPr/>
        </p:nvGraphicFramePr>
        <p:xfrm>
          <a:off x="5470375" y="2795356"/>
          <a:ext cx="3000000" cy="300000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440625">
                  <a:extLst>
                    <a:ext uri="{9D8B030D-6E8A-4147-A177-3AD203B41FA5}">
                      <a16:colId xmlns:a16="http://schemas.microsoft.com/office/drawing/2014/main" val="20001"/>
                    </a:ext>
                  </a:extLst>
                </a:gridCol>
                <a:gridCol w="525500">
                  <a:extLst>
                    <a:ext uri="{9D8B030D-6E8A-4147-A177-3AD203B41FA5}">
                      <a16:colId xmlns:a16="http://schemas.microsoft.com/office/drawing/2014/main" val="20002"/>
                    </a:ext>
                  </a:extLst>
                </a:gridCol>
                <a:gridCol w="431225">
                  <a:extLst>
                    <a:ext uri="{9D8B030D-6E8A-4147-A177-3AD203B41FA5}">
                      <a16:colId xmlns:a16="http://schemas.microsoft.com/office/drawing/2014/main" val="20003"/>
                    </a:ext>
                  </a:extLst>
                </a:gridCol>
              </a:tblGrid>
              <a:tr h="503650">
                <a:tc>
                  <a:txBody>
                    <a:bodyPr/>
                    <a:lstStyle/>
                    <a:p>
                      <a:pPr marL="0" lvl="0" indent="0" algn="ctr" rtl="0">
                        <a:spcBef>
                          <a:spcPts val="0"/>
                        </a:spcBef>
                        <a:spcAft>
                          <a:spcPts val="0"/>
                        </a:spcAft>
                        <a:buNone/>
                      </a:pPr>
                      <a:r>
                        <a:rPr lang="en-GB" sz="800"/>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joined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email</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365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Alice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365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Bob</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365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Charlie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78" name="Google Shape;178;p33"/>
          <p:cNvGraphicFramePr/>
          <p:nvPr/>
        </p:nvGraphicFramePr>
        <p:xfrm>
          <a:off x="6922700" y="995875"/>
          <a:ext cx="3000000" cy="3000000"/>
        </p:xfrm>
        <a:graphic>
          <a:graphicData uri="http://schemas.openxmlformats.org/drawingml/2006/table">
            <a:tbl>
              <a:tblPr>
                <a:noFill/>
              </a:tblPr>
              <a:tblGrid>
                <a:gridCol w="475175">
                  <a:extLst>
                    <a:ext uri="{9D8B030D-6E8A-4147-A177-3AD203B41FA5}">
                      <a16:colId xmlns:a16="http://schemas.microsoft.com/office/drawing/2014/main" val="20000"/>
                    </a:ext>
                  </a:extLst>
                </a:gridCol>
                <a:gridCol w="587775">
                  <a:extLst>
                    <a:ext uri="{9D8B030D-6E8A-4147-A177-3AD203B41FA5}">
                      <a16:colId xmlns:a16="http://schemas.microsoft.com/office/drawing/2014/main" val="20001"/>
                    </a:ext>
                  </a:extLst>
                </a:gridCol>
                <a:gridCol w="492825">
                  <a:extLst>
                    <a:ext uri="{9D8B030D-6E8A-4147-A177-3AD203B41FA5}">
                      <a16:colId xmlns:a16="http://schemas.microsoft.com/office/drawing/2014/main" val="20002"/>
                    </a:ext>
                  </a:extLst>
                </a:gridCol>
                <a:gridCol w="608200">
                  <a:extLst>
                    <a:ext uri="{9D8B030D-6E8A-4147-A177-3AD203B41FA5}">
                      <a16:colId xmlns:a16="http://schemas.microsoft.com/office/drawing/2014/main" val="20003"/>
                    </a:ext>
                  </a:extLst>
                </a:gridCol>
              </a:tblGrid>
              <a:tr h="501225">
                <a:tc>
                  <a:txBody>
                    <a:bodyPr/>
                    <a:lstStyle/>
                    <a:p>
                      <a:pPr marL="0" lvl="0" indent="0" algn="ctr" rtl="0">
                        <a:spcBef>
                          <a:spcPts val="0"/>
                        </a:spcBef>
                        <a:spcAft>
                          <a:spcPts val="0"/>
                        </a:spcAft>
                        <a:buNone/>
                      </a:pPr>
                      <a:r>
                        <a:rPr lang="en-GB" sz="800"/>
                        <a:t>event_key</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solidFill>
                            <a:srgbClr val="000000"/>
                          </a:solidFill>
                        </a:rPr>
                        <a:t>event_</a:t>
                      </a:r>
                      <a:r>
                        <a:rPr lang="en-GB" sz="800"/>
                        <a:t>i</a:t>
                      </a:r>
                      <a:r>
                        <a:rPr lang="en-GB" sz="800">
                          <a:solidFill>
                            <a:srgbClr val="000000"/>
                          </a:solidFill>
                        </a:rPr>
                        <a:t>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time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user_id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123456</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rgbClr val="000000"/>
                          </a:solidFill>
                        </a:rPr>
                        <a:t>123457</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5</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rgbClr val="000000"/>
                          </a:solidFill>
                        </a:rPr>
                        <a:t>123458</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79" name="Google Shape;179;p33"/>
          <p:cNvSpPr txBox="1"/>
          <p:nvPr/>
        </p:nvSpPr>
        <p:spPr>
          <a:xfrm>
            <a:off x="5821650" y="2477956"/>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
        <p:nvSpPr>
          <p:cNvPr id="180" name="Google Shape;180;p33"/>
          <p:cNvSpPr txBox="1"/>
          <p:nvPr/>
        </p:nvSpPr>
        <p:spPr>
          <a:xfrm>
            <a:off x="8214600" y="67847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event_log</a:t>
            </a:r>
            <a:endParaRPr b="1"/>
          </a:p>
        </p:txBody>
      </p:sp>
      <p:cxnSp>
        <p:nvCxnSpPr>
          <p:cNvPr id="181" name="Google Shape;181;p33"/>
          <p:cNvCxnSpPr/>
          <p:nvPr/>
        </p:nvCxnSpPr>
        <p:spPr>
          <a:xfrm rot="10800000">
            <a:off x="5733426" y="4846706"/>
            <a:ext cx="1838400" cy="251700"/>
          </a:xfrm>
          <a:prstGeom prst="curvedConnector3">
            <a:avLst>
              <a:gd name="adj1" fmla="val 108937"/>
            </a:avLst>
          </a:prstGeom>
          <a:noFill/>
          <a:ln w="28575" cap="flat" cmpd="sng">
            <a:solidFill>
              <a:srgbClr val="3C78D8"/>
            </a:solidFill>
            <a:prstDash val="solid"/>
            <a:round/>
            <a:headEnd type="none" w="med" len="med"/>
            <a:tailEnd type="stealth" w="med" len="med"/>
          </a:ln>
        </p:spPr>
      </p:cxnSp>
      <p:cxnSp>
        <p:nvCxnSpPr>
          <p:cNvPr id="182" name="Google Shape;182;p33"/>
          <p:cNvCxnSpPr/>
          <p:nvPr/>
        </p:nvCxnSpPr>
        <p:spPr>
          <a:xfrm rot="5400000">
            <a:off x="7003050" y="3339325"/>
            <a:ext cx="2350200" cy="1194900"/>
          </a:xfrm>
          <a:prstGeom prst="curvedConnector3">
            <a:avLst>
              <a:gd name="adj1" fmla="val 92928"/>
            </a:avLst>
          </a:prstGeom>
          <a:noFill/>
          <a:ln w="28575" cap="flat" cmpd="sng">
            <a:solidFill>
              <a:srgbClr val="3C78D8"/>
            </a:solidFill>
            <a:prstDash val="solid"/>
            <a:round/>
            <a:headEnd type="none" w="med" len="med"/>
            <a:tailEnd type="none" w="med" len="med"/>
          </a:ln>
        </p:spPr>
      </p:cxnSp>
      <p:sp>
        <p:nvSpPr>
          <p:cNvPr id="183" name="Google Shape;183;p33"/>
          <p:cNvSpPr txBox="1"/>
          <p:nvPr/>
        </p:nvSpPr>
        <p:spPr>
          <a:xfrm>
            <a:off x="7397875" y="254000"/>
            <a:ext cx="1080600"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0000"/>
                </a:solidFill>
              </a:rPr>
              <a:t>Foreign key</a:t>
            </a:r>
            <a:endParaRPr sz="1200">
              <a:solidFill>
                <a:srgbClr val="FF0000"/>
              </a:solidFill>
            </a:endParaRPr>
          </a:p>
        </p:txBody>
      </p:sp>
      <p:cxnSp>
        <p:nvCxnSpPr>
          <p:cNvPr id="184" name="Google Shape;184;p33"/>
          <p:cNvCxnSpPr>
            <a:stCxn id="183" idx="2"/>
          </p:cNvCxnSpPr>
          <p:nvPr/>
        </p:nvCxnSpPr>
        <p:spPr>
          <a:xfrm flipH="1">
            <a:off x="7840675" y="604100"/>
            <a:ext cx="97500" cy="338100"/>
          </a:xfrm>
          <a:prstGeom prst="straightConnector1">
            <a:avLst/>
          </a:prstGeom>
          <a:noFill/>
          <a:ln w="28575" cap="flat" cmpd="sng">
            <a:solidFill>
              <a:srgbClr val="595959"/>
            </a:solidFill>
            <a:prstDash val="solid"/>
            <a:round/>
            <a:headEnd type="none" w="med" len="med"/>
            <a:tailEnd type="stealth" w="med" len="med"/>
          </a:ln>
        </p:spPr>
      </p:cxnSp>
      <p:cxnSp>
        <p:nvCxnSpPr>
          <p:cNvPr id="185" name="Google Shape;185;p33"/>
          <p:cNvCxnSpPr/>
          <p:nvPr/>
        </p:nvCxnSpPr>
        <p:spPr>
          <a:xfrm>
            <a:off x="7938175" y="604100"/>
            <a:ext cx="794700" cy="194700"/>
          </a:xfrm>
          <a:prstGeom prst="straightConnector1">
            <a:avLst/>
          </a:prstGeom>
          <a:noFill/>
          <a:ln w="28575" cap="flat" cmpd="sng">
            <a:solidFill>
              <a:srgbClr val="595959"/>
            </a:solidFill>
            <a:prstDash val="solid"/>
            <a:round/>
            <a:headEnd type="none" w="med" len="med"/>
            <a:tailEnd type="stealth" w="med" len="med"/>
          </a:ln>
        </p:spPr>
      </p:cxnSp>
    </p:spTree>
    <p:extLst>
      <p:ext uri="{BB962C8B-B14F-4D97-AF65-F5344CB8AC3E}">
        <p14:creationId xmlns:p14="http://schemas.microsoft.com/office/powerpoint/2010/main" val="310017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Relational Model</a:t>
            </a:r>
            <a:endParaRPr sz="3000">
              <a:latin typeface="Raleway ExtraLight"/>
              <a:ea typeface="Raleway ExtraLight"/>
              <a:cs typeface="Raleway ExtraLight"/>
              <a:sym typeface="Raleway ExtraLight"/>
            </a:endParaRPr>
          </a:p>
        </p:txBody>
      </p:sp>
      <p:sp>
        <p:nvSpPr>
          <p:cNvPr id="118" name="Google Shape;118;p27"/>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txBox="1"/>
          <p:nvPr/>
        </p:nvSpPr>
        <p:spPr>
          <a:xfrm>
            <a:off x="930200" y="1748375"/>
            <a:ext cx="43446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Database is organized into tables</a:t>
            </a:r>
            <a:endParaRPr sz="1800">
              <a:solidFill>
                <a:schemeClr val="dk1"/>
              </a:solidFill>
              <a:latin typeface="Raleway"/>
              <a:ea typeface="Raleway"/>
              <a:cs typeface="Raleway"/>
              <a:sym typeface="Raleway"/>
            </a:endParaRPr>
          </a:p>
          <a:p>
            <a:pPr marL="457200" lvl="0" indent="-317500" algn="l" rtl="0">
              <a:lnSpc>
                <a:spcPct val="150000"/>
              </a:lnSpc>
              <a:spcBef>
                <a:spcPts val="0"/>
              </a:spcBef>
              <a:spcAft>
                <a:spcPts val="0"/>
              </a:spcAft>
              <a:buClr>
                <a:schemeClr val="dk1"/>
              </a:buClr>
              <a:buSzPts val="1400"/>
              <a:buFont typeface="Raleway"/>
              <a:buChar char="➔"/>
            </a:pPr>
            <a:r>
              <a:rPr lang="en-GB" sz="1800">
                <a:solidFill>
                  <a:schemeClr val="dk1"/>
                </a:solidFill>
                <a:latin typeface="Raleway"/>
                <a:ea typeface="Raleway"/>
                <a:cs typeface="Raleway"/>
                <a:sym typeface="Raleway"/>
              </a:rPr>
              <a:t>Each table has a key that uniquely identifies each row, called the primary key</a:t>
            </a:r>
            <a:endParaRPr sz="1800">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Sometimes primary keys arise naturally through a column, other times they need to be created artificially and will be an extra column.</a:t>
            </a:r>
            <a:endParaRPr>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Only one per table</a:t>
            </a:r>
            <a:endParaRPr>
              <a:solidFill>
                <a:schemeClr val="dk1"/>
              </a:solidFill>
              <a:latin typeface="Raleway"/>
              <a:ea typeface="Raleway"/>
              <a:cs typeface="Raleway"/>
              <a:sym typeface="Raleway"/>
            </a:endParaRPr>
          </a:p>
        </p:txBody>
      </p:sp>
      <p:graphicFrame>
        <p:nvGraphicFramePr>
          <p:cNvPr id="120" name="Google Shape;120;p27"/>
          <p:cNvGraphicFramePr/>
          <p:nvPr/>
        </p:nvGraphicFramePr>
        <p:xfrm>
          <a:off x="5773125" y="2053175"/>
          <a:ext cx="3000000" cy="3000000"/>
        </p:xfrm>
        <a:graphic>
          <a:graphicData uri="http://schemas.openxmlformats.org/drawingml/2006/table">
            <a:tbl>
              <a:tblPr>
                <a:noFill/>
                <a:tableStyleId>{98FF1B3B-C529-4942-82DD-26EA26DFBF4B}</a:tableStyleId>
              </a:tblPr>
              <a:tblGrid>
                <a:gridCol w="629225">
                  <a:extLst>
                    <a:ext uri="{9D8B030D-6E8A-4147-A177-3AD203B41FA5}">
                      <a16:colId xmlns:a16="http://schemas.microsoft.com/office/drawing/2014/main" val="20000"/>
                    </a:ext>
                  </a:extLst>
                </a:gridCol>
                <a:gridCol w="738650">
                  <a:extLst>
                    <a:ext uri="{9D8B030D-6E8A-4147-A177-3AD203B41FA5}">
                      <a16:colId xmlns:a16="http://schemas.microsoft.com/office/drawing/2014/main" val="20001"/>
                    </a:ext>
                  </a:extLst>
                </a:gridCol>
                <a:gridCol w="880950">
                  <a:extLst>
                    <a:ext uri="{9D8B030D-6E8A-4147-A177-3AD203B41FA5}">
                      <a16:colId xmlns:a16="http://schemas.microsoft.com/office/drawing/2014/main" val="20002"/>
                    </a:ext>
                  </a:extLst>
                </a:gridCol>
                <a:gridCol w="924675">
                  <a:extLst>
                    <a:ext uri="{9D8B030D-6E8A-4147-A177-3AD203B41FA5}">
                      <a16:colId xmlns:a16="http://schemas.microsoft.com/office/drawing/2014/main" val="20003"/>
                    </a:ext>
                  </a:extLst>
                </a:gridCol>
              </a:tblGrid>
              <a:tr h="707475">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userId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name</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joined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email</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475">
                <a:tc>
                  <a:txBody>
                    <a:bodyPr/>
                    <a:lstStyle/>
                    <a:p>
                      <a:pPr marL="0" lvl="0" indent="0" algn="ctr" rtl="0">
                        <a:spcBef>
                          <a:spcPts val="0"/>
                        </a:spcBef>
                        <a:spcAft>
                          <a:spcPts val="0"/>
                        </a:spcAft>
                        <a:buNone/>
                      </a:pPr>
                      <a:r>
                        <a:rPr lang="en-GB" sz="1000"/>
                        <a:t>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Alice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ctr" rtl="0">
                        <a:spcBef>
                          <a:spcPts val="0"/>
                        </a:spcBef>
                        <a:spcAft>
                          <a:spcPts val="0"/>
                        </a:spcAft>
                        <a:buNone/>
                      </a:pPr>
                      <a:r>
                        <a:rPr lang="en-GB" sz="1000"/>
                        <a:t>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Bob</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7475">
                <a:tc>
                  <a:txBody>
                    <a:bodyPr/>
                    <a:lstStyle/>
                    <a:p>
                      <a:pPr marL="0" lvl="0" indent="0" algn="ctr" rtl="0">
                        <a:spcBef>
                          <a:spcPts val="0"/>
                        </a:spcBef>
                        <a:spcAft>
                          <a:spcPts val="0"/>
                        </a:spcAft>
                        <a:buNone/>
                      </a:pPr>
                      <a:r>
                        <a:rPr lang="en-GB" sz="1000"/>
                        <a:t>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Charlie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c@abc.ccom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1" name="Google Shape;121;p27"/>
          <p:cNvSpPr txBox="1"/>
          <p:nvPr/>
        </p:nvSpPr>
        <p:spPr>
          <a:xfrm>
            <a:off x="5734050" y="1500075"/>
            <a:ext cx="7989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0000"/>
                </a:solidFill>
              </a:rPr>
              <a:t>primary key</a:t>
            </a:r>
            <a:endParaRPr>
              <a:solidFill>
                <a:srgbClr val="FF0000"/>
              </a:solidFill>
            </a:endParaRPr>
          </a:p>
        </p:txBody>
      </p:sp>
      <p:sp>
        <p:nvSpPr>
          <p:cNvPr id="122" name="Google Shape;122;p27"/>
          <p:cNvSpPr txBox="1"/>
          <p:nvPr/>
        </p:nvSpPr>
        <p:spPr>
          <a:xfrm>
            <a:off x="6828825" y="16634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8"/>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Relational Model</a:t>
            </a:r>
            <a:endParaRPr sz="3000">
              <a:latin typeface="Raleway ExtraLight"/>
              <a:ea typeface="Raleway ExtraLight"/>
              <a:cs typeface="Raleway ExtraLight"/>
              <a:sym typeface="Raleway ExtraLight"/>
            </a:endParaRPr>
          </a:p>
        </p:txBody>
      </p:sp>
      <p:sp>
        <p:nvSpPr>
          <p:cNvPr id="128" name="Google Shape;128;p28"/>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8"/>
          <p:cNvSpPr txBox="1"/>
          <p:nvPr/>
        </p:nvSpPr>
        <p:spPr>
          <a:xfrm>
            <a:off x="930200" y="1748375"/>
            <a:ext cx="43446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Database is organized into tables</a:t>
            </a:r>
            <a:endParaRPr sz="1800">
              <a:solidFill>
                <a:schemeClr val="dk1"/>
              </a:solidFill>
              <a:latin typeface="Raleway"/>
              <a:ea typeface="Raleway"/>
              <a:cs typeface="Raleway"/>
              <a:sym typeface="Raleway"/>
            </a:endParaRPr>
          </a:p>
          <a:p>
            <a:pPr marL="457200" lvl="0" indent="-317500" algn="l" rtl="0">
              <a:lnSpc>
                <a:spcPct val="150000"/>
              </a:lnSpc>
              <a:spcBef>
                <a:spcPts val="0"/>
              </a:spcBef>
              <a:spcAft>
                <a:spcPts val="0"/>
              </a:spcAft>
              <a:buClr>
                <a:schemeClr val="dk1"/>
              </a:buClr>
              <a:buSzPts val="1400"/>
              <a:buFont typeface="Raleway"/>
              <a:buChar char="➔"/>
            </a:pPr>
            <a:r>
              <a:rPr lang="en-GB" sz="1800">
                <a:solidFill>
                  <a:schemeClr val="dk1"/>
                </a:solidFill>
                <a:latin typeface="Raleway"/>
                <a:ea typeface="Raleway"/>
                <a:cs typeface="Raleway"/>
                <a:sym typeface="Raleway"/>
              </a:rPr>
              <a:t>Each table has a key that uniquely identifies each row, called the primary key</a:t>
            </a:r>
            <a:endParaRPr>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Rows can be thought of as records, and columns are attributes to those records</a:t>
            </a:r>
            <a:endParaRPr sz="1800">
              <a:solidFill>
                <a:schemeClr val="dk1"/>
              </a:solidFill>
              <a:latin typeface="Raleway"/>
              <a:ea typeface="Raleway"/>
              <a:cs typeface="Raleway"/>
              <a:sym typeface="Raleway"/>
            </a:endParaRPr>
          </a:p>
        </p:txBody>
      </p:sp>
      <p:graphicFrame>
        <p:nvGraphicFramePr>
          <p:cNvPr id="130" name="Google Shape;130;p28"/>
          <p:cNvGraphicFramePr/>
          <p:nvPr/>
        </p:nvGraphicFramePr>
        <p:xfrm>
          <a:off x="5773125" y="2053175"/>
          <a:ext cx="3000000" cy="3000000"/>
        </p:xfrm>
        <a:graphic>
          <a:graphicData uri="http://schemas.openxmlformats.org/drawingml/2006/table">
            <a:tbl>
              <a:tblPr>
                <a:noFill/>
                <a:tableStyleId>{98FF1B3B-C529-4942-82DD-26EA26DFBF4B}</a:tableStyleId>
              </a:tblPr>
              <a:tblGrid>
                <a:gridCol w="629225">
                  <a:extLst>
                    <a:ext uri="{9D8B030D-6E8A-4147-A177-3AD203B41FA5}">
                      <a16:colId xmlns:a16="http://schemas.microsoft.com/office/drawing/2014/main" val="20000"/>
                    </a:ext>
                  </a:extLst>
                </a:gridCol>
                <a:gridCol w="738650">
                  <a:extLst>
                    <a:ext uri="{9D8B030D-6E8A-4147-A177-3AD203B41FA5}">
                      <a16:colId xmlns:a16="http://schemas.microsoft.com/office/drawing/2014/main" val="20001"/>
                    </a:ext>
                  </a:extLst>
                </a:gridCol>
                <a:gridCol w="880950">
                  <a:extLst>
                    <a:ext uri="{9D8B030D-6E8A-4147-A177-3AD203B41FA5}">
                      <a16:colId xmlns:a16="http://schemas.microsoft.com/office/drawing/2014/main" val="20002"/>
                    </a:ext>
                  </a:extLst>
                </a:gridCol>
                <a:gridCol w="924675">
                  <a:extLst>
                    <a:ext uri="{9D8B030D-6E8A-4147-A177-3AD203B41FA5}">
                      <a16:colId xmlns:a16="http://schemas.microsoft.com/office/drawing/2014/main" val="20003"/>
                    </a:ext>
                  </a:extLst>
                </a:gridCol>
              </a:tblGrid>
              <a:tr h="707475">
                <a:tc>
                  <a:txBody>
                    <a:bodyPr/>
                    <a:lstStyle/>
                    <a:p>
                      <a:pPr marL="0" lvl="0" indent="0" algn="ctr" rtl="0">
                        <a:spcBef>
                          <a:spcPts val="0"/>
                        </a:spcBef>
                        <a:spcAft>
                          <a:spcPts val="0"/>
                        </a:spcAft>
                        <a:buNone/>
                      </a:pPr>
                      <a:r>
                        <a:rPr lang="en-GB" sz="1200"/>
                        <a:t>userId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name</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joined</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a:t>email</a:t>
                      </a:r>
                      <a:endParaRPr sz="12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475">
                <a:tc>
                  <a:txBody>
                    <a:bodyPr/>
                    <a:lstStyle/>
                    <a:p>
                      <a:pPr marL="0" lvl="0" indent="0" algn="ctr" rtl="0">
                        <a:spcBef>
                          <a:spcPts val="0"/>
                        </a:spcBef>
                        <a:spcAft>
                          <a:spcPts val="0"/>
                        </a:spcAft>
                        <a:buNone/>
                      </a:pPr>
                      <a:r>
                        <a:rPr lang="en-GB" sz="1000"/>
                        <a:t>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Alice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2020-05-11</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a@abc.com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ctr" rtl="0">
                        <a:spcBef>
                          <a:spcPts val="0"/>
                        </a:spcBef>
                        <a:spcAft>
                          <a:spcPts val="0"/>
                        </a:spcAft>
                        <a:buNone/>
                      </a:pPr>
                      <a:r>
                        <a:rPr lang="en-GB" sz="1000"/>
                        <a:t>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Bob</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b@abc.com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7475">
                <a:tc>
                  <a:txBody>
                    <a:bodyPr/>
                    <a:lstStyle/>
                    <a:p>
                      <a:pPr marL="0" lvl="0" indent="0" algn="ctr" rtl="0">
                        <a:spcBef>
                          <a:spcPts val="0"/>
                        </a:spcBef>
                        <a:spcAft>
                          <a:spcPts val="0"/>
                        </a:spcAft>
                        <a:buNone/>
                      </a:pPr>
                      <a:r>
                        <a:rPr lang="en-GB" sz="1000"/>
                        <a:t>3</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Charlie</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2020-05-12</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000"/>
                        <a:t>c@abc.ccom</a:t>
                      </a:r>
                      <a:endParaRPr sz="10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31" name="Google Shape;131;p28"/>
          <p:cNvSpPr txBox="1"/>
          <p:nvPr/>
        </p:nvSpPr>
        <p:spPr>
          <a:xfrm>
            <a:off x="6828825" y="16634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
        <p:nvSpPr>
          <p:cNvPr id="132" name="Google Shape;132;p28"/>
          <p:cNvSpPr txBox="1"/>
          <p:nvPr/>
        </p:nvSpPr>
        <p:spPr>
          <a:xfrm>
            <a:off x="5734050" y="1500075"/>
            <a:ext cx="7989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0000"/>
                </a:solidFill>
              </a:rPr>
              <a:t>primary key</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9"/>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Relational Model</a:t>
            </a:r>
            <a:endParaRPr sz="3000">
              <a:latin typeface="Raleway ExtraLight"/>
              <a:ea typeface="Raleway ExtraLight"/>
              <a:cs typeface="Raleway ExtraLight"/>
              <a:sym typeface="Raleway ExtraLight"/>
            </a:endParaRPr>
          </a:p>
        </p:txBody>
      </p:sp>
      <p:sp>
        <p:nvSpPr>
          <p:cNvPr id="138" name="Google Shape;138;p29"/>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9"/>
          <p:cNvSpPr txBox="1"/>
          <p:nvPr/>
        </p:nvSpPr>
        <p:spPr>
          <a:xfrm>
            <a:off x="930200" y="1748375"/>
            <a:ext cx="38721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Multiple tables are linked through key relations</a:t>
            </a:r>
            <a:endParaRPr sz="1800">
              <a:solidFill>
                <a:schemeClr val="dk1"/>
              </a:solidFill>
              <a:latin typeface="Raleway"/>
              <a:ea typeface="Raleway"/>
              <a:cs typeface="Raleway"/>
              <a:sym typeface="Raleway"/>
            </a:endParaRPr>
          </a:p>
        </p:txBody>
      </p:sp>
      <p:graphicFrame>
        <p:nvGraphicFramePr>
          <p:cNvPr id="140" name="Google Shape;140;p29"/>
          <p:cNvGraphicFramePr/>
          <p:nvPr/>
        </p:nvGraphicFramePr>
        <p:xfrm>
          <a:off x="4816950" y="2375981"/>
          <a:ext cx="3000000" cy="3000000"/>
        </p:xfrm>
        <a:graphic>
          <a:graphicData uri="http://schemas.openxmlformats.org/drawingml/2006/table">
            <a:tbl>
              <a:tblPr>
                <a:noFill/>
                <a:tableStyleId>{98FF1B3B-C529-4942-82DD-26EA26DFBF4B}</a:tableStyleId>
              </a:tblPr>
              <a:tblGrid>
                <a:gridCol w="382850">
                  <a:extLst>
                    <a:ext uri="{9D8B030D-6E8A-4147-A177-3AD203B41FA5}">
                      <a16:colId xmlns:a16="http://schemas.microsoft.com/office/drawing/2014/main" val="20000"/>
                    </a:ext>
                  </a:extLst>
                </a:gridCol>
                <a:gridCol w="440625">
                  <a:extLst>
                    <a:ext uri="{9D8B030D-6E8A-4147-A177-3AD203B41FA5}">
                      <a16:colId xmlns:a16="http://schemas.microsoft.com/office/drawing/2014/main" val="20001"/>
                    </a:ext>
                  </a:extLst>
                </a:gridCol>
                <a:gridCol w="525500">
                  <a:extLst>
                    <a:ext uri="{9D8B030D-6E8A-4147-A177-3AD203B41FA5}">
                      <a16:colId xmlns:a16="http://schemas.microsoft.com/office/drawing/2014/main" val="20002"/>
                    </a:ext>
                  </a:extLst>
                </a:gridCol>
                <a:gridCol w="431225">
                  <a:extLst>
                    <a:ext uri="{9D8B030D-6E8A-4147-A177-3AD203B41FA5}">
                      <a16:colId xmlns:a16="http://schemas.microsoft.com/office/drawing/2014/main" val="20003"/>
                    </a:ext>
                  </a:extLst>
                </a:gridCol>
              </a:tblGrid>
              <a:tr h="503650">
                <a:tc>
                  <a:txBody>
                    <a:bodyPr/>
                    <a:lstStyle/>
                    <a:p>
                      <a:pPr marL="0" lvl="0" indent="0" algn="ctr" rtl="0">
                        <a:spcBef>
                          <a:spcPts val="0"/>
                        </a:spcBef>
                        <a:spcAft>
                          <a:spcPts val="0"/>
                        </a:spcAft>
                        <a:buNone/>
                      </a:pPr>
                      <a:r>
                        <a:rPr lang="en-GB" sz="800"/>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joined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email</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365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Alice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365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Bob</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365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Charlie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41" name="Google Shape;141;p29"/>
          <p:cNvGraphicFramePr/>
          <p:nvPr/>
        </p:nvGraphicFramePr>
        <p:xfrm>
          <a:off x="7306475" y="995875"/>
          <a:ext cx="3000000" cy="3000000"/>
        </p:xfrm>
        <a:graphic>
          <a:graphicData uri="http://schemas.openxmlformats.org/drawingml/2006/table">
            <a:tbl>
              <a:tblPr>
                <a:noFill/>
                <a:tableStyleId>{98FF1B3B-C529-4942-82DD-26EA26DFBF4B}</a:tableStyleId>
              </a:tblPr>
              <a:tblGrid>
                <a:gridCol w="470125">
                  <a:extLst>
                    <a:ext uri="{9D8B030D-6E8A-4147-A177-3AD203B41FA5}">
                      <a16:colId xmlns:a16="http://schemas.microsoft.com/office/drawing/2014/main" val="20000"/>
                    </a:ext>
                  </a:extLst>
                </a:gridCol>
                <a:gridCol w="438000">
                  <a:extLst>
                    <a:ext uri="{9D8B030D-6E8A-4147-A177-3AD203B41FA5}">
                      <a16:colId xmlns:a16="http://schemas.microsoft.com/office/drawing/2014/main" val="20001"/>
                    </a:ext>
                  </a:extLst>
                </a:gridCol>
                <a:gridCol w="385475">
                  <a:extLst>
                    <a:ext uri="{9D8B030D-6E8A-4147-A177-3AD203B41FA5}">
                      <a16:colId xmlns:a16="http://schemas.microsoft.com/office/drawing/2014/main" val="20002"/>
                    </a:ext>
                  </a:extLst>
                </a:gridCol>
                <a:gridCol w="486600">
                  <a:extLst>
                    <a:ext uri="{9D8B030D-6E8A-4147-A177-3AD203B41FA5}">
                      <a16:colId xmlns:a16="http://schemas.microsoft.com/office/drawing/2014/main" val="20003"/>
                    </a:ext>
                  </a:extLst>
                </a:gridCol>
              </a:tblGrid>
              <a:tr h="501225">
                <a:tc>
                  <a:txBody>
                    <a:bodyPr/>
                    <a:lstStyle/>
                    <a:p>
                      <a:pPr marL="0" lvl="0" indent="0" algn="ctr" rtl="0">
                        <a:spcBef>
                          <a:spcPts val="0"/>
                        </a:spcBef>
                        <a:spcAft>
                          <a:spcPts val="0"/>
                        </a:spcAft>
                        <a:buNone/>
                      </a:pPr>
                      <a:r>
                        <a:rPr lang="en-GB" sz="800"/>
                        <a:t>eventKey</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solidFill>
                            <a:schemeClr val="dk1"/>
                          </a:solidFill>
                        </a:rPr>
                        <a:t>eventId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time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userId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123456</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123457</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5</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123458</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2" name="Google Shape;142;p29"/>
          <p:cNvSpPr txBox="1"/>
          <p:nvPr/>
        </p:nvSpPr>
        <p:spPr>
          <a:xfrm>
            <a:off x="5168225" y="2058581"/>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
        <p:nvSpPr>
          <p:cNvPr id="143" name="Google Shape;143;p29"/>
          <p:cNvSpPr txBox="1"/>
          <p:nvPr/>
        </p:nvSpPr>
        <p:spPr>
          <a:xfrm>
            <a:off x="7996850" y="29877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event_info</a:t>
            </a:r>
            <a:endParaRPr b="1"/>
          </a:p>
        </p:txBody>
      </p:sp>
      <p:cxnSp>
        <p:nvCxnSpPr>
          <p:cNvPr id="144" name="Google Shape;144;p29"/>
          <p:cNvCxnSpPr/>
          <p:nvPr/>
        </p:nvCxnSpPr>
        <p:spPr>
          <a:xfrm flipH="1">
            <a:off x="7829250" y="2769956"/>
            <a:ext cx="1105200" cy="306300"/>
          </a:xfrm>
          <a:prstGeom prst="curvedConnector3">
            <a:avLst>
              <a:gd name="adj1" fmla="val 52479"/>
            </a:avLst>
          </a:prstGeom>
          <a:noFill/>
          <a:ln w="28575" cap="flat" cmpd="sng">
            <a:solidFill>
              <a:srgbClr val="3C78D8"/>
            </a:solidFill>
            <a:prstDash val="solid"/>
            <a:round/>
            <a:headEnd type="none" w="med" len="med"/>
            <a:tailEnd type="none" w="med" len="med"/>
          </a:ln>
        </p:spPr>
      </p:cxnSp>
      <p:cxnSp>
        <p:nvCxnSpPr>
          <p:cNvPr id="145" name="Google Shape;145;p29"/>
          <p:cNvCxnSpPr/>
          <p:nvPr/>
        </p:nvCxnSpPr>
        <p:spPr>
          <a:xfrm rot="10800000">
            <a:off x="5049600" y="4422431"/>
            <a:ext cx="1838400" cy="251700"/>
          </a:xfrm>
          <a:prstGeom prst="curvedConnector3">
            <a:avLst>
              <a:gd name="adj1" fmla="val 108937"/>
            </a:avLst>
          </a:prstGeom>
          <a:noFill/>
          <a:ln w="28575" cap="flat" cmpd="sng">
            <a:solidFill>
              <a:srgbClr val="3C78D8"/>
            </a:solidFill>
            <a:prstDash val="solid"/>
            <a:round/>
            <a:headEnd type="none" w="med" len="med"/>
            <a:tailEnd type="stealth" w="med" len="med"/>
          </a:ln>
        </p:spPr>
      </p:cxnSp>
      <p:cxnSp>
        <p:nvCxnSpPr>
          <p:cNvPr id="146" name="Google Shape;146;p29"/>
          <p:cNvCxnSpPr/>
          <p:nvPr/>
        </p:nvCxnSpPr>
        <p:spPr>
          <a:xfrm rot="5400000">
            <a:off x="6554300" y="3409981"/>
            <a:ext cx="1597500" cy="930300"/>
          </a:xfrm>
          <a:prstGeom prst="curvedConnector3">
            <a:avLst>
              <a:gd name="adj1" fmla="val 8221"/>
            </a:avLst>
          </a:prstGeom>
          <a:noFill/>
          <a:ln w="28575" cap="flat" cmpd="sng">
            <a:solidFill>
              <a:srgbClr val="3C78D8"/>
            </a:solidFill>
            <a:prstDash val="solid"/>
            <a:round/>
            <a:headEnd type="none" w="med" len="med"/>
            <a:tailEnd type="none" w="med" len="med"/>
          </a:ln>
        </p:spPr>
      </p:cxnSp>
      <p:cxnSp>
        <p:nvCxnSpPr>
          <p:cNvPr id="147" name="Google Shape;147;p29"/>
          <p:cNvCxnSpPr/>
          <p:nvPr/>
        </p:nvCxnSpPr>
        <p:spPr>
          <a:xfrm rot="5400000">
            <a:off x="7534550" y="2971225"/>
            <a:ext cx="536400" cy="131400"/>
          </a:xfrm>
          <a:prstGeom prst="curvedConnector3">
            <a:avLst>
              <a:gd name="adj1" fmla="val 50000"/>
            </a:avLst>
          </a:prstGeom>
          <a:noFill/>
          <a:ln w="28575" cap="flat" cmpd="sng">
            <a:solidFill>
              <a:srgbClr val="E69138"/>
            </a:solidFill>
            <a:prstDash val="solid"/>
            <a:round/>
            <a:headEnd type="none" w="med" len="med"/>
            <a:tailEnd type="stealth" w="med" len="med"/>
          </a:ln>
        </p:spPr>
      </p:cxnSp>
      <p:graphicFrame>
        <p:nvGraphicFramePr>
          <p:cNvPr id="148" name="Google Shape;148;p29"/>
          <p:cNvGraphicFramePr/>
          <p:nvPr/>
        </p:nvGraphicFramePr>
        <p:xfrm>
          <a:off x="7548275" y="3339700"/>
          <a:ext cx="3000000" cy="3000000"/>
        </p:xfrm>
        <a:graphic>
          <a:graphicData uri="http://schemas.openxmlformats.org/drawingml/2006/table">
            <a:tbl>
              <a:tblPr>
                <a:noFill/>
                <a:tableStyleId>{98FF1B3B-C529-4942-82DD-26EA26DFBF4B}</a:tableStyleId>
              </a:tblPr>
              <a:tblGrid>
                <a:gridCol w="448575">
                  <a:extLst>
                    <a:ext uri="{9D8B030D-6E8A-4147-A177-3AD203B41FA5}">
                      <a16:colId xmlns:a16="http://schemas.microsoft.com/office/drawing/2014/main" val="20000"/>
                    </a:ext>
                  </a:extLst>
                </a:gridCol>
                <a:gridCol w="481725">
                  <a:extLst>
                    <a:ext uri="{9D8B030D-6E8A-4147-A177-3AD203B41FA5}">
                      <a16:colId xmlns:a16="http://schemas.microsoft.com/office/drawing/2014/main" val="20001"/>
                    </a:ext>
                  </a:extLst>
                </a:gridCol>
              </a:tblGrid>
              <a:tr h="501225">
                <a:tc>
                  <a:txBody>
                    <a:bodyPr/>
                    <a:lstStyle/>
                    <a:p>
                      <a:pPr marL="0" lvl="0" indent="0" algn="ctr" rtl="0">
                        <a:spcBef>
                          <a:spcPts val="0"/>
                        </a:spcBef>
                        <a:spcAft>
                          <a:spcPts val="0"/>
                        </a:spcAft>
                        <a:buNone/>
                      </a:pPr>
                      <a:r>
                        <a:rPr lang="en-GB" sz="800">
                          <a:solidFill>
                            <a:schemeClr val="dk1"/>
                          </a:solidFill>
                        </a:rPr>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login</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like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share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9" name="Google Shape;149;p29"/>
          <p:cNvSpPr txBox="1"/>
          <p:nvPr/>
        </p:nvSpPr>
        <p:spPr>
          <a:xfrm>
            <a:off x="8214600" y="67847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event_log</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Relational Model</a:t>
            </a:r>
            <a:endParaRPr sz="3000">
              <a:latin typeface="Raleway ExtraLight"/>
              <a:ea typeface="Raleway ExtraLight"/>
              <a:cs typeface="Raleway ExtraLight"/>
              <a:sym typeface="Raleway ExtraLight"/>
            </a:endParaRPr>
          </a:p>
        </p:txBody>
      </p:sp>
      <p:sp>
        <p:nvSpPr>
          <p:cNvPr id="155" name="Google Shape;155;p30"/>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0"/>
          <p:cNvSpPr txBox="1"/>
          <p:nvPr/>
        </p:nvSpPr>
        <p:spPr>
          <a:xfrm>
            <a:off x="930200" y="1748375"/>
            <a:ext cx="3872100" cy="2195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Multiple tables are linked through key relations</a:t>
            </a:r>
            <a:endParaRPr sz="1800">
              <a:solidFill>
                <a:schemeClr val="dk1"/>
              </a:solidFill>
              <a:latin typeface="Raleway"/>
              <a:ea typeface="Raleway"/>
              <a:cs typeface="Raleway"/>
              <a:sym typeface="Raleway"/>
            </a:endParaRPr>
          </a:p>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Foreign keys reference the primary key in another table</a:t>
            </a:r>
            <a:endParaRPr sz="1800">
              <a:solidFill>
                <a:schemeClr val="dk1"/>
              </a:solidFill>
              <a:latin typeface="Raleway"/>
              <a:ea typeface="Raleway"/>
              <a:cs typeface="Raleway"/>
              <a:sym typeface="Raleway"/>
            </a:endParaRPr>
          </a:p>
        </p:txBody>
      </p:sp>
      <p:graphicFrame>
        <p:nvGraphicFramePr>
          <p:cNvPr id="157" name="Google Shape;157;p30"/>
          <p:cNvGraphicFramePr/>
          <p:nvPr/>
        </p:nvGraphicFramePr>
        <p:xfrm>
          <a:off x="4816950" y="2375981"/>
          <a:ext cx="3000000" cy="3000000"/>
        </p:xfrm>
        <a:graphic>
          <a:graphicData uri="http://schemas.openxmlformats.org/drawingml/2006/table">
            <a:tbl>
              <a:tblPr>
                <a:noFill/>
                <a:tableStyleId>{98FF1B3B-C529-4942-82DD-26EA26DFBF4B}</a:tableStyleId>
              </a:tblPr>
              <a:tblGrid>
                <a:gridCol w="382850">
                  <a:extLst>
                    <a:ext uri="{9D8B030D-6E8A-4147-A177-3AD203B41FA5}">
                      <a16:colId xmlns:a16="http://schemas.microsoft.com/office/drawing/2014/main" val="20000"/>
                    </a:ext>
                  </a:extLst>
                </a:gridCol>
                <a:gridCol w="440625">
                  <a:extLst>
                    <a:ext uri="{9D8B030D-6E8A-4147-A177-3AD203B41FA5}">
                      <a16:colId xmlns:a16="http://schemas.microsoft.com/office/drawing/2014/main" val="20001"/>
                    </a:ext>
                  </a:extLst>
                </a:gridCol>
                <a:gridCol w="525500">
                  <a:extLst>
                    <a:ext uri="{9D8B030D-6E8A-4147-A177-3AD203B41FA5}">
                      <a16:colId xmlns:a16="http://schemas.microsoft.com/office/drawing/2014/main" val="20002"/>
                    </a:ext>
                  </a:extLst>
                </a:gridCol>
                <a:gridCol w="431225">
                  <a:extLst>
                    <a:ext uri="{9D8B030D-6E8A-4147-A177-3AD203B41FA5}">
                      <a16:colId xmlns:a16="http://schemas.microsoft.com/office/drawing/2014/main" val="20003"/>
                    </a:ext>
                  </a:extLst>
                </a:gridCol>
              </a:tblGrid>
              <a:tr h="503650">
                <a:tc>
                  <a:txBody>
                    <a:bodyPr/>
                    <a:lstStyle/>
                    <a:p>
                      <a:pPr marL="0" lvl="0" indent="0" algn="ctr" rtl="0">
                        <a:spcBef>
                          <a:spcPts val="0"/>
                        </a:spcBef>
                        <a:spcAft>
                          <a:spcPts val="0"/>
                        </a:spcAft>
                        <a:buNone/>
                      </a:pPr>
                      <a:r>
                        <a:rPr lang="en-GB" sz="800"/>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joined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email</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365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Alice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365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Bob</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365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Charlie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58" name="Google Shape;158;p30"/>
          <p:cNvGraphicFramePr/>
          <p:nvPr/>
        </p:nvGraphicFramePr>
        <p:xfrm>
          <a:off x="7306475" y="995875"/>
          <a:ext cx="3000000" cy="3000000"/>
        </p:xfrm>
        <a:graphic>
          <a:graphicData uri="http://schemas.openxmlformats.org/drawingml/2006/table">
            <a:tbl>
              <a:tblPr>
                <a:noFill/>
                <a:tableStyleId>{98FF1B3B-C529-4942-82DD-26EA26DFBF4B}</a:tableStyleId>
              </a:tblPr>
              <a:tblGrid>
                <a:gridCol w="470125">
                  <a:extLst>
                    <a:ext uri="{9D8B030D-6E8A-4147-A177-3AD203B41FA5}">
                      <a16:colId xmlns:a16="http://schemas.microsoft.com/office/drawing/2014/main" val="20000"/>
                    </a:ext>
                  </a:extLst>
                </a:gridCol>
                <a:gridCol w="438000">
                  <a:extLst>
                    <a:ext uri="{9D8B030D-6E8A-4147-A177-3AD203B41FA5}">
                      <a16:colId xmlns:a16="http://schemas.microsoft.com/office/drawing/2014/main" val="20001"/>
                    </a:ext>
                  </a:extLst>
                </a:gridCol>
                <a:gridCol w="385475">
                  <a:extLst>
                    <a:ext uri="{9D8B030D-6E8A-4147-A177-3AD203B41FA5}">
                      <a16:colId xmlns:a16="http://schemas.microsoft.com/office/drawing/2014/main" val="20002"/>
                    </a:ext>
                  </a:extLst>
                </a:gridCol>
                <a:gridCol w="486600">
                  <a:extLst>
                    <a:ext uri="{9D8B030D-6E8A-4147-A177-3AD203B41FA5}">
                      <a16:colId xmlns:a16="http://schemas.microsoft.com/office/drawing/2014/main" val="20003"/>
                    </a:ext>
                  </a:extLst>
                </a:gridCol>
              </a:tblGrid>
              <a:tr h="501225">
                <a:tc>
                  <a:txBody>
                    <a:bodyPr/>
                    <a:lstStyle/>
                    <a:p>
                      <a:pPr marL="0" lvl="0" indent="0" algn="ctr" rtl="0">
                        <a:spcBef>
                          <a:spcPts val="0"/>
                        </a:spcBef>
                        <a:spcAft>
                          <a:spcPts val="0"/>
                        </a:spcAft>
                        <a:buNone/>
                      </a:pPr>
                      <a:r>
                        <a:rPr lang="en-GB" sz="800"/>
                        <a:t>eventKey</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solidFill>
                            <a:schemeClr val="dk1"/>
                          </a:solidFill>
                        </a:rPr>
                        <a:t>eventId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time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userId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123456</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123457</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5</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123458</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9" name="Google Shape;159;p30"/>
          <p:cNvSpPr txBox="1"/>
          <p:nvPr/>
        </p:nvSpPr>
        <p:spPr>
          <a:xfrm>
            <a:off x="5168225" y="2058581"/>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
        <p:nvSpPr>
          <p:cNvPr id="160" name="Google Shape;160;p30"/>
          <p:cNvSpPr txBox="1"/>
          <p:nvPr/>
        </p:nvSpPr>
        <p:spPr>
          <a:xfrm>
            <a:off x="8214600" y="67847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event_log</a:t>
            </a:r>
            <a:endParaRPr b="1"/>
          </a:p>
        </p:txBody>
      </p:sp>
      <p:sp>
        <p:nvSpPr>
          <p:cNvPr id="161" name="Google Shape;161;p30"/>
          <p:cNvSpPr txBox="1"/>
          <p:nvPr/>
        </p:nvSpPr>
        <p:spPr>
          <a:xfrm>
            <a:off x="7996850" y="29877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event_info</a:t>
            </a:r>
            <a:endParaRPr b="1"/>
          </a:p>
        </p:txBody>
      </p:sp>
      <p:cxnSp>
        <p:nvCxnSpPr>
          <p:cNvPr id="162" name="Google Shape;162;p30"/>
          <p:cNvCxnSpPr/>
          <p:nvPr/>
        </p:nvCxnSpPr>
        <p:spPr>
          <a:xfrm flipH="1">
            <a:off x="7829250" y="2769956"/>
            <a:ext cx="1105200" cy="306300"/>
          </a:xfrm>
          <a:prstGeom prst="curvedConnector3">
            <a:avLst>
              <a:gd name="adj1" fmla="val 52479"/>
            </a:avLst>
          </a:prstGeom>
          <a:noFill/>
          <a:ln w="28575" cap="flat" cmpd="sng">
            <a:solidFill>
              <a:srgbClr val="3C78D8"/>
            </a:solidFill>
            <a:prstDash val="solid"/>
            <a:round/>
            <a:headEnd type="none" w="med" len="med"/>
            <a:tailEnd type="none" w="med" len="med"/>
          </a:ln>
        </p:spPr>
      </p:cxnSp>
      <p:cxnSp>
        <p:nvCxnSpPr>
          <p:cNvPr id="163" name="Google Shape;163;p30"/>
          <p:cNvCxnSpPr/>
          <p:nvPr/>
        </p:nvCxnSpPr>
        <p:spPr>
          <a:xfrm rot="10800000">
            <a:off x="5049600" y="4422431"/>
            <a:ext cx="1838400" cy="251700"/>
          </a:xfrm>
          <a:prstGeom prst="curvedConnector3">
            <a:avLst>
              <a:gd name="adj1" fmla="val 108937"/>
            </a:avLst>
          </a:prstGeom>
          <a:noFill/>
          <a:ln w="28575" cap="flat" cmpd="sng">
            <a:solidFill>
              <a:srgbClr val="3C78D8"/>
            </a:solidFill>
            <a:prstDash val="solid"/>
            <a:round/>
            <a:headEnd type="none" w="med" len="med"/>
            <a:tailEnd type="stealth" w="med" len="med"/>
          </a:ln>
        </p:spPr>
      </p:cxnSp>
      <p:cxnSp>
        <p:nvCxnSpPr>
          <p:cNvPr id="164" name="Google Shape;164;p30"/>
          <p:cNvCxnSpPr/>
          <p:nvPr/>
        </p:nvCxnSpPr>
        <p:spPr>
          <a:xfrm rot="5400000">
            <a:off x="6554300" y="3409981"/>
            <a:ext cx="1597500" cy="930300"/>
          </a:xfrm>
          <a:prstGeom prst="curvedConnector3">
            <a:avLst>
              <a:gd name="adj1" fmla="val 8221"/>
            </a:avLst>
          </a:prstGeom>
          <a:noFill/>
          <a:ln w="28575" cap="flat" cmpd="sng">
            <a:solidFill>
              <a:srgbClr val="3C78D8"/>
            </a:solidFill>
            <a:prstDash val="solid"/>
            <a:round/>
            <a:headEnd type="none" w="med" len="med"/>
            <a:tailEnd type="none" w="med" len="med"/>
          </a:ln>
        </p:spPr>
      </p:cxnSp>
      <p:cxnSp>
        <p:nvCxnSpPr>
          <p:cNvPr id="165" name="Google Shape;165;p30"/>
          <p:cNvCxnSpPr/>
          <p:nvPr/>
        </p:nvCxnSpPr>
        <p:spPr>
          <a:xfrm rot="5400000">
            <a:off x="7534550" y="2971225"/>
            <a:ext cx="536400" cy="131400"/>
          </a:xfrm>
          <a:prstGeom prst="curvedConnector3">
            <a:avLst>
              <a:gd name="adj1" fmla="val 50000"/>
            </a:avLst>
          </a:prstGeom>
          <a:noFill/>
          <a:ln w="28575" cap="flat" cmpd="sng">
            <a:solidFill>
              <a:srgbClr val="E69138"/>
            </a:solidFill>
            <a:prstDash val="solid"/>
            <a:round/>
            <a:headEnd type="none" w="med" len="med"/>
            <a:tailEnd type="stealth" w="med" len="med"/>
          </a:ln>
        </p:spPr>
      </p:cxnSp>
      <p:sp>
        <p:nvSpPr>
          <p:cNvPr id="166" name="Google Shape;166;p30"/>
          <p:cNvSpPr txBox="1"/>
          <p:nvPr/>
        </p:nvSpPr>
        <p:spPr>
          <a:xfrm>
            <a:off x="7397875" y="254000"/>
            <a:ext cx="1080600"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0000"/>
                </a:solidFill>
              </a:rPr>
              <a:t>Foreign key</a:t>
            </a:r>
            <a:endParaRPr sz="1200">
              <a:solidFill>
                <a:srgbClr val="FF0000"/>
              </a:solidFill>
            </a:endParaRPr>
          </a:p>
        </p:txBody>
      </p:sp>
      <p:cxnSp>
        <p:nvCxnSpPr>
          <p:cNvPr id="167" name="Google Shape;167;p30"/>
          <p:cNvCxnSpPr>
            <a:stCxn id="166" idx="2"/>
          </p:cNvCxnSpPr>
          <p:nvPr/>
        </p:nvCxnSpPr>
        <p:spPr>
          <a:xfrm flipH="1">
            <a:off x="7840675" y="604100"/>
            <a:ext cx="97500" cy="338100"/>
          </a:xfrm>
          <a:prstGeom prst="straightConnector1">
            <a:avLst/>
          </a:prstGeom>
          <a:noFill/>
          <a:ln w="28575" cap="flat" cmpd="sng">
            <a:solidFill>
              <a:schemeClr val="dk2"/>
            </a:solidFill>
            <a:prstDash val="solid"/>
            <a:round/>
            <a:headEnd type="none" w="med" len="med"/>
            <a:tailEnd type="stealth" w="med" len="med"/>
          </a:ln>
        </p:spPr>
      </p:cxnSp>
      <p:graphicFrame>
        <p:nvGraphicFramePr>
          <p:cNvPr id="168" name="Google Shape;168;p30"/>
          <p:cNvGraphicFramePr/>
          <p:nvPr/>
        </p:nvGraphicFramePr>
        <p:xfrm>
          <a:off x="7548275" y="3339700"/>
          <a:ext cx="3000000" cy="3000000"/>
        </p:xfrm>
        <a:graphic>
          <a:graphicData uri="http://schemas.openxmlformats.org/drawingml/2006/table">
            <a:tbl>
              <a:tblPr>
                <a:noFill/>
                <a:tableStyleId>{98FF1B3B-C529-4942-82DD-26EA26DFBF4B}</a:tableStyleId>
              </a:tblPr>
              <a:tblGrid>
                <a:gridCol w="448575">
                  <a:extLst>
                    <a:ext uri="{9D8B030D-6E8A-4147-A177-3AD203B41FA5}">
                      <a16:colId xmlns:a16="http://schemas.microsoft.com/office/drawing/2014/main" val="20000"/>
                    </a:ext>
                  </a:extLst>
                </a:gridCol>
                <a:gridCol w="481725">
                  <a:extLst>
                    <a:ext uri="{9D8B030D-6E8A-4147-A177-3AD203B41FA5}">
                      <a16:colId xmlns:a16="http://schemas.microsoft.com/office/drawing/2014/main" val="20001"/>
                    </a:ext>
                  </a:extLst>
                </a:gridCol>
              </a:tblGrid>
              <a:tr h="501225">
                <a:tc>
                  <a:txBody>
                    <a:bodyPr/>
                    <a:lstStyle/>
                    <a:p>
                      <a:pPr marL="0" lvl="0" indent="0" algn="ctr" rtl="0">
                        <a:spcBef>
                          <a:spcPts val="0"/>
                        </a:spcBef>
                        <a:spcAft>
                          <a:spcPts val="0"/>
                        </a:spcAft>
                        <a:buNone/>
                      </a:pPr>
                      <a:r>
                        <a:rPr lang="en-GB" sz="800">
                          <a:solidFill>
                            <a:schemeClr val="dk1"/>
                          </a:solidFill>
                        </a:rPr>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login</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like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share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169" name="Google Shape;169;p30"/>
          <p:cNvCxnSpPr/>
          <p:nvPr/>
        </p:nvCxnSpPr>
        <p:spPr>
          <a:xfrm>
            <a:off x="7938175" y="604100"/>
            <a:ext cx="794700" cy="194700"/>
          </a:xfrm>
          <a:prstGeom prst="straightConnector1">
            <a:avLst/>
          </a:prstGeom>
          <a:noFill/>
          <a:ln w="28575" cap="flat" cmpd="sng">
            <a:solidFill>
              <a:schemeClr val="dk2"/>
            </a:solidFill>
            <a:prstDash val="solid"/>
            <a:round/>
            <a:headEnd type="none" w="med" len="med"/>
            <a:tailEnd type="stealth"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Additional Constraints</a:t>
            </a:r>
            <a:endParaRPr sz="3000">
              <a:latin typeface="Raleway ExtraLight"/>
              <a:ea typeface="Raleway ExtraLight"/>
              <a:cs typeface="Raleway ExtraLight"/>
              <a:sym typeface="Raleway ExtraLight"/>
            </a:endParaRPr>
          </a:p>
        </p:txBody>
      </p:sp>
      <p:sp>
        <p:nvSpPr>
          <p:cNvPr id="175" name="Google Shape;175;p31"/>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1"/>
          <p:cNvSpPr txBox="1"/>
          <p:nvPr/>
        </p:nvSpPr>
        <p:spPr>
          <a:xfrm>
            <a:off x="930200" y="1748375"/>
            <a:ext cx="3872100" cy="32958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Sometimes tables have additional constraints on them</a:t>
            </a:r>
            <a:endParaRPr sz="1800">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E.g. the email field in the user_info column must also be unique</a:t>
            </a:r>
            <a:endParaRPr>
              <a:solidFill>
                <a:schemeClr val="dk1"/>
              </a:solidFill>
              <a:latin typeface="Raleway"/>
              <a:ea typeface="Raleway"/>
              <a:cs typeface="Raleway"/>
              <a:sym typeface="Raleway"/>
            </a:endParaRPr>
          </a:p>
          <a:p>
            <a:pPr marL="914400" lvl="1" indent="-317500" algn="l" rtl="0">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This does not make the email field the primary key, but rather is an additional constraint on the table</a:t>
            </a:r>
            <a:endParaRPr>
              <a:solidFill>
                <a:schemeClr val="dk1"/>
              </a:solidFill>
              <a:latin typeface="Raleway"/>
              <a:ea typeface="Raleway"/>
              <a:cs typeface="Raleway"/>
              <a:sym typeface="Raleway"/>
            </a:endParaRPr>
          </a:p>
        </p:txBody>
      </p:sp>
      <p:graphicFrame>
        <p:nvGraphicFramePr>
          <p:cNvPr id="177" name="Google Shape;177;p31"/>
          <p:cNvGraphicFramePr/>
          <p:nvPr/>
        </p:nvGraphicFramePr>
        <p:xfrm>
          <a:off x="4816950" y="2375981"/>
          <a:ext cx="3000000" cy="3000000"/>
        </p:xfrm>
        <a:graphic>
          <a:graphicData uri="http://schemas.openxmlformats.org/drawingml/2006/table">
            <a:tbl>
              <a:tblPr>
                <a:noFill/>
                <a:tableStyleId>{98FF1B3B-C529-4942-82DD-26EA26DFBF4B}</a:tableStyleId>
              </a:tblPr>
              <a:tblGrid>
                <a:gridCol w="382850">
                  <a:extLst>
                    <a:ext uri="{9D8B030D-6E8A-4147-A177-3AD203B41FA5}">
                      <a16:colId xmlns:a16="http://schemas.microsoft.com/office/drawing/2014/main" val="20000"/>
                    </a:ext>
                  </a:extLst>
                </a:gridCol>
                <a:gridCol w="440625">
                  <a:extLst>
                    <a:ext uri="{9D8B030D-6E8A-4147-A177-3AD203B41FA5}">
                      <a16:colId xmlns:a16="http://schemas.microsoft.com/office/drawing/2014/main" val="20001"/>
                    </a:ext>
                  </a:extLst>
                </a:gridCol>
                <a:gridCol w="525500">
                  <a:extLst>
                    <a:ext uri="{9D8B030D-6E8A-4147-A177-3AD203B41FA5}">
                      <a16:colId xmlns:a16="http://schemas.microsoft.com/office/drawing/2014/main" val="20002"/>
                    </a:ext>
                  </a:extLst>
                </a:gridCol>
                <a:gridCol w="431225">
                  <a:extLst>
                    <a:ext uri="{9D8B030D-6E8A-4147-A177-3AD203B41FA5}">
                      <a16:colId xmlns:a16="http://schemas.microsoft.com/office/drawing/2014/main" val="20003"/>
                    </a:ext>
                  </a:extLst>
                </a:gridCol>
              </a:tblGrid>
              <a:tr h="503650">
                <a:tc>
                  <a:txBody>
                    <a:bodyPr/>
                    <a:lstStyle/>
                    <a:p>
                      <a:pPr marL="0" lvl="0" indent="0" algn="ctr" rtl="0">
                        <a:spcBef>
                          <a:spcPts val="0"/>
                        </a:spcBef>
                        <a:spcAft>
                          <a:spcPts val="0"/>
                        </a:spcAft>
                        <a:buNone/>
                      </a:pPr>
                      <a:r>
                        <a:rPr lang="en-GB" sz="800"/>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joined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email</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365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Alice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365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Bob</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365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Charlie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78" name="Google Shape;178;p31"/>
          <p:cNvGraphicFramePr/>
          <p:nvPr/>
        </p:nvGraphicFramePr>
        <p:xfrm>
          <a:off x="7306475" y="995875"/>
          <a:ext cx="3000000" cy="3000000"/>
        </p:xfrm>
        <a:graphic>
          <a:graphicData uri="http://schemas.openxmlformats.org/drawingml/2006/table">
            <a:tbl>
              <a:tblPr>
                <a:noFill/>
                <a:tableStyleId>{98FF1B3B-C529-4942-82DD-26EA26DFBF4B}</a:tableStyleId>
              </a:tblPr>
              <a:tblGrid>
                <a:gridCol w="470125">
                  <a:extLst>
                    <a:ext uri="{9D8B030D-6E8A-4147-A177-3AD203B41FA5}">
                      <a16:colId xmlns:a16="http://schemas.microsoft.com/office/drawing/2014/main" val="20000"/>
                    </a:ext>
                  </a:extLst>
                </a:gridCol>
                <a:gridCol w="438000">
                  <a:extLst>
                    <a:ext uri="{9D8B030D-6E8A-4147-A177-3AD203B41FA5}">
                      <a16:colId xmlns:a16="http://schemas.microsoft.com/office/drawing/2014/main" val="20001"/>
                    </a:ext>
                  </a:extLst>
                </a:gridCol>
                <a:gridCol w="385475">
                  <a:extLst>
                    <a:ext uri="{9D8B030D-6E8A-4147-A177-3AD203B41FA5}">
                      <a16:colId xmlns:a16="http://schemas.microsoft.com/office/drawing/2014/main" val="20002"/>
                    </a:ext>
                  </a:extLst>
                </a:gridCol>
                <a:gridCol w="486600">
                  <a:extLst>
                    <a:ext uri="{9D8B030D-6E8A-4147-A177-3AD203B41FA5}">
                      <a16:colId xmlns:a16="http://schemas.microsoft.com/office/drawing/2014/main" val="20003"/>
                    </a:ext>
                  </a:extLst>
                </a:gridCol>
              </a:tblGrid>
              <a:tr h="501225">
                <a:tc>
                  <a:txBody>
                    <a:bodyPr/>
                    <a:lstStyle/>
                    <a:p>
                      <a:pPr marL="0" lvl="0" indent="0" algn="ctr" rtl="0">
                        <a:spcBef>
                          <a:spcPts val="0"/>
                        </a:spcBef>
                        <a:spcAft>
                          <a:spcPts val="0"/>
                        </a:spcAft>
                        <a:buNone/>
                      </a:pPr>
                      <a:r>
                        <a:rPr lang="en-GB" sz="800"/>
                        <a:t>eventKey</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solidFill>
                            <a:schemeClr val="dk1"/>
                          </a:solidFill>
                        </a:rPr>
                        <a:t>eventId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time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userId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123456</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123457</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5</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123458</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79" name="Google Shape;179;p31"/>
          <p:cNvSpPr txBox="1"/>
          <p:nvPr/>
        </p:nvSpPr>
        <p:spPr>
          <a:xfrm>
            <a:off x="5168225" y="2058581"/>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
        <p:nvSpPr>
          <p:cNvPr id="180" name="Google Shape;180;p31"/>
          <p:cNvSpPr txBox="1"/>
          <p:nvPr/>
        </p:nvSpPr>
        <p:spPr>
          <a:xfrm>
            <a:off x="8214600" y="67847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event_log</a:t>
            </a:r>
            <a:endParaRPr b="1"/>
          </a:p>
        </p:txBody>
      </p:sp>
      <p:sp>
        <p:nvSpPr>
          <p:cNvPr id="181" name="Google Shape;181;p31"/>
          <p:cNvSpPr txBox="1"/>
          <p:nvPr/>
        </p:nvSpPr>
        <p:spPr>
          <a:xfrm>
            <a:off x="7996850" y="29877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event_info</a:t>
            </a:r>
            <a:endParaRPr b="1"/>
          </a:p>
        </p:txBody>
      </p:sp>
      <p:cxnSp>
        <p:nvCxnSpPr>
          <p:cNvPr id="182" name="Google Shape;182;p31"/>
          <p:cNvCxnSpPr/>
          <p:nvPr/>
        </p:nvCxnSpPr>
        <p:spPr>
          <a:xfrm flipH="1">
            <a:off x="7829250" y="2769956"/>
            <a:ext cx="1105200" cy="306300"/>
          </a:xfrm>
          <a:prstGeom prst="curvedConnector3">
            <a:avLst>
              <a:gd name="adj1" fmla="val 52479"/>
            </a:avLst>
          </a:prstGeom>
          <a:noFill/>
          <a:ln w="28575" cap="flat" cmpd="sng">
            <a:solidFill>
              <a:srgbClr val="3C78D8"/>
            </a:solidFill>
            <a:prstDash val="solid"/>
            <a:round/>
            <a:headEnd type="none" w="med" len="med"/>
            <a:tailEnd type="none" w="med" len="med"/>
          </a:ln>
        </p:spPr>
      </p:cxnSp>
      <p:cxnSp>
        <p:nvCxnSpPr>
          <p:cNvPr id="183" name="Google Shape;183;p31"/>
          <p:cNvCxnSpPr/>
          <p:nvPr/>
        </p:nvCxnSpPr>
        <p:spPr>
          <a:xfrm rot="10800000">
            <a:off x="5049600" y="4422431"/>
            <a:ext cx="1838400" cy="251700"/>
          </a:xfrm>
          <a:prstGeom prst="curvedConnector3">
            <a:avLst>
              <a:gd name="adj1" fmla="val 108937"/>
            </a:avLst>
          </a:prstGeom>
          <a:noFill/>
          <a:ln w="28575" cap="flat" cmpd="sng">
            <a:solidFill>
              <a:srgbClr val="3C78D8"/>
            </a:solidFill>
            <a:prstDash val="solid"/>
            <a:round/>
            <a:headEnd type="none" w="med" len="med"/>
            <a:tailEnd type="stealth" w="med" len="med"/>
          </a:ln>
        </p:spPr>
      </p:cxnSp>
      <p:cxnSp>
        <p:nvCxnSpPr>
          <p:cNvPr id="184" name="Google Shape;184;p31"/>
          <p:cNvCxnSpPr/>
          <p:nvPr/>
        </p:nvCxnSpPr>
        <p:spPr>
          <a:xfrm rot="5400000">
            <a:off x="6554300" y="3409981"/>
            <a:ext cx="1597500" cy="930300"/>
          </a:xfrm>
          <a:prstGeom prst="curvedConnector3">
            <a:avLst>
              <a:gd name="adj1" fmla="val 8221"/>
            </a:avLst>
          </a:prstGeom>
          <a:noFill/>
          <a:ln w="28575" cap="flat" cmpd="sng">
            <a:solidFill>
              <a:srgbClr val="3C78D8"/>
            </a:solidFill>
            <a:prstDash val="solid"/>
            <a:round/>
            <a:headEnd type="none" w="med" len="med"/>
            <a:tailEnd type="none" w="med" len="med"/>
          </a:ln>
        </p:spPr>
      </p:cxnSp>
      <p:cxnSp>
        <p:nvCxnSpPr>
          <p:cNvPr id="185" name="Google Shape;185;p31"/>
          <p:cNvCxnSpPr/>
          <p:nvPr/>
        </p:nvCxnSpPr>
        <p:spPr>
          <a:xfrm rot="5400000">
            <a:off x="7534550" y="2971225"/>
            <a:ext cx="536400" cy="131400"/>
          </a:xfrm>
          <a:prstGeom prst="curvedConnector3">
            <a:avLst>
              <a:gd name="adj1" fmla="val 50000"/>
            </a:avLst>
          </a:prstGeom>
          <a:noFill/>
          <a:ln w="28575" cap="flat" cmpd="sng">
            <a:solidFill>
              <a:srgbClr val="E69138"/>
            </a:solidFill>
            <a:prstDash val="solid"/>
            <a:round/>
            <a:headEnd type="none" w="med" len="med"/>
            <a:tailEnd type="stealth" w="med" len="med"/>
          </a:ln>
        </p:spPr>
      </p:cxnSp>
      <p:sp>
        <p:nvSpPr>
          <p:cNvPr id="186" name="Google Shape;186;p31"/>
          <p:cNvSpPr txBox="1"/>
          <p:nvPr/>
        </p:nvSpPr>
        <p:spPr>
          <a:xfrm>
            <a:off x="7397875" y="254000"/>
            <a:ext cx="1080600"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0000"/>
                </a:solidFill>
              </a:rPr>
              <a:t>Foreign key</a:t>
            </a:r>
            <a:endParaRPr sz="1200">
              <a:solidFill>
                <a:srgbClr val="FF0000"/>
              </a:solidFill>
            </a:endParaRPr>
          </a:p>
        </p:txBody>
      </p:sp>
      <p:cxnSp>
        <p:nvCxnSpPr>
          <p:cNvPr id="187" name="Google Shape;187;p31"/>
          <p:cNvCxnSpPr>
            <a:stCxn id="186" idx="2"/>
          </p:cNvCxnSpPr>
          <p:nvPr/>
        </p:nvCxnSpPr>
        <p:spPr>
          <a:xfrm flipH="1">
            <a:off x="7840675" y="604100"/>
            <a:ext cx="97500" cy="338100"/>
          </a:xfrm>
          <a:prstGeom prst="straightConnector1">
            <a:avLst/>
          </a:prstGeom>
          <a:noFill/>
          <a:ln w="28575" cap="flat" cmpd="sng">
            <a:solidFill>
              <a:schemeClr val="dk2"/>
            </a:solidFill>
            <a:prstDash val="solid"/>
            <a:round/>
            <a:headEnd type="none" w="med" len="med"/>
            <a:tailEnd type="stealth" w="med" len="med"/>
          </a:ln>
        </p:spPr>
      </p:cxnSp>
      <p:graphicFrame>
        <p:nvGraphicFramePr>
          <p:cNvPr id="188" name="Google Shape;188;p31"/>
          <p:cNvGraphicFramePr/>
          <p:nvPr/>
        </p:nvGraphicFramePr>
        <p:xfrm>
          <a:off x="7548275" y="3339700"/>
          <a:ext cx="3000000" cy="3000000"/>
        </p:xfrm>
        <a:graphic>
          <a:graphicData uri="http://schemas.openxmlformats.org/drawingml/2006/table">
            <a:tbl>
              <a:tblPr>
                <a:noFill/>
                <a:tableStyleId>{98FF1B3B-C529-4942-82DD-26EA26DFBF4B}</a:tableStyleId>
              </a:tblPr>
              <a:tblGrid>
                <a:gridCol w="448575">
                  <a:extLst>
                    <a:ext uri="{9D8B030D-6E8A-4147-A177-3AD203B41FA5}">
                      <a16:colId xmlns:a16="http://schemas.microsoft.com/office/drawing/2014/main" val="20000"/>
                    </a:ext>
                  </a:extLst>
                </a:gridCol>
                <a:gridCol w="481725">
                  <a:extLst>
                    <a:ext uri="{9D8B030D-6E8A-4147-A177-3AD203B41FA5}">
                      <a16:colId xmlns:a16="http://schemas.microsoft.com/office/drawing/2014/main" val="20001"/>
                    </a:ext>
                  </a:extLst>
                </a:gridCol>
              </a:tblGrid>
              <a:tr h="501225">
                <a:tc>
                  <a:txBody>
                    <a:bodyPr/>
                    <a:lstStyle/>
                    <a:p>
                      <a:pPr marL="0" lvl="0" indent="0" algn="ctr" rtl="0">
                        <a:spcBef>
                          <a:spcPts val="0"/>
                        </a:spcBef>
                        <a:spcAft>
                          <a:spcPts val="0"/>
                        </a:spcAft>
                        <a:buNone/>
                      </a:pPr>
                      <a:r>
                        <a:rPr lang="en-GB" sz="800">
                          <a:solidFill>
                            <a:schemeClr val="dk1"/>
                          </a:solidFill>
                        </a:rPr>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login</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like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share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189" name="Google Shape;189;p31"/>
          <p:cNvCxnSpPr/>
          <p:nvPr/>
        </p:nvCxnSpPr>
        <p:spPr>
          <a:xfrm>
            <a:off x="7938175" y="604100"/>
            <a:ext cx="794700" cy="194700"/>
          </a:xfrm>
          <a:prstGeom prst="straightConnector1">
            <a:avLst/>
          </a:prstGeom>
          <a:noFill/>
          <a:ln w="28575" cap="flat" cmpd="sng">
            <a:solidFill>
              <a:schemeClr val="dk2"/>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Partitions</a:t>
            </a:r>
            <a:endParaRPr sz="3000">
              <a:latin typeface="Raleway ExtraLight"/>
              <a:ea typeface="Raleway ExtraLight"/>
              <a:cs typeface="Raleway ExtraLight"/>
              <a:sym typeface="Raleway ExtraLight"/>
            </a:endParaRPr>
          </a:p>
        </p:txBody>
      </p:sp>
      <p:sp>
        <p:nvSpPr>
          <p:cNvPr id="195" name="Google Shape;195;p32"/>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2"/>
          <p:cNvSpPr txBox="1"/>
          <p:nvPr/>
        </p:nvSpPr>
        <p:spPr>
          <a:xfrm>
            <a:off x="930200" y="1748375"/>
            <a:ext cx="3872100" cy="21954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Partitions split a large table (e.g. event_log) into smaller tables split by the partition key/column  (e.g. commonly by date). This allows for more efficient storage and faster querying when filtering by partition. (E.g. all data since date X). Otherwise doesn’t affect the queryer (you).</a:t>
            </a:r>
            <a:endParaRPr sz="1600">
              <a:solidFill>
                <a:schemeClr val="dk1"/>
              </a:solidFill>
              <a:latin typeface="Raleway"/>
              <a:ea typeface="Raleway"/>
              <a:cs typeface="Raleway"/>
              <a:sym typeface="Raleway"/>
            </a:endParaRPr>
          </a:p>
        </p:txBody>
      </p:sp>
      <p:graphicFrame>
        <p:nvGraphicFramePr>
          <p:cNvPr id="197" name="Google Shape;197;p32"/>
          <p:cNvGraphicFramePr/>
          <p:nvPr/>
        </p:nvGraphicFramePr>
        <p:xfrm>
          <a:off x="4816950" y="2375981"/>
          <a:ext cx="3000000" cy="3000000"/>
        </p:xfrm>
        <a:graphic>
          <a:graphicData uri="http://schemas.openxmlformats.org/drawingml/2006/table">
            <a:tbl>
              <a:tblPr>
                <a:noFill/>
                <a:tableStyleId>{98FF1B3B-C529-4942-82DD-26EA26DFBF4B}</a:tableStyleId>
              </a:tblPr>
              <a:tblGrid>
                <a:gridCol w="382850">
                  <a:extLst>
                    <a:ext uri="{9D8B030D-6E8A-4147-A177-3AD203B41FA5}">
                      <a16:colId xmlns:a16="http://schemas.microsoft.com/office/drawing/2014/main" val="20000"/>
                    </a:ext>
                  </a:extLst>
                </a:gridCol>
                <a:gridCol w="440625">
                  <a:extLst>
                    <a:ext uri="{9D8B030D-6E8A-4147-A177-3AD203B41FA5}">
                      <a16:colId xmlns:a16="http://schemas.microsoft.com/office/drawing/2014/main" val="20001"/>
                    </a:ext>
                  </a:extLst>
                </a:gridCol>
                <a:gridCol w="525500">
                  <a:extLst>
                    <a:ext uri="{9D8B030D-6E8A-4147-A177-3AD203B41FA5}">
                      <a16:colId xmlns:a16="http://schemas.microsoft.com/office/drawing/2014/main" val="20002"/>
                    </a:ext>
                  </a:extLst>
                </a:gridCol>
                <a:gridCol w="431225">
                  <a:extLst>
                    <a:ext uri="{9D8B030D-6E8A-4147-A177-3AD203B41FA5}">
                      <a16:colId xmlns:a16="http://schemas.microsoft.com/office/drawing/2014/main" val="20003"/>
                    </a:ext>
                  </a:extLst>
                </a:gridCol>
              </a:tblGrid>
              <a:tr h="503650">
                <a:tc>
                  <a:txBody>
                    <a:bodyPr/>
                    <a:lstStyle/>
                    <a:p>
                      <a:pPr marL="0" lvl="0" indent="0" algn="ctr" rtl="0">
                        <a:spcBef>
                          <a:spcPts val="0"/>
                        </a:spcBef>
                        <a:spcAft>
                          <a:spcPts val="0"/>
                        </a:spcAft>
                        <a:buNone/>
                      </a:pPr>
                      <a:r>
                        <a:rPr lang="en-GB" sz="800"/>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joined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email</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365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Alice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365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Bob</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365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Charlie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98" name="Google Shape;198;p32"/>
          <p:cNvGraphicFramePr/>
          <p:nvPr/>
        </p:nvGraphicFramePr>
        <p:xfrm>
          <a:off x="7306475" y="995875"/>
          <a:ext cx="3000000" cy="3000000"/>
        </p:xfrm>
        <a:graphic>
          <a:graphicData uri="http://schemas.openxmlformats.org/drawingml/2006/table">
            <a:tbl>
              <a:tblPr>
                <a:noFill/>
                <a:tableStyleId>{98FF1B3B-C529-4942-82DD-26EA26DFBF4B}</a:tableStyleId>
              </a:tblPr>
              <a:tblGrid>
                <a:gridCol w="470125">
                  <a:extLst>
                    <a:ext uri="{9D8B030D-6E8A-4147-A177-3AD203B41FA5}">
                      <a16:colId xmlns:a16="http://schemas.microsoft.com/office/drawing/2014/main" val="20000"/>
                    </a:ext>
                  </a:extLst>
                </a:gridCol>
                <a:gridCol w="438000">
                  <a:extLst>
                    <a:ext uri="{9D8B030D-6E8A-4147-A177-3AD203B41FA5}">
                      <a16:colId xmlns:a16="http://schemas.microsoft.com/office/drawing/2014/main" val="20001"/>
                    </a:ext>
                  </a:extLst>
                </a:gridCol>
                <a:gridCol w="385475">
                  <a:extLst>
                    <a:ext uri="{9D8B030D-6E8A-4147-A177-3AD203B41FA5}">
                      <a16:colId xmlns:a16="http://schemas.microsoft.com/office/drawing/2014/main" val="20002"/>
                    </a:ext>
                  </a:extLst>
                </a:gridCol>
                <a:gridCol w="486600">
                  <a:extLst>
                    <a:ext uri="{9D8B030D-6E8A-4147-A177-3AD203B41FA5}">
                      <a16:colId xmlns:a16="http://schemas.microsoft.com/office/drawing/2014/main" val="20003"/>
                    </a:ext>
                  </a:extLst>
                </a:gridCol>
              </a:tblGrid>
              <a:tr h="501225">
                <a:tc>
                  <a:txBody>
                    <a:bodyPr/>
                    <a:lstStyle/>
                    <a:p>
                      <a:pPr marL="0" lvl="0" indent="0" algn="ctr" rtl="0">
                        <a:spcBef>
                          <a:spcPts val="0"/>
                        </a:spcBef>
                        <a:spcAft>
                          <a:spcPts val="0"/>
                        </a:spcAft>
                        <a:buNone/>
                      </a:pPr>
                      <a:r>
                        <a:rPr lang="en-GB" sz="800"/>
                        <a:t>eventKey</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solidFill>
                            <a:schemeClr val="dk1"/>
                          </a:solidFill>
                        </a:rPr>
                        <a:t>eventId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time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userId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123456</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123457</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5</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123458</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99" name="Google Shape;199;p32"/>
          <p:cNvSpPr txBox="1"/>
          <p:nvPr/>
        </p:nvSpPr>
        <p:spPr>
          <a:xfrm>
            <a:off x="5168225" y="2058581"/>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
        <p:nvSpPr>
          <p:cNvPr id="200" name="Google Shape;200;p32"/>
          <p:cNvSpPr txBox="1"/>
          <p:nvPr/>
        </p:nvSpPr>
        <p:spPr>
          <a:xfrm>
            <a:off x="8214600" y="67847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event_log</a:t>
            </a:r>
            <a:endParaRPr b="1"/>
          </a:p>
        </p:txBody>
      </p:sp>
      <p:sp>
        <p:nvSpPr>
          <p:cNvPr id="201" name="Google Shape;201;p32"/>
          <p:cNvSpPr txBox="1"/>
          <p:nvPr/>
        </p:nvSpPr>
        <p:spPr>
          <a:xfrm>
            <a:off x="7996850" y="29877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event_info</a:t>
            </a:r>
            <a:endParaRPr b="1"/>
          </a:p>
        </p:txBody>
      </p:sp>
      <p:cxnSp>
        <p:nvCxnSpPr>
          <p:cNvPr id="202" name="Google Shape;202;p32"/>
          <p:cNvCxnSpPr/>
          <p:nvPr/>
        </p:nvCxnSpPr>
        <p:spPr>
          <a:xfrm flipH="1">
            <a:off x="7829250" y="2769956"/>
            <a:ext cx="1105200" cy="306300"/>
          </a:xfrm>
          <a:prstGeom prst="curvedConnector3">
            <a:avLst>
              <a:gd name="adj1" fmla="val 52479"/>
            </a:avLst>
          </a:prstGeom>
          <a:noFill/>
          <a:ln w="28575" cap="flat" cmpd="sng">
            <a:solidFill>
              <a:srgbClr val="3C78D8"/>
            </a:solidFill>
            <a:prstDash val="solid"/>
            <a:round/>
            <a:headEnd type="none" w="med" len="med"/>
            <a:tailEnd type="none" w="med" len="med"/>
          </a:ln>
        </p:spPr>
      </p:cxnSp>
      <p:cxnSp>
        <p:nvCxnSpPr>
          <p:cNvPr id="203" name="Google Shape;203;p32"/>
          <p:cNvCxnSpPr/>
          <p:nvPr/>
        </p:nvCxnSpPr>
        <p:spPr>
          <a:xfrm rot="10800000">
            <a:off x="5049600" y="4422431"/>
            <a:ext cx="1838400" cy="251700"/>
          </a:xfrm>
          <a:prstGeom prst="curvedConnector3">
            <a:avLst>
              <a:gd name="adj1" fmla="val 108937"/>
            </a:avLst>
          </a:prstGeom>
          <a:noFill/>
          <a:ln w="28575" cap="flat" cmpd="sng">
            <a:solidFill>
              <a:srgbClr val="3C78D8"/>
            </a:solidFill>
            <a:prstDash val="solid"/>
            <a:round/>
            <a:headEnd type="none" w="med" len="med"/>
            <a:tailEnd type="stealth" w="med" len="med"/>
          </a:ln>
        </p:spPr>
      </p:cxnSp>
      <p:cxnSp>
        <p:nvCxnSpPr>
          <p:cNvPr id="204" name="Google Shape;204;p32"/>
          <p:cNvCxnSpPr/>
          <p:nvPr/>
        </p:nvCxnSpPr>
        <p:spPr>
          <a:xfrm rot="5400000">
            <a:off x="6554300" y="3409981"/>
            <a:ext cx="1597500" cy="930300"/>
          </a:xfrm>
          <a:prstGeom prst="curvedConnector3">
            <a:avLst>
              <a:gd name="adj1" fmla="val 8221"/>
            </a:avLst>
          </a:prstGeom>
          <a:noFill/>
          <a:ln w="28575" cap="flat" cmpd="sng">
            <a:solidFill>
              <a:srgbClr val="3C78D8"/>
            </a:solidFill>
            <a:prstDash val="solid"/>
            <a:round/>
            <a:headEnd type="none" w="med" len="med"/>
            <a:tailEnd type="none" w="med" len="med"/>
          </a:ln>
        </p:spPr>
      </p:cxnSp>
      <p:cxnSp>
        <p:nvCxnSpPr>
          <p:cNvPr id="205" name="Google Shape;205;p32"/>
          <p:cNvCxnSpPr/>
          <p:nvPr/>
        </p:nvCxnSpPr>
        <p:spPr>
          <a:xfrm rot="5400000">
            <a:off x="7534550" y="2971225"/>
            <a:ext cx="536400" cy="131400"/>
          </a:xfrm>
          <a:prstGeom prst="curvedConnector3">
            <a:avLst>
              <a:gd name="adj1" fmla="val 50000"/>
            </a:avLst>
          </a:prstGeom>
          <a:noFill/>
          <a:ln w="28575" cap="flat" cmpd="sng">
            <a:solidFill>
              <a:srgbClr val="E69138"/>
            </a:solidFill>
            <a:prstDash val="solid"/>
            <a:round/>
            <a:headEnd type="none" w="med" len="med"/>
            <a:tailEnd type="stealth" w="med" len="med"/>
          </a:ln>
        </p:spPr>
      </p:cxnSp>
      <p:sp>
        <p:nvSpPr>
          <p:cNvPr id="206" name="Google Shape;206;p32"/>
          <p:cNvSpPr txBox="1"/>
          <p:nvPr/>
        </p:nvSpPr>
        <p:spPr>
          <a:xfrm>
            <a:off x="7397875" y="254000"/>
            <a:ext cx="1080600"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0000"/>
                </a:solidFill>
              </a:rPr>
              <a:t>Foreign key</a:t>
            </a:r>
            <a:endParaRPr sz="1200">
              <a:solidFill>
                <a:srgbClr val="FF0000"/>
              </a:solidFill>
            </a:endParaRPr>
          </a:p>
        </p:txBody>
      </p:sp>
      <p:cxnSp>
        <p:nvCxnSpPr>
          <p:cNvPr id="207" name="Google Shape;207;p32"/>
          <p:cNvCxnSpPr>
            <a:stCxn id="206" idx="2"/>
          </p:cNvCxnSpPr>
          <p:nvPr/>
        </p:nvCxnSpPr>
        <p:spPr>
          <a:xfrm flipH="1">
            <a:off x="7840675" y="604100"/>
            <a:ext cx="97500" cy="338100"/>
          </a:xfrm>
          <a:prstGeom prst="straightConnector1">
            <a:avLst/>
          </a:prstGeom>
          <a:noFill/>
          <a:ln w="28575" cap="flat" cmpd="sng">
            <a:solidFill>
              <a:schemeClr val="dk2"/>
            </a:solidFill>
            <a:prstDash val="solid"/>
            <a:round/>
            <a:headEnd type="none" w="med" len="med"/>
            <a:tailEnd type="stealth" w="med" len="med"/>
          </a:ln>
        </p:spPr>
      </p:cxnSp>
      <p:graphicFrame>
        <p:nvGraphicFramePr>
          <p:cNvPr id="208" name="Google Shape;208;p32"/>
          <p:cNvGraphicFramePr/>
          <p:nvPr/>
        </p:nvGraphicFramePr>
        <p:xfrm>
          <a:off x="7548275" y="3339700"/>
          <a:ext cx="3000000" cy="3000000"/>
        </p:xfrm>
        <a:graphic>
          <a:graphicData uri="http://schemas.openxmlformats.org/drawingml/2006/table">
            <a:tbl>
              <a:tblPr>
                <a:noFill/>
                <a:tableStyleId>{98FF1B3B-C529-4942-82DD-26EA26DFBF4B}</a:tableStyleId>
              </a:tblPr>
              <a:tblGrid>
                <a:gridCol w="448575">
                  <a:extLst>
                    <a:ext uri="{9D8B030D-6E8A-4147-A177-3AD203B41FA5}">
                      <a16:colId xmlns:a16="http://schemas.microsoft.com/office/drawing/2014/main" val="20000"/>
                    </a:ext>
                  </a:extLst>
                </a:gridCol>
                <a:gridCol w="481725">
                  <a:extLst>
                    <a:ext uri="{9D8B030D-6E8A-4147-A177-3AD203B41FA5}">
                      <a16:colId xmlns:a16="http://schemas.microsoft.com/office/drawing/2014/main" val="20001"/>
                    </a:ext>
                  </a:extLst>
                </a:gridCol>
              </a:tblGrid>
              <a:tr h="501225">
                <a:tc>
                  <a:txBody>
                    <a:bodyPr/>
                    <a:lstStyle/>
                    <a:p>
                      <a:pPr marL="0" lvl="0" indent="0" algn="ctr" rtl="0">
                        <a:spcBef>
                          <a:spcPts val="0"/>
                        </a:spcBef>
                        <a:spcAft>
                          <a:spcPts val="0"/>
                        </a:spcAft>
                        <a:buNone/>
                      </a:pPr>
                      <a:r>
                        <a:rPr lang="en-GB" sz="800">
                          <a:solidFill>
                            <a:schemeClr val="dk1"/>
                          </a:solidFill>
                        </a:rPr>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login</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like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share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209" name="Google Shape;209;p32"/>
          <p:cNvCxnSpPr/>
          <p:nvPr/>
        </p:nvCxnSpPr>
        <p:spPr>
          <a:xfrm>
            <a:off x="7938175" y="604100"/>
            <a:ext cx="794700" cy="194700"/>
          </a:xfrm>
          <a:prstGeom prst="straightConnector1">
            <a:avLst/>
          </a:prstGeom>
          <a:noFill/>
          <a:ln w="28575" cap="flat" cmpd="sng">
            <a:solidFill>
              <a:schemeClr val="dk2"/>
            </a:solidFill>
            <a:prstDash val="solid"/>
            <a:round/>
            <a:headEnd type="none" w="med" len="med"/>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p:nvPr/>
        </p:nvSpPr>
        <p:spPr>
          <a:xfrm>
            <a:off x="0" y="604100"/>
            <a:ext cx="9144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latin typeface="Raleway ExtraLight"/>
                <a:ea typeface="Raleway ExtraLight"/>
                <a:cs typeface="Raleway ExtraLight"/>
                <a:sym typeface="Raleway ExtraLight"/>
              </a:rPr>
              <a:t>Indexing</a:t>
            </a:r>
            <a:endParaRPr sz="3000">
              <a:latin typeface="Raleway ExtraLight"/>
              <a:ea typeface="Raleway ExtraLight"/>
              <a:cs typeface="Raleway ExtraLight"/>
              <a:sym typeface="Raleway ExtraLight"/>
            </a:endParaRPr>
          </a:p>
        </p:txBody>
      </p:sp>
      <p:sp>
        <p:nvSpPr>
          <p:cNvPr id="215" name="Google Shape;215;p33"/>
          <p:cNvSpPr/>
          <p:nvPr/>
        </p:nvSpPr>
        <p:spPr>
          <a:xfrm>
            <a:off x="3766050" y="1394600"/>
            <a:ext cx="1611900" cy="41100"/>
          </a:xfrm>
          <a:prstGeom prst="rect">
            <a:avLst/>
          </a:prstGeom>
          <a:solidFill>
            <a:srgbClr val="FFC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txBox="1"/>
          <p:nvPr/>
        </p:nvSpPr>
        <p:spPr>
          <a:xfrm>
            <a:off x="930200" y="1748375"/>
            <a:ext cx="3872100" cy="21954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Indexes provide quicker access to data through hash maps. Columns that are often used for filtering are usually indexed, since it provides quick access to identify groups of data without having to scan through the whole table</a:t>
            </a:r>
            <a:endParaRPr sz="1600">
              <a:solidFill>
                <a:schemeClr val="dk1"/>
              </a:solidFill>
              <a:latin typeface="Raleway"/>
              <a:ea typeface="Raleway"/>
              <a:cs typeface="Raleway"/>
              <a:sym typeface="Raleway"/>
            </a:endParaRPr>
          </a:p>
        </p:txBody>
      </p:sp>
      <p:graphicFrame>
        <p:nvGraphicFramePr>
          <p:cNvPr id="217" name="Google Shape;217;p33"/>
          <p:cNvGraphicFramePr/>
          <p:nvPr/>
        </p:nvGraphicFramePr>
        <p:xfrm>
          <a:off x="4816950" y="2375981"/>
          <a:ext cx="3000000" cy="3000000"/>
        </p:xfrm>
        <a:graphic>
          <a:graphicData uri="http://schemas.openxmlformats.org/drawingml/2006/table">
            <a:tbl>
              <a:tblPr>
                <a:noFill/>
                <a:tableStyleId>{98FF1B3B-C529-4942-82DD-26EA26DFBF4B}</a:tableStyleId>
              </a:tblPr>
              <a:tblGrid>
                <a:gridCol w="382850">
                  <a:extLst>
                    <a:ext uri="{9D8B030D-6E8A-4147-A177-3AD203B41FA5}">
                      <a16:colId xmlns:a16="http://schemas.microsoft.com/office/drawing/2014/main" val="20000"/>
                    </a:ext>
                  </a:extLst>
                </a:gridCol>
                <a:gridCol w="440625">
                  <a:extLst>
                    <a:ext uri="{9D8B030D-6E8A-4147-A177-3AD203B41FA5}">
                      <a16:colId xmlns:a16="http://schemas.microsoft.com/office/drawing/2014/main" val="20001"/>
                    </a:ext>
                  </a:extLst>
                </a:gridCol>
                <a:gridCol w="525500">
                  <a:extLst>
                    <a:ext uri="{9D8B030D-6E8A-4147-A177-3AD203B41FA5}">
                      <a16:colId xmlns:a16="http://schemas.microsoft.com/office/drawing/2014/main" val="20002"/>
                    </a:ext>
                  </a:extLst>
                </a:gridCol>
                <a:gridCol w="431225">
                  <a:extLst>
                    <a:ext uri="{9D8B030D-6E8A-4147-A177-3AD203B41FA5}">
                      <a16:colId xmlns:a16="http://schemas.microsoft.com/office/drawing/2014/main" val="20003"/>
                    </a:ext>
                  </a:extLst>
                </a:gridCol>
              </a:tblGrid>
              <a:tr h="503650">
                <a:tc>
                  <a:txBody>
                    <a:bodyPr/>
                    <a:lstStyle/>
                    <a:p>
                      <a:pPr marL="0" lvl="0" indent="0" algn="ctr" rtl="0">
                        <a:spcBef>
                          <a:spcPts val="0"/>
                        </a:spcBef>
                        <a:spcAft>
                          <a:spcPts val="0"/>
                        </a:spcAft>
                        <a:buNone/>
                      </a:pPr>
                      <a:r>
                        <a:rPr lang="en-GB" sz="800"/>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joined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email</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365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Alice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365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Bob</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365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Charlie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2020-05-12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t>...</a:t>
                      </a:r>
                      <a:endParaRPr sz="11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18" name="Google Shape;218;p33"/>
          <p:cNvGraphicFramePr/>
          <p:nvPr/>
        </p:nvGraphicFramePr>
        <p:xfrm>
          <a:off x="7306475" y="995875"/>
          <a:ext cx="3000000" cy="3000000"/>
        </p:xfrm>
        <a:graphic>
          <a:graphicData uri="http://schemas.openxmlformats.org/drawingml/2006/table">
            <a:tbl>
              <a:tblPr>
                <a:noFill/>
                <a:tableStyleId>{98FF1B3B-C529-4942-82DD-26EA26DFBF4B}</a:tableStyleId>
              </a:tblPr>
              <a:tblGrid>
                <a:gridCol w="470125">
                  <a:extLst>
                    <a:ext uri="{9D8B030D-6E8A-4147-A177-3AD203B41FA5}">
                      <a16:colId xmlns:a16="http://schemas.microsoft.com/office/drawing/2014/main" val="20000"/>
                    </a:ext>
                  </a:extLst>
                </a:gridCol>
                <a:gridCol w="438000">
                  <a:extLst>
                    <a:ext uri="{9D8B030D-6E8A-4147-A177-3AD203B41FA5}">
                      <a16:colId xmlns:a16="http://schemas.microsoft.com/office/drawing/2014/main" val="20001"/>
                    </a:ext>
                  </a:extLst>
                </a:gridCol>
                <a:gridCol w="385475">
                  <a:extLst>
                    <a:ext uri="{9D8B030D-6E8A-4147-A177-3AD203B41FA5}">
                      <a16:colId xmlns:a16="http://schemas.microsoft.com/office/drawing/2014/main" val="20002"/>
                    </a:ext>
                  </a:extLst>
                </a:gridCol>
                <a:gridCol w="486600">
                  <a:extLst>
                    <a:ext uri="{9D8B030D-6E8A-4147-A177-3AD203B41FA5}">
                      <a16:colId xmlns:a16="http://schemas.microsoft.com/office/drawing/2014/main" val="20003"/>
                    </a:ext>
                  </a:extLst>
                </a:gridCol>
              </a:tblGrid>
              <a:tr h="501225">
                <a:tc>
                  <a:txBody>
                    <a:bodyPr/>
                    <a:lstStyle/>
                    <a:p>
                      <a:pPr marL="0" lvl="0" indent="0" algn="ctr" rtl="0">
                        <a:spcBef>
                          <a:spcPts val="0"/>
                        </a:spcBef>
                        <a:spcAft>
                          <a:spcPts val="0"/>
                        </a:spcAft>
                        <a:buNone/>
                      </a:pPr>
                      <a:r>
                        <a:rPr lang="en-GB" sz="800"/>
                        <a:t>eventKey</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solidFill>
                            <a:schemeClr val="dk1"/>
                          </a:solidFill>
                        </a:rPr>
                        <a:t>eventId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time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userId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123456</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123457</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5</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123458</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9" name="Google Shape;219;p33"/>
          <p:cNvSpPr txBox="1"/>
          <p:nvPr/>
        </p:nvSpPr>
        <p:spPr>
          <a:xfrm>
            <a:off x="5168225" y="2058581"/>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user_info</a:t>
            </a:r>
            <a:endParaRPr b="1"/>
          </a:p>
        </p:txBody>
      </p:sp>
      <p:sp>
        <p:nvSpPr>
          <p:cNvPr id="220" name="Google Shape;220;p33"/>
          <p:cNvSpPr txBox="1"/>
          <p:nvPr/>
        </p:nvSpPr>
        <p:spPr>
          <a:xfrm>
            <a:off x="8214600" y="67847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event_log</a:t>
            </a:r>
            <a:endParaRPr b="1"/>
          </a:p>
        </p:txBody>
      </p:sp>
      <p:sp>
        <p:nvSpPr>
          <p:cNvPr id="221" name="Google Shape;221;p33"/>
          <p:cNvSpPr txBox="1"/>
          <p:nvPr/>
        </p:nvSpPr>
        <p:spPr>
          <a:xfrm>
            <a:off x="7996850" y="2987725"/>
            <a:ext cx="14556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event_info</a:t>
            </a:r>
            <a:endParaRPr b="1"/>
          </a:p>
        </p:txBody>
      </p:sp>
      <p:cxnSp>
        <p:nvCxnSpPr>
          <p:cNvPr id="222" name="Google Shape;222;p33"/>
          <p:cNvCxnSpPr/>
          <p:nvPr/>
        </p:nvCxnSpPr>
        <p:spPr>
          <a:xfrm flipH="1">
            <a:off x="7829250" y="2769956"/>
            <a:ext cx="1105200" cy="306300"/>
          </a:xfrm>
          <a:prstGeom prst="curvedConnector3">
            <a:avLst>
              <a:gd name="adj1" fmla="val 52479"/>
            </a:avLst>
          </a:prstGeom>
          <a:noFill/>
          <a:ln w="28575" cap="flat" cmpd="sng">
            <a:solidFill>
              <a:srgbClr val="3C78D8"/>
            </a:solidFill>
            <a:prstDash val="solid"/>
            <a:round/>
            <a:headEnd type="none" w="med" len="med"/>
            <a:tailEnd type="none" w="med" len="med"/>
          </a:ln>
        </p:spPr>
      </p:cxnSp>
      <p:cxnSp>
        <p:nvCxnSpPr>
          <p:cNvPr id="223" name="Google Shape;223;p33"/>
          <p:cNvCxnSpPr/>
          <p:nvPr/>
        </p:nvCxnSpPr>
        <p:spPr>
          <a:xfrm rot="10800000">
            <a:off x="5049600" y="4422431"/>
            <a:ext cx="1838400" cy="251700"/>
          </a:xfrm>
          <a:prstGeom prst="curvedConnector3">
            <a:avLst>
              <a:gd name="adj1" fmla="val 108937"/>
            </a:avLst>
          </a:prstGeom>
          <a:noFill/>
          <a:ln w="28575" cap="flat" cmpd="sng">
            <a:solidFill>
              <a:srgbClr val="3C78D8"/>
            </a:solidFill>
            <a:prstDash val="solid"/>
            <a:round/>
            <a:headEnd type="none" w="med" len="med"/>
            <a:tailEnd type="stealth" w="med" len="med"/>
          </a:ln>
        </p:spPr>
      </p:cxnSp>
      <p:cxnSp>
        <p:nvCxnSpPr>
          <p:cNvPr id="224" name="Google Shape;224;p33"/>
          <p:cNvCxnSpPr/>
          <p:nvPr/>
        </p:nvCxnSpPr>
        <p:spPr>
          <a:xfrm rot="5400000">
            <a:off x="6554300" y="3409981"/>
            <a:ext cx="1597500" cy="930300"/>
          </a:xfrm>
          <a:prstGeom prst="curvedConnector3">
            <a:avLst>
              <a:gd name="adj1" fmla="val 8221"/>
            </a:avLst>
          </a:prstGeom>
          <a:noFill/>
          <a:ln w="28575" cap="flat" cmpd="sng">
            <a:solidFill>
              <a:srgbClr val="3C78D8"/>
            </a:solidFill>
            <a:prstDash val="solid"/>
            <a:round/>
            <a:headEnd type="none" w="med" len="med"/>
            <a:tailEnd type="none" w="med" len="med"/>
          </a:ln>
        </p:spPr>
      </p:cxnSp>
      <p:cxnSp>
        <p:nvCxnSpPr>
          <p:cNvPr id="225" name="Google Shape;225;p33"/>
          <p:cNvCxnSpPr/>
          <p:nvPr/>
        </p:nvCxnSpPr>
        <p:spPr>
          <a:xfrm rot="5400000">
            <a:off x="7534550" y="2971225"/>
            <a:ext cx="536400" cy="131400"/>
          </a:xfrm>
          <a:prstGeom prst="curvedConnector3">
            <a:avLst>
              <a:gd name="adj1" fmla="val 50000"/>
            </a:avLst>
          </a:prstGeom>
          <a:noFill/>
          <a:ln w="28575" cap="flat" cmpd="sng">
            <a:solidFill>
              <a:srgbClr val="E69138"/>
            </a:solidFill>
            <a:prstDash val="solid"/>
            <a:round/>
            <a:headEnd type="none" w="med" len="med"/>
            <a:tailEnd type="stealth" w="med" len="med"/>
          </a:ln>
        </p:spPr>
      </p:cxnSp>
      <p:sp>
        <p:nvSpPr>
          <p:cNvPr id="226" name="Google Shape;226;p33"/>
          <p:cNvSpPr txBox="1"/>
          <p:nvPr/>
        </p:nvSpPr>
        <p:spPr>
          <a:xfrm>
            <a:off x="7397875" y="254000"/>
            <a:ext cx="1080600"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0000"/>
                </a:solidFill>
              </a:rPr>
              <a:t>Foreign key</a:t>
            </a:r>
            <a:endParaRPr sz="1200">
              <a:solidFill>
                <a:srgbClr val="FF0000"/>
              </a:solidFill>
            </a:endParaRPr>
          </a:p>
        </p:txBody>
      </p:sp>
      <p:cxnSp>
        <p:nvCxnSpPr>
          <p:cNvPr id="227" name="Google Shape;227;p33"/>
          <p:cNvCxnSpPr>
            <a:stCxn id="226" idx="2"/>
          </p:cNvCxnSpPr>
          <p:nvPr/>
        </p:nvCxnSpPr>
        <p:spPr>
          <a:xfrm flipH="1">
            <a:off x="7840675" y="604100"/>
            <a:ext cx="97500" cy="338100"/>
          </a:xfrm>
          <a:prstGeom prst="straightConnector1">
            <a:avLst/>
          </a:prstGeom>
          <a:noFill/>
          <a:ln w="28575" cap="flat" cmpd="sng">
            <a:solidFill>
              <a:schemeClr val="dk2"/>
            </a:solidFill>
            <a:prstDash val="solid"/>
            <a:round/>
            <a:headEnd type="none" w="med" len="med"/>
            <a:tailEnd type="stealth" w="med" len="med"/>
          </a:ln>
        </p:spPr>
      </p:cxnSp>
      <p:graphicFrame>
        <p:nvGraphicFramePr>
          <p:cNvPr id="228" name="Google Shape;228;p33"/>
          <p:cNvGraphicFramePr/>
          <p:nvPr/>
        </p:nvGraphicFramePr>
        <p:xfrm>
          <a:off x="7548275" y="3339700"/>
          <a:ext cx="3000000" cy="3000000"/>
        </p:xfrm>
        <a:graphic>
          <a:graphicData uri="http://schemas.openxmlformats.org/drawingml/2006/table">
            <a:tbl>
              <a:tblPr>
                <a:noFill/>
                <a:tableStyleId>{98FF1B3B-C529-4942-82DD-26EA26DFBF4B}</a:tableStyleId>
              </a:tblPr>
              <a:tblGrid>
                <a:gridCol w="448575">
                  <a:extLst>
                    <a:ext uri="{9D8B030D-6E8A-4147-A177-3AD203B41FA5}">
                      <a16:colId xmlns:a16="http://schemas.microsoft.com/office/drawing/2014/main" val="20000"/>
                    </a:ext>
                  </a:extLst>
                </a:gridCol>
                <a:gridCol w="481725">
                  <a:extLst>
                    <a:ext uri="{9D8B030D-6E8A-4147-A177-3AD203B41FA5}">
                      <a16:colId xmlns:a16="http://schemas.microsoft.com/office/drawing/2014/main" val="20001"/>
                    </a:ext>
                  </a:extLst>
                </a:gridCol>
              </a:tblGrid>
              <a:tr h="501225">
                <a:tc>
                  <a:txBody>
                    <a:bodyPr/>
                    <a:lstStyle/>
                    <a:p>
                      <a:pPr marL="0" lvl="0" indent="0" algn="ctr" rtl="0">
                        <a:spcBef>
                          <a:spcPts val="0"/>
                        </a:spcBef>
                        <a:spcAft>
                          <a:spcPts val="0"/>
                        </a:spcAft>
                        <a:buNone/>
                      </a:pPr>
                      <a:r>
                        <a:rPr lang="en-GB" sz="800">
                          <a:solidFill>
                            <a:schemeClr val="dk1"/>
                          </a:solidFill>
                        </a:rPr>
                        <a:t>id</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800"/>
                        <a:t>name</a:t>
                      </a:r>
                      <a:endParaRPr sz="8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100">
                <a:tc>
                  <a:txBody>
                    <a:bodyPr/>
                    <a:lstStyle/>
                    <a:p>
                      <a:pPr marL="0" lvl="0" indent="0" algn="ctr" rtl="0">
                        <a:spcBef>
                          <a:spcPts val="0"/>
                        </a:spcBef>
                        <a:spcAft>
                          <a:spcPts val="0"/>
                        </a:spcAft>
                        <a:buNone/>
                      </a:pPr>
                      <a:r>
                        <a:rPr lang="en-GB" sz="700"/>
                        <a:t>1</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t>login</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1100">
                <a:tc>
                  <a:txBody>
                    <a:bodyPr/>
                    <a:lstStyle/>
                    <a:p>
                      <a:pPr marL="0" lvl="0" indent="0" algn="ctr" rtl="0">
                        <a:spcBef>
                          <a:spcPts val="0"/>
                        </a:spcBef>
                        <a:spcAft>
                          <a:spcPts val="0"/>
                        </a:spcAft>
                        <a:buNone/>
                      </a:pPr>
                      <a:r>
                        <a:rPr lang="en-GB" sz="700"/>
                        <a:t>2</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like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1100">
                <a:tc>
                  <a:txBody>
                    <a:bodyPr/>
                    <a:lstStyle/>
                    <a:p>
                      <a:pPr marL="0" lvl="0" indent="0" algn="ctr" rtl="0">
                        <a:spcBef>
                          <a:spcPts val="0"/>
                        </a:spcBef>
                        <a:spcAft>
                          <a:spcPts val="0"/>
                        </a:spcAft>
                        <a:buNone/>
                      </a:pPr>
                      <a:r>
                        <a:rPr lang="en-GB" sz="700"/>
                        <a:t>3</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700">
                          <a:solidFill>
                            <a:schemeClr val="dk1"/>
                          </a:solidFill>
                        </a:rPr>
                        <a:t>share</a:t>
                      </a:r>
                      <a:endParaRPr sz="700"/>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229" name="Google Shape;229;p33"/>
          <p:cNvCxnSpPr/>
          <p:nvPr/>
        </p:nvCxnSpPr>
        <p:spPr>
          <a:xfrm>
            <a:off x="7938175" y="604100"/>
            <a:ext cx="794700" cy="194700"/>
          </a:xfrm>
          <a:prstGeom prst="straightConnector1">
            <a:avLst/>
          </a:prstGeom>
          <a:noFill/>
          <a:ln w="28575" cap="flat" cmpd="sng">
            <a:solidFill>
              <a:schemeClr val="dk2"/>
            </a:solidFill>
            <a:prstDash val="solid"/>
            <a:round/>
            <a:headEnd type="none" w="med" len="med"/>
            <a:tailEnd type="stealth"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1392</Words>
  <Application>Microsoft Office PowerPoint</Application>
  <PresentationFormat>On-screen Show (16:9)</PresentationFormat>
  <Paragraphs>646</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Raleway ExtraLight</vt:lpstr>
      <vt:lpstr>Raleway</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Kavyashree Shah</cp:lastModifiedBy>
  <cp:revision>1</cp:revision>
  <dcterms:modified xsi:type="dcterms:W3CDTF">2022-10-31T16:45:05Z</dcterms:modified>
</cp:coreProperties>
</file>