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Extra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A92E9D-2AFF-42A0-9A49-5EAABE18A248}">
  <a:tblStyle styleId="{4EA92E9D-2AFF-42A0-9A49-5EAABE18A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4.xml"/><Relationship Id="rId22" Type="http://schemas.openxmlformats.org/officeDocument/2006/relationships/font" Target="fonts/RalewayExtraLight-bold.fntdata"/><Relationship Id="rId10" Type="http://schemas.openxmlformats.org/officeDocument/2006/relationships/slide" Target="slides/slide3.xml"/><Relationship Id="rId21" Type="http://schemas.openxmlformats.org/officeDocument/2006/relationships/font" Target="fonts/RalewayExtraLight-regular.fntdata"/><Relationship Id="rId13" Type="http://schemas.openxmlformats.org/officeDocument/2006/relationships/slide" Target="slides/slide6.xml"/><Relationship Id="rId24" Type="http://schemas.openxmlformats.org/officeDocument/2006/relationships/font" Target="fonts/RalewayExtraLight-boldItalic.fntdata"/><Relationship Id="rId12" Type="http://schemas.openxmlformats.org/officeDocument/2006/relationships/slide" Target="slides/slide5.xml"/><Relationship Id="rId23" Type="http://schemas.openxmlformats.org/officeDocument/2006/relationships/font" Target="fonts/RalewayExtra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aleway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postgresql/postgresql_data_types.ht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postgresql/postgresql_data_types.htm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postgresql/postgresql_data_types.ht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postgresql/postgresql_data_types.ht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postgresql/postgresql_data_types.ht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postgresql/postgresql_data_types.htm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postgresql/postgresql_data_types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https://www.tutorialspoint.com/postgresql/postgresql_data_types.htm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ab4930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ab4930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https://www.tutorialspoint.com/postgresql/postgresql_data_types.htm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ab4930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ab4930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https://www.tutorialspoint.com/postgresql/postgresql_data_types.htm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ab4930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ab4930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https://www.tutorialspoint.com/postgresql/postgresql_data_types.htm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ab4930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ab4930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Enumerated type also has ordering (e.g. where week &gt; ‘wednesday’)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ab4930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ab4930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https://www.tutorialspoint.com/postgresql/postgresql_data_types.htm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9ab49305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9ab49305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https://www.tutorialspoint.com/postgresql/postgresql_data_types.htm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ab4930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ab4930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https://www.tutorialspoint.com/postgresql/postgresql_data_types.htm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Types and Schemas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Data Types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43446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Describes the type of data in each column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Consistency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Performance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Validation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1" name="Google Shape;111;p26"/>
          <p:cNvGraphicFramePr/>
          <p:nvPr/>
        </p:nvGraphicFramePr>
        <p:xfrm>
          <a:off x="5773125" y="20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{4EA92E9D-2AFF-42A0-9A49-5EAABE18A248}</a:tableStyleId>
              </a:tblPr>
              <a:tblGrid>
                <a:gridCol w="629225"/>
                <a:gridCol w="738650"/>
                <a:gridCol w="880950"/>
                <a:gridCol w="924675"/>
              </a:tblGrid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joined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email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Alice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Bob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Charlie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c@abc.ccom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26"/>
          <p:cNvSpPr txBox="1"/>
          <p:nvPr/>
        </p:nvSpPr>
        <p:spPr>
          <a:xfrm>
            <a:off x="6828825" y="1663425"/>
            <a:ext cx="14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user_info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Most Common Data Types - Numerical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930200" y="1748375"/>
            <a:ext cx="43446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integer - (4 bytes)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smallint - (2 bytes), bigint - (8 bytes)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numeric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(var)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decimal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real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(5 d.p.)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double precision - (15 d.p.)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serial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(auto incr.)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smallserial, bigserial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0" name="Google Shape;120;p27"/>
          <p:cNvGraphicFramePr/>
          <p:nvPr/>
        </p:nvGraphicFramePr>
        <p:xfrm>
          <a:off x="5773125" y="20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{4EA92E9D-2AFF-42A0-9A49-5EAABE18A248}</a:tableStyleId>
              </a:tblPr>
              <a:tblGrid>
                <a:gridCol w="629225"/>
                <a:gridCol w="738650"/>
                <a:gridCol w="880950"/>
                <a:gridCol w="924675"/>
              </a:tblGrid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joined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email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Alice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Bob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Charlie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c@abc.ccom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27"/>
          <p:cNvSpPr txBox="1"/>
          <p:nvPr/>
        </p:nvSpPr>
        <p:spPr>
          <a:xfrm>
            <a:off x="6828825" y="1663425"/>
            <a:ext cx="14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user_info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Most Common Data Types - Text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930200" y="1748375"/>
            <a:ext cx="43446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 - (variable)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char(n),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character(n)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varchar(n), varying character(n)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9" name="Google Shape;129;p28"/>
          <p:cNvGraphicFramePr/>
          <p:nvPr/>
        </p:nvGraphicFramePr>
        <p:xfrm>
          <a:off x="5773125" y="20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{4EA92E9D-2AFF-42A0-9A49-5EAABE18A248}</a:tableStyleId>
              </a:tblPr>
              <a:tblGrid>
                <a:gridCol w="629225"/>
                <a:gridCol w="738650"/>
                <a:gridCol w="880950"/>
                <a:gridCol w="924675"/>
              </a:tblGrid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joined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email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Alice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Bob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Charlie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c@abc.ccom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8"/>
          <p:cNvSpPr txBox="1"/>
          <p:nvPr/>
        </p:nvSpPr>
        <p:spPr>
          <a:xfrm>
            <a:off x="6828825" y="1663425"/>
            <a:ext cx="14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user_info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Most Common Data Types - datetime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930200" y="1748375"/>
            <a:ext cx="43446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imestamp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timestamptz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ate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ime (w, w/o tz)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nterval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8" name="Google Shape;138;p29"/>
          <p:cNvGraphicFramePr/>
          <p:nvPr/>
        </p:nvGraphicFramePr>
        <p:xfrm>
          <a:off x="5773125" y="20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{4EA92E9D-2AFF-42A0-9A49-5EAABE18A248}</a:tableStyleId>
              </a:tblPr>
              <a:tblGrid>
                <a:gridCol w="629225"/>
                <a:gridCol w="738650"/>
                <a:gridCol w="880950"/>
                <a:gridCol w="924675"/>
              </a:tblGrid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joined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email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Alice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Bob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Charlie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c@abc.ccom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9"/>
          <p:cNvSpPr txBox="1"/>
          <p:nvPr/>
        </p:nvSpPr>
        <p:spPr>
          <a:xfrm>
            <a:off x="6828825" y="1663425"/>
            <a:ext cx="14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user_info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Most Common Data Types - Additional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930200" y="1748375"/>
            <a:ext cx="43446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oolean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oney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bytea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enumerated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defined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47" name="Google Shape;147;p30"/>
          <p:cNvGraphicFramePr/>
          <p:nvPr/>
        </p:nvGraphicFramePr>
        <p:xfrm>
          <a:off x="5773125" y="20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{4EA92E9D-2AFF-42A0-9A49-5EAABE18A248}</a:tableStyleId>
              </a:tblPr>
              <a:tblGrid>
                <a:gridCol w="629225"/>
                <a:gridCol w="738650"/>
                <a:gridCol w="880950"/>
                <a:gridCol w="924675"/>
              </a:tblGrid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joined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email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Alice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Bob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Charlie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c@abc.ccom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30"/>
          <p:cNvSpPr txBox="1"/>
          <p:nvPr/>
        </p:nvSpPr>
        <p:spPr>
          <a:xfrm>
            <a:off x="6828825" y="1663425"/>
            <a:ext cx="14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user_info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Most Common Data Types - Extensions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 txBox="1"/>
          <p:nvPr/>
        </p:nvSpPr>
        <p:spPr>
          <a:xfrm>
            <a:off x="930200" y="1748375"/>
            <a:ext cx="43446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XML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Array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Text Search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UUID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Geometric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(e.g.points, box)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Network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(e.g. inet, macaddr)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6" name="Google Shape;156;p31"/>
          <p:cNvGraphicFramePr/>
          <p:nvPr/>
        </p:nvGraphicFramePr>
        <p:xfrm>
          <a:off x="5773125" y="20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{4EA92E9D-2AFF-42A0-9A49-5EAABE18A248}</a:tableStyleId>
              </a:tblPr>
              <a:tblGrid>
                <a:gridCol w="629225"/>
                <a:gridCol w="738650"/>
                <a:gridCol w="880950"/>
                <a:gridCol w="924675"/>
              </a:tblGrid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joined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email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Alice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Bob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Charlie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c@abc.ccom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31"/>
          <p:cNvSpPr txBox="1"/>
          <p:nvPr/>
        </p:nvSpPr>
        <p:spPr>
          <a:xfrm>
            <a:off x="6828825" y="1663425"/>
            <a:ext cx="14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user_info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Schema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930200" y="1748375"/>
            <a:ext cx="43446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Collections of tables and information on them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Defines properties and structure of the database`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65" name="Google Shape;165;p32"/>
          <p:cNvGraphicFramePr/>
          <p:nvPr/>
        </p:nvGraphicFramePr>
        <p:xfrm>
          <a:off x="5773125" y="20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{4EA92E9D-2AFF-42A0-9A49-5EAABE18A248}</a:tableStyleId>
              </a:tblPr>
              <a:tblGrid>
                <a:gridCol w="629225"/>
                <a:gridCol w="738650"/>
                <a:gridCol w="880950"/>
                <a:gridCol w="924675"/>
              </a:tblGrid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joined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email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Alice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Bob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b@abc.com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Charlie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2020-05-12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c@abc.ccom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32"/>
          <p:cNvSpPr txBox="1"/>
          <p:nvPr/>
        </p:nvSpPr>
        <p:spPr>
          <a:xfrm>
            <a:off x="6828825" y="1663425"/>
            <a:ext cx="14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user_info</a:t>
            </a:r>
            <a:endParaRPr b="1"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00" y="3406750"/>
            <a:ext cx="4436200" cy="15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Schema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/>
        </p:nvSpPr>
        <p:spPr>
          <a:xfrm>
            <a:off x="930200" y="1748375"/>
            <a:ext cx="43446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Collections of tables and information on them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Defines properties and structure of the database`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75" y="3354750"/>
            <a:ext cx="5090201" cy="14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33"/>
          <p:cNvGraphicFramePr/>
          <p:nvPr/>
        </p:nvGraphicFramePr>
        <p:xfrm>
          <a:off x="5470375" y="2795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{4EA92E9D-2AFF-42A0-9A49-5EAABE18A248}</a:tableStyleId>
              </a:tblPr>
              <a:tblGrid>
                <a:gridCol w="382850"/>
                <a:gridCol w="440625"/>
                <a:gridCol w="525500"/>
                <a:gridCol w="431225"/>
              </a:tblGrid>
              <a:tr h="5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id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name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joined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email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Alice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2020-05-11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...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Bob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2020-05-12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...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Charlie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2020-05-12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...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33"/>
          <p:cNvGraphicFramePr/>
          <p:nvPr/>
        </p:nvGraphicFramePr>
        <p:xfrm>
          <a:off x="6922700" y="99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{4EA92E9D-2AFF-42A0-9A49-5EAABE18A248}</a:tableStyleId>
              </a:tblPr>
              <a:tblGrid>
                <a:gridCol w="475175"/>
                <a:gridCol w="587775"/>
                <a:gridCol w="492825"/>
                <a:gridCol w="608200"/>
              </a:tblGrid>
              <a:tr h="50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even</a:t>
                      </a:r>
                      <a:r>
                        <a:rPr lang="en-GB" sz="800"/>
                        <a:t>t_key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000000"/>
                          </a:solidFill>
                        </a:rPr>
                        <a:t>event_</a:t>
                      </a:r>
                      <a:r>
                        <a:rPr lang="en-GB" sz="800"/>
                        <a:t>i</a:t>
                      </a:r>
                      <a:r>
                        <a:rPr lang="en-GB" sz="800">
                          <a:solidFill>
                            <a:srgbClr val="000000"/>
                          </a:solidFill>
                        </a:rPr>
                        <a:t>d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time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user_id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123456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rgbClr val="000000"/>
                          </a:solidFill>
                        </a:rPr>
                        <a:t>123457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rgbClr val="000000"/>
                          </a:solidFill>
                        </a:rPr>
                        <a:t>123458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33"/>
          <p:cNvSpPr txBox="1"/>
          <p:nvPr/>
        </p:nvSpPr>
        <p:spPr>
          <a:xfrm>
            <a:off x="5821650" y="2477956"/>
            <a:ext cx="14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user_info</a:t>
            </a:r>
            <a:endParaRPr b="1"/>
          </a:p>
        </p:txBody>
      </p:sp>
      <p:sp>
        <p:nvSpPr>
          <p:cNvPr id="180" name="Google Shape;180;p33"/>
          <p:cNvSpPr txBox="1"/>
          <p:nvPr/>
        </p:nvSpPr>
        <p:spPr>
          <a:xfrm>
            <a:off x="8214600" y="678475"/>
            <a:ext cx="14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event_log</a:t>
            </a:r>
            <a:endParaRPr b="1"/>
          </a:p>
        </p:txBody>
      </p:sp>
      <p:cxnSp>
        <p:nvCxnSpPr>
          <p:cNvPr id="181" name="Google Shape;181;p33"/>
          <p:cNvCxnSpPr/>
          <p:nvPr/>
        </p:nvCxnSpPr>
        <p:spPr>
          <a:xfrm rot="10800000">
            <a:off x="5733426" y="4846706"/>
            <a:ext cx="1838400" cy="251700"/>
          </a:xfrm>
          <a:prstGeom prst="curvedConnector3">
            <a:avLst>
              <a:gd fmla="val 108937" name="adj1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2" name="Google Shape;182;p33"/>
          <p:cNvCxnSpPr/>
          <p:nvPr/>
        </p:nvCxnSpPr>
        <p:spPr>
          <a:xfrm rot="5400000">
            <a:off x="7003050" y="3339325"/>
            <a:ext cx="2350200" cy="1194900"/>
          </a:xfrm>
          <a:prstGeom prst="curvedConnector3">
            <a:avLst>
              <a:gd fmla="val 92928" name="adj1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3"/>
          <p:cNvSpPr txBox="1"/>
          <p:nvPr/>
        </p:nvSpPr>
        <p:spPr>
          <a:xfrm>
            <a:off x="7397875" y="254000"/>
            <a:ext cx="1080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Foreign key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84" name="Google Shape;184;p33"/>
          <p:cNvCxnSpPr>
            <a:stCxn id="183" idx="2"/>
          </p:cNvCxnSpPr>
          <p:nvPr/>
        </p:nvCxnSpPr>
        <p:spPr>
          <a:xfrm flipH="1">
            <a:off x="7840675" y="604100"/>
            <a:ext cx="97500" cy="338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33"/>
          <p:cNvCxnSpPr/>
          <p:nvPr/>
        </p:nvCxnSpPr>
        <p:spPr>
          <a:xfrm>
            <a:off x="7938175" y="604100"/>
            <a:ext cx="794700" cy="194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