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74" r:id="rId2"/>
    <p:sldId id="262" r:id="rId3"/>
    <p:sldId id="269" r:id="rId4"/>
    <p:sldId id="275" r:id="rId5"/>
    <p:sldId id="276" r:id="rId6"/>
    <p:sldId id="278" r:id="rId7"/>
    <p:sldId id="279" r:id="rId8"/>
    <p:sldId id="27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19BD3"/>
    <a:srgbClr val="005A7C"/>
    <a:srgbClr val="009ACE"/>
    <a:srgbClr val="E4F2F8"/>
    <a:srgbClr val="D1E7EF"/>
    <a:srgbClr val="BFE0EE"/>
    <a:srgbClr val="C00D1E"/>
    <a:srgbClr val="838383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2"/>
    <p:restoredTop sz="84673" autoAdjust="0"/>
  </p:normalViewPr>
  <p:slideViewPr>
    <p:cSldViewPr snapToGrid="0" snapToObjects="1">
      <p:cViewPr varScale="1">
        <p:scale>
          <a:sx n="96" d="100"/>
          <a:sy n="96" d="100"/>
        </p:scale>
        <p:origin x="10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50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87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98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59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68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821309-208A-334E-A200-1E238B9F89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5498" y="6313527"/>
            <a:ext cx="2082804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FC621DD-5863-C540-A0E7-3F1655FD9E98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5C9E6A-768B-7243-9004-DB5A692F3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2201410"/>
            <a:ext cx="11360359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Networking Fundamentals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6D7858-E16E-254B-AC32-01CFA663B29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036050" y="6310313"/>
            <a:ext cx="3155950" cy="365125"/>
          </a:xfrm>
        </p:spPr>
        <p:txBody>
          <a:bodyPr/>
          <a:lstStyle/>
          <a:p>
            <a:fld id="{8D16F5AF-E384-F145-8613-F28E65705F97}" type="slidenum">
              <a:rPr lang="en-US" smtClean="0"/>
              <a:t>1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033FD-DAC5-8145-999F-87FBE7BE3794}"/>
              </a:ext>
            </a:extLst>
          </p:cNvPr>
          <p:cNvSpPr txBox="1">
            <a:spLocks noGrp="1"/>
          </p:cNvSpPr>
          <p:nvPr>
            <p:ph sz="quarter" idx="10"/>
          </p:nvPr>
        </p:nvSpPr>
        <p:spPr>
          <a:xfrm>
            <a:off x="405726" y="3399195"/>
            <a:ext cx="1136035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Foundations of Ethernet and IP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1A4E90-5C65-C748-B846-BB0B8CE02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26" y="6264275"/>
            <a:ext cx="2082804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40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3" y="3715846"/>
            <a:ext cx="819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Routers, switches and firewalls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#</a:t>
            </a:r>
            <a:endParaRPr lang="en-US" sz="6000" b="1" cap="al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913" y="2233369"/>
            <a:ext cx="7823003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009ACE"/>
                </a:solidFill>
              </a:rPr>
              <a:t>Network Components</a:t>
            </a:r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OSI Model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89"/>
            <a:ext cx="7968253" cy="1613986"/>
          </a:xfrm>
        </p:spPr>
        <p:txBody>
          <a:bodyPr>
            <a:normAutofit/>
          </a:bodyPr>
          <a:lstStyle/>
          <a:p>
            <a:r>
              <a:rPr lang="en-US" dirty="0"/>
              <a:t>Communication function model for OSI protocol suite</a:t>
            </a:r>
          </a:p>
          <a:p>
            <a:r>
              <a:rPr lang="en-US" dirty="0"/>
              <a:t>Network engineers generally care about 1-4 then 7</a:t>
            </a:r>
          </a:p>
          <a:p>
            <a:r>
              <a:rPr lang="en-US" dirty="0"/>
              <a:t>Good to be comfortable with conceptualizing the layers for troubleshooting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A8112F-A032-4FD8-9D97-7A95DF608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1323" y="1641947"/>
            <a:ext cx="1504951" cy="332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444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Data Units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A8112F-A032-4FD8-9D97-7A95DF608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028" y="2235571"/>
            <a:ext cx="1836984" cy="4059142"/>
          </a:xfrm>
          <a:prstGeom prst="rect">
            <a:avLst/>
          </a:prstGeom>
        </p:spPr>
      </p:pic>
      <p:sp>
        <p:nvSpPr>
          <p:cNvPr id="12" name="TextBox 3">
            <a:extLst>
              <a:ext uri="{FF2B5EF4-FFF2-40B4-BE49-F238E27FC236}">
                <a16:creationId xmlns:a16="http://schemas.microsoft.com/office/drawing/2014/main" id="{E5113D34-017D-4D4B-9286-610A99A8083F}"/>
              </a:ext>
            </a:extLst>
          </p:cNvPr>
          <p:cNvSpPr txBox="1"/>
          <p:nvPr/>
        </p:nvSpPr>
        <p:spPr>
          <a:xfrm>
            <a:off x="2383673" y="5146653"/>
            <a:ext cx="183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Ethernet</a:t>
            </a:r>
          </a:p>
        </p:txBody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3222DB1D-A05B-4A4E-A7CA-1A012106F69B}"/>
              </a:ext>
            </a:extLst>
          </p:cNvPr>
          <p:cNvSpPr txBox="1"/>
          <p:nvPr/>
        </p:nvSpPr>
        <p:spPr>
          <a:xfrm>
            <a:off x="7311107" y="5172058"/>
            <a:ext cx="183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Frame</a:t>
            </a:r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AAF90940-A4EF-4DEA-B2DD-19ADA3C566F0}"/>
              </a:ext>
            </a:extLst>
          </p:cNvPr>
          <p:cNvSpPr txBox="1"/>
          <p:nvPr/>
        </p:nvSpPr>
        <p:spPr>
          <a:xfrm>
            <a:off x="2383673" y="4521813"/>
            <a:ext cx="2748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IP, ICMP, OSPF</a:t>
            </a: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241745FB-9FBF-4820-AF56-0A1687DB508D}"/>
              </a:ext>
            </a:extLst>
          </p:cNvPr>
          <p:cNvSpPr txBox="1"/>
          <p:nvPr/>
        </p:nvSpPr>
        <p:spPr>
          <a:xfrm>
            <a:off x="2393833" y="3896973"/>
            <a:ext cx="2748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TCP, UDP</a:t>
            </a:r>
          </a:p>
        </p:txBody>
      </p:sp>
      <p:sp>
        <p:nvSpPr>
          <p:cNvPr id="17" name="TextBox 12">
            <a:extLst>
              <a:ext uri="{FF2B5EF4-FFF2-40B4-BE49-F238E27FC236}">
                <a16:creationId xmlns:a16="http://schemas.microsoft.com/office/drawing/2014/main" id="{F1FA6874-8458-46A1-A451-C98476CED578}"/>
              </a:ext>
            </a:extLst>
          </p:cNvPr>
          <p:cNvSpPr txBox="1"/>
          <p:nvPr/>
        </p:nvSpPr>
        <p:spPr>
          <a:xfrm>
            <a:off x="2406040" y="5771493"/>
            <a:ext cx="2719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RJ45, 802.11</a:t>
            </a:r>
          </a:p>
        </p:txBody>
      </p:sp>
      <p:sp>
        <p:nvSpPr>
          <p:cNvPr id="18" name="TextBox 13">
            <a:extLst>
              <a:ext uri="{FF2B5EF4-FFF2-40B4-BE49-F238E27FC236}">
                <a16:creationId xmlns:a16="http://schemas.microsoft.com/office/drawing/2014/main" id="{3C95A736-906E-4777-A2B6-E43A17A20EEE}"/>
              </a:ext>
            </a:extLst>
          </p:cNvPr>
          <p:cNvSpPr txBox="1"/>
          <p:nvPr/>
        </p:nvSpPr>
        <p:spPr>
          <a:xfrm>
            <a:off x="7311107" y="5771493"/>
            <a:ext cx="183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Bit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521F1186-DF80-43A5-9814-88E2AA3213F8}"/>
              </a:ext>
            </a:extLst>
          </p:cNvPr>
          <p:cNvSpPr txBox="1"/>
          <p:nvPr/>
        </p:nvSpPr>
        <p:spPr>
          <a:xfrm>
            <a:off x="7311107" y="4572623"/>
            <a:ext cx="183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Packet</a:t>
            </a:r>
          </a:p>
        </p:txBody>
      </p:sp>
      <p:sp>
        <p:nvSpPr>
          <p:cNvPr id="20" name="TextBox 15">
            <a:extLst>
              <a:ext uri="{FF2B5EF4-FFF2-40B4-BE49-F238E27FC236}">
                <a16:creationId xmlns:a16="http://schemas.microsoft.com/office/drawing/2014/main" id="{4B3457E0-B355-4E57-B8D4-EFF0885A7584}"/>
              </a:ext>
            </a:extLst>
          </p:cNvPr>
          <p:cNvSpPr txBox="1"/>
          <p:nvPr/>
        </p:nvSpPr>
        <p:spPr>
          <a:xfrm>
            <a:off x="7311108" y="3998593"/>
            <a:ext cx="4466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Segment or Datagram</a:t>
            </a:r>
          </a:p>
        </p:txBody>
      </p:sp>
      <p:sp>
        <p:nvSpPr>
          <p:cNvPr id="21" name="TextBox 16">
            <a:extLst>
              <a:ext uri="{FF2B5EF4-FFF2-40B4-BE49-F238E27FC236}">
                <a16:creationId xmlns:a16="http://schemas.microsoft.com/office/drawing/2014/main" id="{E1B9664D-8C4D-4C18-B5AE-25AD77E00D1F}"/>
              </a:ext>
            </a:extLst>
          </p:cNvPr>
          <p:cNvSpPr txBox="1"/>
          <p:nvPr/>
        </p:nvSpPr>
        <p:spPr>
          <a:xfrm>
            <a:off x="2417449" y="1626770"/>
            <a:ext cx="183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u="sng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Protocols</a:t>
            </a:r>
          </a:p>
        </p:txBody>
      </p:sp>
      <p:sp>
        <p:nvSpPr>
          <p:cNvPr id="22" name="TextBox 17">
            <a:extLst>
              <a:ext uri="{FF2B5EF4-FFF2-40B4-BE49-F238E27FC236}">
                <a16:creationId xmlns:a16="http://schemas.microsoft.com/office/drawing/2014/main" id="{3B638BE0-ADDD-48AF-BED3-D724EE799636}"/>
              </a:ext>
            </a:extLst>
          </p:cNvPr>
          <p:cNvSpPr txBox="1"/>
          <p:nvPr/>
        </p:nvSpPr>
        <p:spPr>
          <a:xfrm>
            <a:off x="7358790" y="1626770"/>
            <a:ext cx="3623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u="sng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Protocol Data Units</a:t>
            </a:r>
          </a:p>
        </p:txBody>
      </p:sp>
    </p:spTree>
    <p:extLst>
      <p:ext uri="{BB962C8B-B14F-4D97-AF65-F5344CB8AC3E}">
        <p14:creationId xmlns:p14="http://schemas.microsoft.com/office/powerpoint/2010/main" val="2596409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Layer 2 Switches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1"/>
            <a:ext cx="11520268" cy="1799788"/>
          </a:xfrm>
        </p:spPr>
        <p:txBody>
          <a:bodyPr/>
          <a:lstStyle/>
          <a:p>
            <a:r>
              <a:rPr lang="en-US" dirty="0"/>
              <a:t>Separate collision domain per port</a:t>
            </a:r>
          </a:p>
          <a:p>
            <a:r>
              <a:rPr lang="en-US" dirty="0"/>
              <a:t>Primary job is to learn what port MACs live on</a:t>
            </a:r>
          </a:p>
          <a:p>
            <a:r>
              <a:rPr lang="en-US" dirty="0"/>
              <a:t>Only interact with traffic up to layer 2 of OSI model</a:t>
            </a:r>
          </a:p>
          <a:p>
            <a:r>
              <a:rPr lang="en-US" dirty="0"/>
              <a:t>Used for end-devices to connect into the network</a:t>
            </a:r>
          </a:p>
        </p:txBody>
      </p:sp>
      <p:pic>
        <p:nvPicPr>
          <p:cNvPr id="6" name="Picture 5" descr="A drawing of a face&#10;&#10;Description automatically generated">
            <a:extLst>
              <a:ext uri="{FF2B5EF4-FFF2-40B4-BE49-F238E27FC236}">
                <a16:creationId xmlns:a16="http://schemas.microsoft.com/office/drawing/2014/main" id="{11487D50-9C06-4649-8E70-BE25107476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698" y="1690688"/>
            <a:ext cx="4462296" cy="2764346"/>
          </a:xfrm>
          <a:prstGeom prst="rect">
            <a:avLst/>
          </a:prstGeom>
        </p:spPr>
      </p:pic>
      <p:pic>
        <p:nvPicPr>
          <p:cNvPr id="1026" name="Picture 2" descr="Juniper Networks EX4300-48T – Hula Networks, Inc.">
            <a:extLst>
              <a:ext uri="{FF2B5EF4-FFF2-40B4-BE49-F238E27FC236}">
                <a16:creationId xmlns:a16="http://schemas.microsoft.com/office/drawing/2014/main" id="{2BD2E1B5-076C-484D-BA9F-C6F3A4B8D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13" y="4662596"/>
            <a:ext cx="46101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E24B35-F858-471F-A73D-A040664E3AA5}"/>
              </a:ext>
            </a:extLst>
          </p:cNvPr>
          <p:cNvSpPr txBox="1"/>
          <p:nvPr/>
        </p:nvSpPr>
        <p:spPr>
          <a:xfrm>
            <a:off x="1925053" y="5732123"/>
            <a:ext cx="231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Juniper EX4300-48T</a:t>
            </a:r>
          </a:p>
        </p:txBody>
      </p:sp>
    </p:spTree>
    <p:extLst>
      <p:ext uri="{BB962C8B-B14F-4D97-AF65-F5344CB8AC3E}">
        <p14:creationId xmlns:p14="http://schemas.microsoft.com/office/powerpoint/2010/main" val="496521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Layer 3 Switches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1"/>
            <a:ext cx="11520268" cy="1799788"/>
          </a:xfrm>
        </p:spPr>
        <p:txBody>
          <a:bodyPr/>
          <a:lstStyle/>
          <a:p>
            <a:r>
              <a:rPr lang="en-US" dirty="0"/>
              <a:t>Same as layer 2 switches, but include IP routing</a:t>
            </a:r>
          </a:p>
          <a:p>
            <a:r>
              <a:rPr lang="en-US" dirty="0"/>
              <a:t>Interact with traffic up to layer 3</a:t>
            </a:r>
          </a:p>
          <a:p>
            <a:r>
              <a:rPr lang="en-US" dirty="0"/>
              <a:t>Typically not as full featured as routers</a:t>
            </a:r>
          </a:p>
          <a:p>
            <a:r>
              <a:rPr lang="en-US" dirty="0"/>
              <a:t>Typically used as upstream switches for inter-</a:t>
            </a:r>
            <a:r>
              <a:rPr lang="en-US" dirty="0" err="1"/>
              <a:t>vlan</a:t>
            </a:r>
            <a:r>
              <a:rPr lang="en-US" dirty="0"/>
              <a:t> routing and policies</a:t>
            </a:r>
          </a:p>
        </p:txBody>
      </p:sp>
      <p:pic>
        <p:nvPicPr>
          <p:cNvPr id="1026" name="Picture 2" descr="Juniper Networks EX4300-48T – Hula Networks, Inc.">
            <a:extLst>
              <a:ext uri="{FF2B5EF4-FFF2-40B4-BE49-F238E27FC236}">
                <a16:creationId xmlns:a16="http://schemas.microsoft.com/office/drawing/2014/main" id="{2BD2E1B5-076C-484D-BA9F-C6F3A4B8D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13" y="4662596"/>
            <a:ext cx="46101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E24B35-F858-471F-A73D-A040664E3AA5}"/>
              </a:ext>
            </a:extLst>
          </p:cNvPr>
          <p:cNvSpPr txBox="1"/>
          <p:nvPr/>
        </p:nvSpPr>
        <p:spPr>
          <a:xfrm>
            <a:off x="1925053" y="5732123"/>
            <a:ext cx="231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Juniper EX4300-48T</a:t>
            </a:r>
          </a:p>
        </p:txBody>
      </p:sp>
    </p:spTree>
    <p:extLst>
      <p:ext uri="{BB962C8B-B14F-4D97-AF65-F5344CB8AC3E}">
        <p14:creationId xmlns:p14="http://schemas.microsoft.com/office/powerpoint/2010/main" val="3104637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Juniper SRX345 Services Gateway Router">
            <a:extLst>
              <a:ext uri="{FF2B5EF4-FFF2-40B4-BE49-F238E27FC236}">
                <a16:creationId xmlns:a16="http://schemas.microsoft.com/office/drawing/2014/main" id="{32783C30-7B6D-4841-8EEA-04F29CE286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53"/>
          <a:stretch/>
        </p:blipFill>
        <p:spPr bwMode="auto">
          <a:xfrm>
            <a:off x="679717" y="3086944"/>
            <a:ext cx="5406189" cy="316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Routers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1"/>
            <a:ext cx="11520268" cy="1799788"/>
          </a:xfrm>
        </p:spPr>
        <p:txBody>
          <a:bodyPr/>
          <a:lstStyle/>
          <a:p>
            <a:r>
              <a:rPr lang="en-US" dirty="0"/>
              <a:t>Generally better interacting with traffic at layers 3 and 4</a:t>
            </a:r>
          </a:p>
          <a:p>
            <a:r>
              <a:rPr lang="en-US" dirty="0"/>
              <a:t>Usually fewer ports than switches</a:t>
            </a:r>
          </a:p>
          <a:p>
            <a:r>
              <a:rPr lang="en-US" dirty="0"/>
              <a:t>Typically an edge device that provides more CPU intensive services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E24B35-F858-471F-A73D-A040664E3AA5}"/>
              </a:ext>
            </a:extLst>
          </p:cNvPr>
          <p:cNvSpPr txBox="1"/>
          <p:nvPr/>
        </p:nvSpPr>
        <p:spPr>
          <a:xfrm>
            <a:off x="2453710" y="5754960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Juniper SRX345</a:t>
            </a:r>
          </a:p>
        </p:txBody>
      </p:sp>
    </p:spTree>
    <p:extLst>
      <p:ext uri="{BB962C8B-B14F-4D97-AF65-F5344CB8AC3E}">
        <p14:creationId xmlns:p14="http://schemas.microsoft.com/office/powerpoint/2010/main" val="3777084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1336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7" ma:contentTypeDescription="Create a new document." ma:contentTypeScope="" ma:versionID="4aa9156728ec40ec10fea053bf01ab89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25bd8e2f098c81b399dd4c6c22e9087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F2A64146-8E1D-4EFD-B40A-46EE654BE73A}"/>
</file>

<file path=customXml/itemProps2.xml><?xml version="1.0" encoding="utf-8"?>
<ds:datastoreItem xmlns:ds="http://schemas.openxmlformats.org/officeDocument/2006/customXml" ds:itemID="{E135EB2E-C4E5-4B3F-9287-89F7FDA41E22}"/>
</file>

<file path=customXml/itemProps3.xml><?xml version="1.0" encoding="utf-8"?>
<ds:datastoreItem xmlns:ds="http://schemas.openxmlformats.org/officeDocument/2006/customXml" ds:itemID="{D13EF5CD-3EEA-4A34-B0C9-D30E0D832DC5}"/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2256</TotalTime>
  <Words>179</Words>
  <Application>Microsoft Office PowerPoint</Application>
  <PresentationFormat>Widescreen</PresentationFormat>
  <Paragraphs>43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Open Sans</vt:lpstr>
      <vt:lpstr>Open Sans Semibold</vt:lpstr>
      <vt:lpstr>Roboto Slab</vt:lpstr>
      <vt:lpstr>InfoSec Institute</vt:lpstr>
      <vt:lpstr>Networking Fundamentals</vt:lpstr>
      <vt:lpstr>Network Components</vt:lpstr>
      <vt:lpstr>OSI Model</vt:lpstr>
      <vt:lpstr>Protocol Data Units</vt:lpstr>
      <vt:lpstr>Layer 2 Switches</vt:lpstr>
      <vt:lpstr>Layer 3 Switches</vt:lpstr>
      <vt:lpstr>Routers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Ben Jacobson</cp:lastModifiedBy>
  <cp:revision>59</cp:revision>
  <dcterms:created xsi:type="dcterms:W3CDTF">2019-02-27T16:42:59Z</dcterms:created>
  <dcterms:modified xsi:type="dcterms:W3CDTF">2022-06-01T23:37:53Z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