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69" r:id="rId4"/>
    <p:sldId id="275" r:id="rId5"/>
    <p:sldId id="280" r:id="rId6"/>
    <p:sldId id="281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84673" autoAdjust="0"/>
  </p:normalViewPr>
  <p:slideViewPr>
    <p:cSldViewPr snapToGrid="0" snapToObjects="1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8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IPv4 addressing and binary conversion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IPv4 Addressing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Binary Counting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690689"/>
            <a:ext cx="11195725" cy="1317603"/>
          </a:xfrm>
        </p:spPr>
        <p:txBody>
          <a:bodyPr>
            <a:normAutofit/>
          </a:bodyPr>
          <a:lstStyle/>
          <a:p>
            <a:r>
              <a:rPr lang="en-US" dirty="0"/>
              <a:t>Each position from </a:t>
            </a:r>
            <a:r>
              <a:rPr lang="en-US" u="sng" dirty="0"/>
              <a:t>right to left </a:t>
            </a:r>
            <a:r>
              <a:rPr lang="en-US" dirty="0"/>
              <a:t>is an increased power of 2</a:t>
            </a:r>
          </a:p>
          <a:p>
            <a:pPr lvl="1"/>
            <a:r>
              <a:rPr lang="en-US" dirty="0"/>
              <a:t>The right-most position is 2</a:t>
            </a:r>
            <a:r>
              <a:rPr lang="en-US" baseline="30000" dirty="0"/>
              <a:t>0</a:t>
            </a:r>
            <a:r>
              <a:rPr lang="en-US" dirty="0"/>
              <a:t>, the next left position is 2</a:t>
            </a:r>
            <a:r>
              <a:rPr lang="en-US" baseline="30000" dirty="0"/>
              <a:t>1</a:t>
            </a:r>
            <a:r>
              <a:rPr lang="en-US" dirty="0"/>
              <a:t>, etc.</a:t>
            </a:r>
            <a:endParaRPr lang="en-US" baseline="30000" dirty="0"/>
          </a:p>
          <a:p>
            <a:r>
              <a:rPr lang="en-US" u="sng" dirty="0"/>
              <a:t>Add</a:t>
            </a:r>
            <a:r>
              <a:rPr lang="en-US" dirty="0"/>
              <a:t> together all positions which are a </a:t>
            </a:r>
            <a:r>
              <a:rPr lang="en-US" i="1" u="sng" dirty="0"/>
              <a:t>1</a:t>
            </a:r>
            <a:r>
              <a:rPr lang="en-US" i="1" dirty="0"/>
              <a:t> </a:t>
            </a:r>
            <a:r>
              <a:rPr lang="en-US" dirty="0"/>
              <a:t>to convert the binary number to decimal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C554A-E321-4A13-8D6D-7473F9323067}"/>
              </a:ext>
            </a:extLst>
          </p:cNvPr>
          <p:cNvSpPr txBox="1"/>
          <p:nvPr/>
        </p:nvSpPr>
        <p:spPr>
          <a:xfrm>
            <a:off x="3270044" y="4411187"/>
            <a:ext cx="4759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1 0 1 0 1 1 0 0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BBF66-88D3-4523-A66F-6F0734E9152E}"/>
              </a:ext>
            </a:extLst>
          </p:cNvPr>
          <p:cNvSpPr txBox="1"/>
          <p:nvPr/>
        </p:nvSpPr>
        <p:spPr>
          <a:xfrm>
            <a:off x="3270044" y="3792174"/>
            <a:ext cx="5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CB2F3F-B971-4E14-9092-DFCC41A196A1}"/>
              </a:ext>
            </a:extLst>
          </p:cNvPr>
          <p:cNvSpPr txBox="1"/>
          <p:nvPr/>
        </p:nvSpPr>
        <p:spPr>
          <a:xfrm>
            <a:off x="3792574" y="3793927"/>
            <a:ext cx="5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2E9BF-BA84-4CEA-BD39-F0623DAFF7B2}"/>
              </a:ext>
            </a:extLst>
          </p:cNvPr>
          <p:cNvSpPr txBox="1"/>
          <p:nvPr/>
        </p:nvSpPr>
        <p:spPr>
          <a:xfrm>
            <a:off x="4315104" y="3795411"/>
            <a:ext cx="5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029B12-7CEB-44AF-95DF-CEF8AB1C5BC4}"/>
              </a:ext>
            </a:extLst>
          </p:cNvPr>
          <p:cNvSpPr txBox="1"/>
          <p:nvPr/>
        </p:nvSpPr>
        <p:spPr>
          <a:xfrm>
            <a:off x="4743583" y="3797021"/>
            <a:ext cx="5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5AF9B4-E4F5-447A-AD3C-D57E131D66CC}"/>
              </a:ext>
            </a:extLst>
          </p:cNvPr>
          <p:cNvSpPr txBox="1"/>
          <p:nvPr/>
        </p:nvSpPr>
        <p:spPr>
          <a:xfrm>
            <a:off x="5252257" y="3797021"/>
            <a:ext cx="5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732C7-93CF-475C-9713-EF25CCA28EED}"/>
              </a:ext>
            </a:extLst>
          </p:cNvPr>
          <p:cNvSpPr txBox="1"/>
          <p:nvPr/>
        </p:nvSpPr>
        <p:spPr>
          <a:xfrm>
            <a:off x="5764723" y="3792236"/>
            <a:ext cx="5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F9BB6-0E5B-45A7-BA8F-A06B049BABC4}"/>
              </a:ext>
            </a:extLst>
          </p:cNvPr>
          <p:cNvSpPr txBox="1"/>
          <p:nvPr/>
        </p:nvSpPr>
        <p:spPr>
          <a:xfrm>
            <a:off x="6269605" y="3792236"/>
            <a:ext cx="5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C0221F-2667-4A0D-A1B9-8BC1EB7BACEE}"/>
              </a:ext>
            </a:extLst>
          </p:cNvPr>
          <p:cNvSpPr txBox="1"/>
          <p:nvPr/>
        </p:nvSpPr>
        <p:spPr>
          <a:xfrm>
            <a:off x="6749868" y="3792236"/>
            <a:ext cx="5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14F4A3-FA79-4258-BA68-B6CF31891FFC}"/>
              </a:ext>
            </a:extLst>
          </p:cNvPr>
          <p:cNvCxnSpPr>
            <a:cxnSpLocks/>
          </p:cNvCxnSpPr>
          <p:nvPr/>
        </p:nvCxnSpPr>
        <p:spPr>
          <a:xfrm>
            <a:off x="3124835" y="5065754"/>
            <a:ext cx="425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DDB977-807A-42C1-A535-C64C07131111}"/>
              </a:ext>
            </a:extLst>
          </p:cNvPr>
          <p:cNvSpPr txBox="1"/>
          <p:nvPr/>
        </p:nvSpPr>
        <p:spPr>
          <a:xfrm>
            <a:off x="3124835" y="5070217"/>
            <a:ext cx="514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128 + 0 + 32 + 0 + 8 + 4 + 0 + 0 =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172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90F51-798D-488C-97A1-3166A65696E6}"/>
              </a:ext>
            </a:extLst>
          </p:cNvPr>
          <p:cNvSpPr txBox="1"/>
          <p:nvPr/>
        </p:nvSpPr>
        <p:spPr>
          <a:xfrm>
            <a:off x="3180236" y="4142812"/>
            <a:ext cx="425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128      64       32     16       8         4         2        1</a:t>
            </a:r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IPv4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25914" y="1715228"/>
            <a:ext cx="894668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32 bit address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 Octets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7D771-71C9-402C-A354-AB9DB56C6958}"/>
              </a:ext>
            </a:extLst>
          </p:cNvPr>
          <p:cNvSpPr txBox="1"/>
          <p:nvPr/>
        </p:nvSpPr>
        <p:spPr>
          <a:xfrm>
            <a:off x="5989728" y="1677128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00000000.00000000.00000000.00000000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D7C38-9396-4B09-9BC3-6342963549C4}"/>
              </a:ext>
            </a:extLst>
          </p:cNvPr>
          <p:cNvSpPr txBox="1"/>
          <p:nvPr/>
        </p:nvSpPr>
        <p:spPr>
          <a:xfrm>
            <a:off x="5937150" y="189717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|-8 bits|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67FF5-DFD1-40D1-AEF5-43D8AAABB444}"/>
              </a:ext>
            </a:extLst>
          </p:cNvPr>
          <p:cNvSpPr txBox="1"/>
          <p:nvPr/>
        </p:nvSpPr>
        <p:spPr>
          <a:xfrm>
            <a:off x="5937150" y="2198480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|------------32 bits---------------|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F9BCE-B197-4D1B-90F4-8CBC0EAD8FFB}"/>
              </a:ext>
            </a:extLst>
          </p:cNvPr>
          <p:cNvSpPr txBox="1"/>
          <p:nvPr/>
        </p:nvSpPr>
        <p:spPr>
          <a:xfrm>
            <a:off x="503455" y="4910827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11111111.11111111.11111111.00000000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C94F0-42B8-411D-B69A-BB9D4545FA83}"/>
              </a:ext>
            </a:extLst>
          </p:cNvPr>
          <p:cNvSpPr txBox="1"/>
          <p:nvPr/>
        </p:nvSpPr>
        <p:spPr>
          <a:xfrm>
            <a:off x="4094121" y="551528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|-hosts-|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328C2-3435-4BD5-88FE-6C80E273FC4C}"/>
              </a:ext>
            </a:extLst>
          </p:cNvPr>
          <p:cNvSpPr txBox="1"/>
          <p:nvPr/>
        </p:nvSpPr>
        <p:spPr>
          <a:xfrm>
            <a:off x="469349" y="5201273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|---------24 bits---------|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D33DB4-7DE6-4A19-9824-9407BB4B573F}"/>
              </a:ext>
            </a:extLst>
          </p:cNvPr>
          <p:cNvSpPr txBox="1"/>
          <p:nvPr/>
        </p:nvSpPr>
        <p:spPr>
          <a:xfrm>
            <a:off x="470724" y="551528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|----------network--------|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B7BD7-B442-47C5-9179-9D9AEE48AEA9}"/>
              </a:ext>
            </a:extLst>
          </p:cNvPr>
          <p:cNvSpPr txBox="1"/>
          <p:nvPr/>
        </p:nvSpPr>
        <p:spPr>
          <a:xfrm>
            <a:off x="1065830" y="5781742"/>
            <a:ext cx="66207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Example 24-bit mask</a:t>
            </a:r>
          </a:p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2C08994B-C145-4A59-B710-48A4296884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914" y="3184934"/>
            <a:ext cx="11195725" cy="1317603"/>
          </a:xfrm>
        </p:spPr>
        <p:txBody>
          <a:bodyPr>
            <a:normAutofit/>
          </a:bodyPr>
          <a:lstStyle/>
          <a:p>
            <a:r>
              <a:rPr lang="en-US" sz="2400" dirty="0"/>
              <a:t>Comprised of a network identifier and host identifier</a:t>
            </a:r>
          </a:p>
          <a:p>
            <a:r>
              <a:rPr lang="en-US" sz="2400" dirty="0"/>
              <a:t>Definition of host and network portion is defined by a mask</a:t>
            </a:r>
          </a:p>
          <a:p>
            <a:pPr lvl="1"/>
            <a:r>
              <a:rPr lang="en-US" sz="2000" dirty="0"/>
              <a:t>1s indicate network portion, 0s indicate host portion</a:t>
            </a:r>
          </a:p>
        </p:txBody>
      </p:sp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Subnet Masks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6" y="1940669"/>
            <a:ext cx="65589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Can be expressed in dotted decimal or CIDR (/24)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Often referred to as a </a:t>
            </a:r>
            <a:r>
              <a:rPr lang="en-US" sz="2000" i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prefix length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06D62-57CF-4C79-BCA5-C2D0CCD939E5}"/>
              </a:ext>
            </a:extLst>
          </p:cNvPr>
          <p:cNvSpPr txBox="1"/>
          <p:nvPr/>
        </p:nvSpPr>
        <p:spPr>
          <a:xfrm>
            <a:off x="413662" y="4672110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11111111.11111111.11111000.00000000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85177-9993-4700-9E2F-4EC076840561}"/>
              </a:ext>
            </a:extLst>
          </p:cNvPr>
          <p:cNvSpPr txBox="1"/>
          <p:nvPr/>
        </p:nvSpPr>
        <p:spPr>
          <a:xfrm>
            <a:off x="413661" y="4289897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10101100.00010000.00001010.00000101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E95FF-4733-40D0-8184-35D9842B9BAA}"/>
              </a:ext>
            </a:extLst>
          </p:cNvPr>
          <p:cNvSpPr txBox="1"/>
          <p:nvPr/>
        </p:nvSpPr>
        <p:spPr>
          <a:xfrm>
            <a:off x="405727" y="5331888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10101100.00010000.00001000.00000000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3DA1E-D0C7-4914-AE20-4CD0F4A9454C}"/>
              </a:ext>
            </a:extLst>
          </p:cNvPr>
          <p:cNvSpPr txBox="1"/>
          <p:nvPr/>
        </p:nvSpPr>
        <p:spPr>
          <a:xfrm>
            <a:off x="7015461" y="1906333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11111111.11111111.11111111.00000000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54427-396D-445E-A38C-24E135040A5E}"/>
              </a:ext>
            </a:extLst>
          </p:cNvPr>
          <p:cNvSpPr txBox="1"/>
          <p:nvPr/>
        </p:nvSpPr>
        <p:spPr>
          <a:xfrm>
            <a:off x="10637914" y="250317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|-hosts-|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02B7D-9C71-46A8-B74D-DE603997F4CC}"/>
              </a:ext>
            </a:extLst>
          </p:cNvPr>
          <p:cNvSpPr txBox="1"/>
          <p:nvPr/>
        </p:nvSpPr>
        <p:spPr>
          <a:xfrm>
            <a:off x="6981355" y="2196779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|---------24 bits---------|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A0712-5D83-48B4-B01C-40A58AB297C6}"/>
              </a:ext>
            </a:extLst>
          </p:cNvPr>
          <p:cNvSpPr txBox="1"/>
          <p:nvPr/>
        </p:nvSpPr>
        <p:spPr>
          <a:xfrm>
            <a:off x="6982730" y="2510794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|---------network---------|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98FFF-8C08-4EF5-B429-5CCC2F29513A}"/>
              </a:ext>
            </a:extLst>
          </p:cNvPr>
          <p:cNvSpPr txBox="1"/>
          <p:nvPr/>
        </p:nvSpPr>
        <p:spPr>
          <a:xfrm>
            <a:off x="10197788" y="46435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|---hosts--|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C25F3-A6D8-4CC9-9C0F-90839031C9E3}"/>
              </a:ext>
            </a:extLst>
          </p:cNvPr>
          <p:cNvSpPr txBox="1"/>
          <p:nvPr/>
        </p:nvSpPr>
        <p:spPr>
          <a:xfrm>
            <a:off x="7015461" y="433804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|-------21 bits--------|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F5D17-3A0E-4A0A-AA1E-8437EF71AD87}"/>
              </a:ext>
            </a:extLst>
          </p:cNvPr>
          <p:cNvSpPr txBox="1"/>
          <p:nvPr/>
        </p:nvSpPr>
        <p:spPr>
          <a:xfrm>
            <a:off x="7016836" y="464444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|------- network-------|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8F3D4-EA5B-43F9-A0D5-AA7A6B13B501}"/>
              </a:ext>
            </a:extLst>
          </p:cNvPr>
          <p:cNvSpPr txBox="1"/>
          <p:nvPr/>
        </p:nvSpPr>
        <p:spPr>
          <a:xfrm>
            <a:off x="7049567" y="4047603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11111111.11111111.11111000.00000000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CB9C36-2C11-4840-8BD1-FC559DC370DA}"/>
              </a:ext>
            </a:extLst>
          </p:cNvPr>
          <p:cNvCxnSpPr/>
          <p:nvPr/>
        </p:nvCxnSpPr>
        <p:spPr>
          <a:xfrm>
            <a:off x="413662" y="5153147"/>
            <a:ext cx="49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9EFA5B-BB44-4A26-AD88-C38A9EBFD08E}"/>
              </a:ext>
            </a:extLst>
          </p:cNvPr>
          <p:cNvSpPr txBox="1"/>
          <p:nvPr/>
        </p:nvSpPr>
        <p:spPr>
          <a:xfrm>
            <a:off x="1806907" y="390231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172.16.10.5/21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7C353F-8FF4-44C0-B226-134620E9C70B}"/>
              </a:ext>
            </a:extLst>
          </p:cNvPr>
          <p:cNvSpPr txBox="1"/>
          <p:nvPr/>
        </p:nvSpPr>
        <p:spPr>
          <a:xfrm>
            <a:off x="1879843" y="570122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172.16.8.0/21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32ECBB-1371-48E4-A775-2C292E181067}"/>
              </a:ext>
            </a:extLst>
          </p:cNvPr>
          <p:cNvSpPr txBox="1"/>
          <p:nvPr/>
        </p:nvSpPr>
        <p:spPr>
          <a:xfrm>
            <a:off x="5349240" y="4287538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IP 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916C6-141C-453D-BB8A-0B2B4B0BB92A}"/>
              </a:ext>
            </a:extLst>
          </p:cNvPr>
          <p:cNvSpPr txBox="1"/>
          <p:nvPr/>
        </p:nvSpPr>
        <p:spPr>
          <a:xfrm>
            <a:off x="5349239" y="468401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Mask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C3F094-A251-4829-A55A-BEC7D608AB26}"/>
              </a:ext>
            </a:extLst>
          </p:cNvPr>
          <p:cNvSpPr txBox="1"/>
          <p:nvPr/>
        </p:nvSpPr>
        <p:spPr>
          <a:xfrm>
            <a:off x="5349240" y="531924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Network ID</a:t>
            </a:r>
          </a:p>
        </p:txBody>
      </p:sp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RFC1918 Address Spaces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F73C577A-0C4F-4A95-ADFF-040AC606C0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8" y="1928023"/>
            <a:ext cx="7784116" cy="4564852"/>
          </a:xfrm>
        </p:spPr>
        <p:txBody>
          <a:bodyPr>
            <a:normAutofit/>
          </a:bodyPr>
          <a:lstStyle/>
          <a:p>
            <a:r>
              <a:rPr lang="en-US" sz="2400" dirty="0"/>
              <a:t>Private addresses are not routable on the internet</a:t>
            </a:r>
          </a:p>
          <a:p>
            <a:pPr lvl="1"/>
            <a:r>
              <a:rPr lang="en-US" sz="2000" dirty="0"/>
              <a:t>They do not uniquely identify a device on the internet</a:t>
            </a:r>
          </a:p>
          <a:p>
            <a:pPr lvl="1"/>
            <a:endParaRPr lang="en-US" sz="2000" dirty="0"/>
          </a:p>
          <a:p>
            <a:r>
              <a:rPr lang="en-US" sz="2000" dirty="0"/>
              <a:t>3 private address spaces:</a:t>
            </a:r>
          </a:p>
          <a:p>
            <a:endParaRPr lang="en-US" dirty="0"/>
          </a:p>
          <a:p>
            <a:r>
              <a:rPr lang="en-US" sz="2000" dirty="0"/>
              <a:t>10.0.0.0/8</a:t>
            </a:r>
          </a:p>
          <a:p>
            <a:pPr lvl="1"/>
            <a:r>
              <a:rPr lang="en-US" dirty="0"/>
              <a:t>A single </a:t>
            </a:r>
            <a:r>
              <a:rPr lang="en-US" i="1" dirty="0"/>
              <a:t>Class A</a:t>
            </a:r>
            <a:r>
              <a:rPr lang="en-US" dirty="0"/>
              <a:t> network</a:t>
            </a:r>
          </a:p>
          <a:p>
            <a:r>
              <a:rPr lang="en-US" dirty="0"/>
              <a:t>172.16.0.0/12</a:t>
            </a:r>
          </a:p>
          <a:p>
            <a:pPr lvl="1"/>
            <a:r>
              <a:rPr lang="en-US" dirty="0"/>
              <a:t>16 contiguous </a:t>
            </a:r>
            <a:r>
              <a:rPr lang="en-US" i="1" dirty="0"/>
              <a:t>Class B</a:t>
            </a:r>
            <a:r>
              <a:rPr lang="en-US" dirty="0"/>
              <a:t> networks</a:t>
            </a:r>
          </a:p>
          <a:p>
            <a:r>
              <a:rPr lang="en-US" dirty="0"/>
              <a:t>192.168.0.0/16</a:t>
            </a:r>
          </a:p>
          <a:p>
            <a:pPr lvl="1"/>
            <a:r>
              <a:rPr lang="en-US" dirty="0"/>
              <a:t>256 contiguous </a:t>
            </a:r>
            <a:r>
              <a:rPr lang="en-US" i="1" dirty="0"/>
              <a:t>Class C</a:t>
            </a:r>
            <a:r>
              <a:rPr lang="en-US" dirty="0"/>
              <a:t> networks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EC530-8219-49A7-BCAE-3C8D817EC7B4}"/>
              </a:ext>
            </a:extLst>
          </p:cNvPr>
          <p:cNvSpPr txBox="1"/>
          <p:nvPr/>
        </p:nvSpPr>
        <p:spPr>
          <a:xfrm>
            <a:off x="7409810" y="3941593"/>
            <a:ext cx="466292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Class A - /8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Class B - /16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Class C - /24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9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0B6F550-C548-4587-8FE8-31C2F8767347}"/>
</file>

<file path=customXml/itemProps2.xml><?xml version="1.0" encoding="utf-8"?>
<ds:datastoreItem xmlns:ds="http://schemas.openxmlformats.org/officeDocument/2006/customXml" ds:itemID="{E2562B7A-5D36-44DA-9BF3-9AAF3201D7D6}"/>
</file>

<file path=customXml/itemProps3.xml><?xml version="1.0" encoding="utf-8"?>
<ds:datastoreItem xmlns:ds="http://schemas.openxmlformats.org/officeDocument/2006/customXml" ds:itemID="{06234B22-4C8B-49B3-8D6D-C302F26A478A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6160</TotalTime>
  <Words>276</Words>
  <Application>Microsoft Office PowerPoint</Application>
  <PresentationFormat>Widescreen</PresentationFormat>
  <Paragraphs>75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Networking Fundamentals</vt:lpstr>
      <vt:lpstr>IPv4 Addressing</vt:lpstr>
      <vt:lpstr>Binary Counting</vt:lpstr>
      <vt:lpstr>IPv4 Address</vt:lpstr>
      <vt:lpstr>Subnet Masks</vt:lpstr>
      <vt:lpstr>RFC1918 Address Spaces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74</cp:revision>
  <dcterms:created xsi:type="dcterms:W3CDTF">2019-02-27T16:42:59Z</dcterms:created>
  <dcterms:modified xsi:type="dcterms:W3CDTF">2022-06-01T21:57:34Z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