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80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a 128-bit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IPv6 Concepts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IPv6 Address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4802187"/>
          </a:xfrm>
        </p:spPr>
        <p:txBody>
          <a:bodyPr>
            <a:normAutofit/>
          </a:bodyPr>
          <a:lstStyle/>
          <a:p>
            <a:r>
              <a:rPr lang="en-US" dirty="0"/>
              <a:t>128-bit address field</a:t>
            </a:r>
          </a:p>
          <a:p>
            <a:r>
              <a:rPr lang="en-US" dirty="0"/>
              <a:t>8 </a:t>
            </a:r>
            <a:r>
              <a:rPr lang="en-US" dirty="0" err="1"/>
              <a:t>hextets</a:t>
            </a:r>
            <a:r>
              <a:rPr lang="en-US" dirty="0"/>
              <a:t>, separated by colons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Subnet mask works exactly like IPv4, just longer</a:t>
            </a:r>
          </a:p>
          <a:p>
            <a:r>
              <a:rPr lang="en-US" dirty="0"/>
              <a:t>Address compression rules:</a:t>
            </a:r>
          </a:p>
          <a:p>
            <a:pPr lvl="1"/>
            <a:r>
              <a:rPr lang="en-US" dirty="0"/>
              <a:t>Remove all preceding 0s in a </a:t>
            </a:r>
            <a:r>
              <a:rPr lang="en-US" dirty="0" err="1"/>
              <a:t>hextet</a:t>
            </a:r>
            <a:endParaRPr lang="en-US" dirty="0"/>
          </a:p>
          <a:p>
            <a:pPr lvl="1"/>
            <a:r>
              <a:rPr lang="en-US" dirty="0"/>
              <a:t>*Replace contiguous </a:t>
            </a:r>
            <a:r>
              <a:rPr lang="en-US" dirty="0" err="1"/>
              <a:t>hextets</a:t>
            </a:r>
            <a:r>
              <a:rPr lang="en-US" dirty="0"/>
              <a:t> of 0s with double colon ::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*Once per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34C9-39A9-3713-21BE-83D670BFCE23}"/>
              </a:ext>
            </a:extLst>
          </p:cNvPr>
          <p:cNvSpPr txBox="1"/>
          <p:nvPr/>
        </p:nvSpPr>
        <p:spPr>
          <a:xfrm>
            <a:off x="5833082" y="1563572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2001:0DB8:0000:0000:0000:0123:4567:89AB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ED7C2-3D25-755B-79BE-80613D5DD5B3}"/>
              </a:ext>
            </a:extLst>
          </p:cNvPr>
          <p:cNvSpPr txBox="1"/>
          <p:nvPr/>
        </p:nvSpPr>
        <p:spPr>
          <a:xfrm>
            <a:off x="5736830" y="193625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|16 bits|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65BB8-B969-98F7-B9D6-2CBE96BCFC50}"/>
              </a:ext>
            </a:extLst>
          </p:cNvPr>
          <p:cNvSpPr txBox="1"/>
          <p:nvPr/>
        </p:nvSpPr>
        <p:spPr>
          <a:xfrm>
            <a:off x="5710991" y="2302236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|---------------128 bits---------------|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A387B-2CC8-5152-63D4-D38234387627}"/>
              </a:ext>
            </a:extLst>
          </p:cNvPr>
          <p:cNvSpPr txBox="1"/>
          <p:nvPr/>
        </p:nvSpPr>
        <p:spPr>
          <a:xfrm>
            <a:off x="7019041" y="5834823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2001:DB8::123:4567:89AB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9680A6-D71F-3EDC-D5F3-B85EA3522ACB}"/>
              </a:ext>
            </a:extLst>
          </p:cNvPr>
          <p:cNvCxnSpPr/>
          <p:nvPr/>
        </p:nvCxnSpPr>
        <p:spPr>
          <a:xfrm>
            <a:off x="8881089" y="3016251"/>
            <a:ext cx="0" cy="16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40D3A4-1F24-0A20-14BF-ED86959EA8D2}"/>
              </a:ext>
            </a:extLst>
          </p:cNvPr>
          <p:cNvSpPr txBox="1"/>
          <p:nvPr/>
        </p:nvSpPr>
        <p:spPr>
          <a:xfrm>
            <a:off x="5787934" y="5338046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2001: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DB8: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0000:0000:0000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123:4567:89AB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IPv6 Address Types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282944"/>
            <a:ext cx="835326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Global Unicast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2000::/3 – analogous to IPv4 public address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Unique 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fc00::/7 – analogous to RFC1918 IPV4 private address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Link 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fe80::/64 – not routable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Same as global unicast but belonging to multiple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ff00::/8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Modified EUI 64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Process used to self assign a globally unique IPv6 address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9FD1A236-F688-4C0C-81DA-0C0CF672CEEF}"/>
              </a:ext>
            </a:extLst>
          </p:cNvPr>
          <p:cNvSpPr txBox="1"/>
          <p:nvPr/>
        </p:nvSpPr>
        <p:spPr>
          <a:xfrm>
            <a:off x="405727" y="5638177"/>
            <a:ext cx="1041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Most common prefix length is /64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/64 is even recommended on point-to-point links due to EUI-64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Anycast vs. Multicast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3292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Multicast = 1 to </a:t>
            </a:r>
            <a:r>
              <a:rPr lang="en-US" sz="20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Anycast = 1 to </a:t>
            </a:r>
            <a:r>
              <a:rPr lang="en-US" sz="20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closest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Anycast uses same addresses as Global Unicast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Well-known multicast addresses: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ff02::1  -  All IPv6 devices (broadcast)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ff02::2  -  All IPv6 routers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ff02::5  -  All OSPFv3 routers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ff02::a  -  All EIGRP(IPv6) routers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2417-F099-4C68-8078-88103F59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58" y="1690688"/>
            <a:ext cx="4577195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8DC5CB7-500B-4E4A-B26A-C6FFB60FE63A}"/>
</file>

<file path=customXml/itemProps2.xml><?xml version="1.0" encoding="utf-8"?>
<ds:datastoreItem xmlns:ds="http://schemas.openxmlformats.org/officeDocument/2006/customXml" ds:itemID="{4CE878FD-66D6-45E1-9545-A46228E66733}"/>
</file>

<file path=customXml/itemProps3.xml><?xml version="1.0" encoding="utf-8"?>
<ds:datastoreItem xmlns:ds="http://schemas.openxmlformats.org/officeDocument/2006/customXml" ds:itemID="{3BDBB594-57D4-45F2-A2EB-C898315E2258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2384</TotalTime>
  <Words>221</Words>
  <Application>Microsoft Office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Networking Fundamentals</vt:lpstr>
      <vt:lpstr>IPv6 Concepts</vt:lpstr>
      <vt:lpstr>IPv6 Address Overview</vt:lpstr>
      <vt:lpstr>IPv6 Address Types</vt:lpstr>
      <vt:lpstr>Anycast vs. Multicast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64</cp:revision>
  <dcterms:created xsi:type="dcterms:W3CDTF">2019-02-27T16:42:59Z</dcterms:created>
  <dcterms:modified xsi:type="dcterms:W3CDTF">2022-06-01T21:58:30Z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