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emf" ContentType="image/x-emf"/>
  <Default Extension="xml" ContentType="application/xml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package/2006/relationships/metadata/thumbnail" Target="docProps/thumbnail.jpeg"/></Relationships>
</file>

<file path=ppt/presentation.xml><?xml version="1.0" encoding="utf-8"?>
<!--Generated by Aspose.Slides for .NET 22.4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2" r:id="rId2"/>
    <p:sldMasterId id="2147483675" r:id="rId3"/>
    <p:sldMasterId id="2147483678" r:id="rId4"/>
    <p:sldMasterId id="2147483681" r:id="rId5"/>
    <p:sldMasterId id="2147483684" r:id="rId6"/>
    <p:sldMasterId id="2147483687" r:id="rId7"/>
    <p:sldMasterId id="2147483690" r:id="rId8"/>
    <p:sldMasterId id="2147483693" r:id="rId9"/>
    <p:sldMasterId id="2147483696" r:id="rId10"/>
    <p:sldMasterId id="2147483699" r:id="rId11"/>
    <p:sldMasterId id="2147483702" r:id="rId12"/>
    <p:sldMasterId id="2147483705" r:id="rId13"/>
    <p:sldMasterId id="2147483708" r:id="rId14"/>
    <p:sldMasterId id="2147483711" r:id="rId15"/>
    <p:sldMasterId id="2147483714" r:id="rId16"/>
    <p:sldMasterId id="2147483717" r:id="rId17"/>
    <p:sldMasterId id="2147483720" r:id="rId18"/>
    <p:sldMasterId id="2147483723" r:id="rId19"/>
    <p:sldMasterId id="2147483726" r:id="rId20"/>
    <p:sldMasterId id="2147483729" r:id="rId21"/>
  </p:sldMasterIdLst>
  <p:notesMasterIdLst>
    <p:notesMasterId r:id="rId22"/>
  </p:notesMasterIdLst>
  <p:sldIdLst>
    <p:sldId id="259" r:id="rId23"/>
    <p:sldId id="262" r:id="rId24"/>
    <p:sldId id="265" r:id="rId25"/>
    <p:sldId id="268" r:id="rId26"/>
    <p:sldId id="271" r:id="rId27"/>
    <p:sldId id="274" r:id="rId28"/>
    <p:sldId id="277" r:id="rId29"/>
    <p:sldId id="280" r:id="rId30"/>
    <p:sldId id="283" r:id="rId31"/>
    <p:sldId id="286" r:id="rId32"/>
    <p:sldId id="289" r:id="rId33"/>
    <p:sldId id="292" r:id="rId34"/>
    <p:sldId id="295" r:id="rId35"/>
    <p:sldId id="298" r:id="rId36"/>
    <p:sldId id="301" r:id="rId37"/>
    <p:sldId id="304" r:id="rId38"/>
    <p:sldId id="307" r:id="rId39"/>
    <p:sldId id="310" r:id="rId40"/>
    <p:sldId id="313" r:id="rId41"/>
    <p:sldId id="316" r:id="rId42"/>
    <p:sldId id="319" r:id="rId43"/>
    <p:sldId id="322" r:id="rId44"/>
    <p:sldId id="325" r:id="rId45"/>
    <p:sldId id="328" r:id="rId46"/>
    <p:sldId id="331" r:id="rId47"/>
    <p:sldId id="334" r:id="rId48"/>
    <p:sldId id="337" r:id="rId49"/>
    <p:sldId id="340" r:id="rId50"/>
    <p:sldId id="343" r:id="rId51"/>
    <p:sldId id="346" r:id="rId52"/>
    <p:sldId id="349" r:id="rId53"/>
    <p:sldId id="352" r:id="rId54"/>
    <p:sldId id="355" r:id="rId55"/>
    <p:sldId id="358" r:id="rId56"/>
    <p:sldId id="361" r:id="rId57"/>
    <p:sldId id="364" r:id="rId58"/>
    <p:sldId id="367" r:id="rId59"/>
    <p:sldId id="370" r:id="rId60"/>
    <p:sldId id="373" r:id="rId61"/>
    <p:sldId id="376" r:id="rId62"/>
    <p:sldId id="379" r:id="rId63"/>
    <p:sldId id="382" r:id="rId64"/>
    <p:sldId id="385" r:id="rId65"/>
    <p:sldId id="388" r:id="rId66"/>
    <p:sldId id="391" r:id="rId67"/>
    <p:sldId id="394" r:id="rId68"/>
    <p:sldId id="397" r:id="rId69"/>
    <p:sldId id="400" r:id="rId70"/>
    <p:sldId id="403" r:id="rId71"/>
    <p:sldId id="406" r:id="rId72"/>
    <p:sldId id="409" r:id="rId73"/>
    <p:sldId id="412" r:id="rId74"/>
    <p:sldId id="415" r:id="rId75"/>
    <p:sldId id="418" r:id="rId76"/>
    <p:sldId id="421" r:id="rId77"/>
    <p:sldId id="424" r:id="rId78"/>
    <p:sldId id="427" r:id="rId79"/>
    <p:sldId id="430" r:id="rId80"/>
    <p:sldId id="433" r:id="rId81"/>
    <p:sldId id="436" r:id="rId82"/>
    <p:sldId id="439" r:id="rId83"/>
    <p:sldId id="442" r:id="rId84"/>
    <p:sldId id="445" r:id="rId85"/>
    <p:sldId id="448" r:id="rId86"/>
    <p:sldId id="451" r:id="rId87"/>
    <p:sldId id="454" r:id="rId88"/>
    <p:sldId id="457" r:id="rId89"/>
    <p:sldId id="460" r:id="rId90"/>
    <p:sldId id="463" r:id="rId91"/>
    <p:sldId id="466" r:id="rId92"/>
  </p:sldIdLst>
  <p:sldSz cx="12192000" cy="6858000"/>
  <p:notesSz cx="6858000" cy="9144000"/>
  <p:custDataLst>
    <p:tags r:id="rId9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4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20.xml"/><Relationship Id="rId47" Type="http://schemas.openxmlformats.org/officeDocument/2006/relationships/slide" Target="slides/slide25.xml"/><Relationship Id="rId63" Type="http://schemas.openxmlformats.org/officeDocument/2006/relationships/slide" Target="slides/slide41.xml"/><Relationship Id="rId68" Type="http://schemas.openxmlformats.org/officeDocument/2006/relationships/slide" Target="slides/slide46.xml"/><Relationship Id="rId84" Type="http://schemas.openxmlformats.org/officeDocument/2006/relationships/slide" Target="slides/slide62.xml"/><Relationship Id="rId89" Type="http://schemas.openxmlformats.org/officeDocument/2006/relationships/slide" Target="slides/slide67.xml"/><Relationship Id="rId16" Type="http://schemas.openxmlformats.org/officeDocument/2006/relationships/slideMaster" Target="slideMasters/slideMaster16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0.xml"/><Relationship Id="rId37" Type="http://schemas.openxmlformats.org/officeDocument/2006/relationships/slide" Target="slides/slide15.xml"/><Relationship Id="rId53" Type="http://schemas.openxmlformats.org/officeDocument/2006/relationships/slide" Target="slides/slide31.xml"/><Relationship Id="rId58" Type="http://schemas.openxmlformats.org/officeDocument/2006/relationships/slide" Target="slides/slide36.xml"/><Relationship Id="rId74" Type="http://schemas.openxmlformats.org/officeDocument/2006/relationships/slide" Target="slides/slide52.xml"/><Relationship Id="rId79" Type="http://schemas.openxmlformats.org/officeDocument/2006/relationships/slide" Target="slides/slide57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68.xml"/><Relationship Id="rId95" Type="http://schemas.openxmlformats.org/officeDocument/2006/relationships/viewProps" Target="viewProps.xml"/><Relationship Id="rId22" Type="http://schemas.openxmlformats.org/officeDocument/2006/relationships/notesMaster" Target="notesMasters/notesMaster1.xml"/><Relationship Id="rId27" Type="http://schemas.openxmlformats.org/officeDocument/2006/relationships/slide" Target="slides/slide5.xml"/><Relationship Id="rId43" Type="http://schemas.openxmlformats.org/officeDocument/2006/relationships/slide" Target="slides/slide21.xml"/><Relationship Id="rId48" Type="http://schemas.openxmlformats.org/officeDocument/2006/relationships/slide" Target="slides/slide26.xml"/><Relationship Id="rId64" Type="http://schemas.openxmlformats.org/officeDocument/2006/relationships/slide" Target="slides/slide42.xml"/><Relationship Id="rId69" Type="http://schemas.openxmlformats.org/officeDocument/2006/relationships/slide" Target="slides/slide47.xml"/><Relationship Id="rId80" Type="http://schemas.openxmlformats.org/officeDocument/2006/relationships/slide" Target="slides/slide58.xml"/><Relationship Id="rId85" Type="http://schemas.openxmlformats.org/officeDocument/2006/relationships/slide" Target="slides/slide63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3.xml"/><Relationship Id="rId33" Type="http://schemas.openxmlformats.org/officeDocument/2006/relationships/slide" Target="slides/slide11.xml"/><Relationship Id="rId38" Type="http://schemas.openxmlformats.org/officeDocument/2006/relationships/slide" Target="slides/slide16.xml"/><Relationship Id="rId46" Type="http://schemas.openxmlformats.org/officeDocument/2006/relationships/slide" Target="slides/slide24.xml"/><Relationship Id="rId59" Type="http://schemas.openxmlformats.org/officeDocument/2006/relationships/slide" Target="slides/slide37.xml"/><Relationship Id="rId67" Type="http://schemas.openxmlformats.org/officeDocument/2006/relationships/slide" Target="slides/slide45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9.xml"/><Relationship Id="rId54" Type="http://schemas.openxmlformats.org/officeDocument/2006/relationships/slide" Target="slides/slide32.xml"/><Relationship Id="rId62" Type="http://schemas.openxmlformats.org/officeDocument/2006/relationships/slide" Target="slides/slide40.xml"/><Relationship Id="rId70" Type="http://schemas.openxmlformats.org/officeDocument/2006/relationships/slide" Target="slides/slide48.xml"/><Relationship Id="rId75" Type="http://schemas.openxmlformats.org/officeDocument/2006/relationships/slide" Target="slides/slide53.xml"/><Relationship Id="rId83" Type="http://schemas.openxmlformats.org/officeDocument/2006/relationships/slide" Target="slides/slide61.xml"/><Relationship Id="rId88" Type="http://schemas.openxmlformats.org/officeDocument/2006/relationships/slide" Target="slides/slide66.xml"/><Relationship Id="rId91" Type="http://schemas.openxmlformats.org/officeDocument/2006/relationships/slide" Target="slides/slide69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36" Type="http://schemas.openxmlformats.org/officeDocument/2006/relationships/slide" Target="slides/slide14.xml"/><Relationship Id="rId49" Type="http://schemas.openxmlformats.org/officeDocument/2006/relationships/slide" Target="slides/slide27.xml"/><Relationship Id="rId57" Type="http://schemas.openxmlformats.org/officeDocument/2006/relationships/slide" Target="slides/slide35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9.xml"/><Relationship Id="rId44" Type="http://schemas.openxmlformats.org/officeDocument/2006/relationships/slide" Target="slides/slide22.xml"/><Relationship Id="rId52" Type="http://schemas.openxmlformats.org/officeDocument/2006/relationships/slide" Target="slides/slide30.xml"/><Relationship Id="rId60" Type="http://schemas.openxmlformats.org/officeDocument/2006/relationships/slide" Target="slides/slide38.xml"/><Relationship Id="rId65" Type="http://schemas.openxmlformats.org/officeDocument/2006/relationships/slide" Target="slides/slide43.xml"/><Relationship Id="rId73" Type="http://schemas.openxmlformats.org/officeDocument/2006/relationships/slide" Target="slides/slide51.xml"/><Relationship Id="rId78" Type="http://schemas.openxmlformats.org/officeDocument/2006/relationships/slide" Target="slides/slide56.xml"/><Relationship Id="rId81" Type="http://schemas.openxmlformats.org/officeDocument/2006/relationships/slide" Target="slides/slide59.xml"/><Relationship Id="rId86" Type="http://schemas.openxmlformats.org/officeDocument/2006/relationships/slide" Target="slides/slide64.xml"/><Relationship Id="rId94" Type="http://schemas.openxmlformats.org/officeDocument/2006/relationships/presProps" Target="presProps.xml"/><Relationship Id="rId99" Type="http://schemas.openxmlformats.org/officeDocument/2006/relationships/customXml" Target="../customXml/item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7.xml"/><Relationship Id="rId34" Type="http://schemas.openxmlformats.org/officeDocument/2006/relationships/slide" Target="slides/slide12.xml"/><Relationship Id="rId50" Type="http://schemas.openxmlformats.org/officeDocument/2006/relationships/slide" Target="slides/slide28.xml"/><Relationship Id="rId55" Type="http://schemas.openxmlformats.org/officeDocument/2006/relationships/slide" Target="slides/slide33.xml"/><Relationship Id="rId76" Type="http://schemas.openxmlformats.org/officeDocument/2006/relationships/slide" Target="slides/slide54.xml"/><Relationship Id="rId9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49.xml"/><Relationship Id="rId92" Type="http://schemas.openxmlformats.org/officeDocument/2006/relationships/slide" Target="slides/slide7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7.xml"/><Relationship Id="rId24" Type="http://schemas.openxmlformats.org/officeDocument/2006/relationships/slide" Target="slides/slide2.xml"/><Relationship Id="rId40" Type="http://schemas.openxmlformats.org/officeDocument/2006/relationships/slide" Target="slides/slide18.xml"/><Relationship Id="rId45" Type="http://schemas.openxmlformats.org/officeDocument/2006/relationships/slide" Target="slides/slide23.xml"/><Relationship Id="rId66" Type="http://schemas.openxmlformats.org/officeDocument/2006/relationships/slide" Target="slides/slide44.xml"/><Relationship Id="rId87" Type="http://schemas.openxmlformats.org/officeDocument/2006/relationships/slide" Target="slides/slide65.xml"/><Relationship Id="rId61" Type="http://schemas.openxmlformats.org/officeDocument/2006/relationships/slide" Target="slides/slide39.xml"/><Relationship Id="rId82" Type="http://schemas.openxmlformats.org/officeDocument/2006/relationships/slide" Target="slides/slide60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30" Type="http://schemas.openxmlformats.org/officeDocument/2006/relationships/slide" Target="slides/slide8.xml"/><Relationship Id="rId35" Type="http://schemas.openxmlformats.org/officeDocument/2006/relationships/slide" Target="slides/slide13.xml"/><Relationship Id="rId56" Type="http://schemas.openxmlformats.org/officeDocument/2006/relationships/slide" Target="slides/slide34.xml"/><Relationship Id="rId77" Type="http://schemas.openxmlformats.org/officeDocument/2006/relationships/slide" Target="slides/slide55.xml"/><Relationship Id="rId100" Type="http://schemas.openxmlformats.org/officeDocument/2006/relationships/customXml" Target="../customXml/item3.xml"/><Relationship Id="rId51" Type="http://schemas.openxmlformats.org/officeDocument/2006/relationships/slide" Target="slides/slide29.xml"/><Relationship Id="rId72" Type="http://schemas.openxmlformats.org/officeDocument/2006/relationships/slide" Target="slides/slide50.xml"/><Relationship Id="rId8" Type="http://schemas.openxmlformats.org/officeDocument/2006/relationships/slideMaster" Target="slideMasters/slideMaster8.xml"/><Relationship Id="rId93" Type="http://schemas.openxmlformats.org/officeDocument/2006/relationships/tags" Target="tags/tag1.xml"/><Relationship Id="rId98" Type="http://schemas.openxmlformats.org/officeDocument/2006/relationships/customXml" Target="../customXml/item1.xml"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Relationship Id="rId2" Type="http://schemas.microsoft.com/office/2011/relationships/chartColorStyle" Target="colors1.xml" /><Relationship Id="rId3" Type="http://schemas.microsoft.com/office/2011/relationships/chartStyle" Target="style1.xml" /></Relationships>
</file>

<file path=ppt/charts/_rels/chart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 /><Relationship Id="rId2" Type="http://schemas.microsoft.com/office/2011/relationships/chartColorStyle" Target="colors2.xml" /><Relationship Id="rId3" Type="http://schemas.microsoft.com/office/2011/relationships/chartStyle" Target="style2.xml" /></Relationships>
</file>

<file path=ppt/charts/_rels/chart3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 /><Relationship Id="rId2" Type="http://schemas.microsoft.com/office/2011/relationships/chartColorStyle" Target="colors3.xml" /><Relationship Id="rId3" Type="http://schemas.microsoft.com/office/2011/relationships/chartStyle" Target="style3.xml" /></Relationships>
</file>

<file path=ppt/charts/_rels/chart4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.xlsx" /><Relationship Id="rId2" Type="http://schemas.microsoft.com/office/2011/relationships/chartColorStyle" Target="colors4.xml" /><Relationship Id="rId3" Type="http://schemas.microsoft.com/office/2011/relationships/chartStyle" Target="style4.xml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1862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/>
              </a:rPr>
              <a:t>2 Device Collision Domain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p>
          <a:pPr>
            <a:defRPr sz="1862" b="0" i="0" u="none" strike="noStrike" kern="1200" spc="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sz="1862" b="0" i="0" u="none" strike="noStrike" kern="1200" spc="0" baseline="0" smtId="4294967295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cs"/>
          </a:endParaRPr>
        </a:p>
      </c:tx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Device A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Time 1</c:v>
                </c:pt>
                <c:pt idx="1">
                  <c:v>Time 2</c:v>
                </c:pt>
                <c:pt idx="2">
                  <c:v>Time 3</c:v>
                </c:pt>
                <c:pt idx="3">
                  <c:v>Time 4</c:v>
                </c:pt>
                <c:pt idx="4">
                  <c:v>Time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9C-47B9-B92E-5C845EE0BD2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Device B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Time 1</c:v>
                </c:pt>
                <c:pt idx="1">
                  <c:v>Time 2</c:v>
                </c:pt>
                <c:pt idx="2">
                  <c:v>Time 3</c:v>
                </c:pt>
                <c:pt idx="3">
                  <c:v>Time 4</c:v>
                </c:pt>
                <c:pt idx="4">
                  <c:v>Time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9C-47B9-B92E-5C845EE0BD2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Wire Voltage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Time 1</c:v>
                </c:pt>
                <c:pt idx="1">
                  <c:v>Time 2</c:v>
                </c:pt>
                <c:pt idx="2">
                  <c:v>Time 3</c:v>
                </c:pt>
                <c:pt idx="3">
                  <c:v>Time 4</c:v>
                </c:pt>
                <c:pt idx="4">
                  <c:v>Time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9C-47B9-B92E-5C845EE0B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819530720"/>
        <c:axId val="815529760"/>
      </c:barChart>
      <c:catAx>
        <c:axId val="819530720"/>
        <c:scaling>
          <c:orientation/>
        </c:scaling>
        <c:delete val="0"/>
        <c:axPos val="b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1197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sz="1197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c:txPr>
        <c:crossAx val="815529760"/>
        <c:crosses val="autoZero"/>
        <c:auto val="0"/>
        <c:lblAlgn val="ctr"/>
        <c:lblOffset/>
        <c:noMultiLvlLbl val="0"/>
      </c:catAx>
      <c:valAx>
        <c:axId val="815529760"/>
        <c:scaling>
          <c:orientation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1197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sz="1197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c:txPr>
        <c:crossAx val="81953072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p>
          <a:pPr>
            <a:defRPr sz="1197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sz="1197" b="0" i="0" u="none" strike="noStrike" kern="1200" baseline="0" smtId="4294967295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cs"/>
          </a:endParaRPr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1862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/>
              </a:rPr>
              <a:t>3 Device Collision Domain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p>
          <a:pPr>
            <a:defRPr sz="1862" b="0" i="0" u="none" strike="noStrike" kern="1200" spc="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sz="1862" b="0" i="0" u="none" strike="noStrike" kern="1200" spc="0" baseline="0" smtId="4294967295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cs"/>
          </a:endParaRPr>
        </a:p>
      </c:tx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Device A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Time 1</c:v>
                </c:pt>
                <c:pt idx="1">
                  <c:v>Time 2</c:v>
                </c:pt>
                <c:pt idx="2">
                  <c:v>Time 3</c:v>
                </c:pt>
                <c:pt idx="3">
                  <c:v>Time 4</c:v>
                </c:pt>
                <c:pt idx="4">
                  <c:v>Time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CE-4084-9A1B-90FAC77FA1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Device B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Time 1</c:v>
                </c:pt>
                <c:pt idx="1">
                  <c:v>Time 2</c:v>
                </c:pt>
                <c:pt idx="2">
                  <c:v>Time 3</c:v>
                </c:pt>
                <c:pt idx="3">
                  <c:v>Time 4</c:v>
                </c:pt>
                <c:pt idx="4">
                  <c:v>Time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CE-4084-9A1B-90FAC77FA1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Device C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Time 1</c:v>
                </c:pt>
                <c:pt idx="1">
                  <c:v>Time 2</c:v>
                </c:pt>
                <c:pt idx="2">
                  <c:v>Time 3</c:v>
                </c:pt>
                <c:pt idx="3">
                  <c:v>Time 4</c:v>
                </c:pt>
                <c:pt idx="4">
                  <c:v>Time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CE-4084-9A1B-90FAC77FA11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Wire Voltage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Time 1</c:v>
                </c:pt>
                <c:pt idx="1">
                  <c:v>Time 2</c:v>
                </c:pt>
                <c:pt idx="2">
                  <c:v>Time 3</c:v>
                </c:pt>
                <c:pt idx="3">
                  <c:v>Time 4</c:v>
                </c:pt>
                <c:pt idx="4">
                  <c:v>Time 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7CE-4084-9A1B-90FAC77FA1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819530720"/>
        <c:axId val="815529760"/>
      </c:barChart>
      <c:catAx>
        <c:axId val="819530720"/>
        <c:scaling>
          <c:orientation/>
        </c:scaling>
        <c:delete val="0"/>
        <c:axPos val="b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1197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sz="1197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c:txPr>
        <c:crossAx val="815529760"/>
        <c:crosses val="autoZero"/>
        <c:auto val="0"/>
        <c:lblAlgn val="ctr"/>
        <c:lblOffset/>
        <c:noMultiLvlLbl val="0"/>
      </c:catAx>
      <c:valAx>
        <c:axId val="815529760"/>
        <c:scaling>
          <c:orientation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1197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sz="1197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c:txPr>
        <c:crossAx val="81953072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p>
          <a:pPr>
            <a:defRPr sz="1197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sz="1197" b="0" i="0" u="none" strike="noStrike" kern="1200" baseline="0" smtId="4294967295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cs"/>
          </a:endParaRPr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1862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/>
              </a:rPr>
              <a:t>2 Device Collision Domain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p>
          <a:pPr>
            <a:defRPr sz="1862" b="0" i="0" u="none" strike="noStrike" kern="1200" spc="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sz="1862" b="0" i="0" u="none" strike="noStrike" kern="1200" spc="0" baseline="0" smtId="4294967295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cs"/>
          </a:endParaRPr>
        </a:p>
      </c:tx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Device A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Time 1</c:v>
                </c:pt>
                <c:pt idx="1">
                  <c:v>Time 2</c:v>
                </c:pt>
                <c:pt idx="2">
                  <c:v>Time 3</c:v>
                </c:pt>
                <c:pt idx="3">
                  <c:v>Time 4</c:v>
                </c:pt>
                <c:pt idx="4">
                  <c:v>Time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04-4C56-BF67-5141514C93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Device B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Time 1</c:v>
                </c:pt>
                <c:pt idx="1">
                  <c:v>Time 2</c:v>
                </c:pt>
                <c:pt idx="2">
                  <c:v>Time 3</c:v>
                </c:pt>
                <c:pt idx="3">
                  <c:v>Time 4</c:v>
                </c:pt>
                <c:pt idx="4">
                  <c:v>Time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04-4C56-BF67-5141514C93F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Wire Voltage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Time 1</c:v>
                </c:pt>
                <c:pt idx="1">
                  <c:v>Time 2</c:v>
                </c:pt>
                <c:pt idx="2">
                  <c:v>Time 3</c:v>
                </c:pt>
                <c:pt idx="3">
                  <c:v>Time 4</c:v>
                </c:pt>
                <c:pt idx="4">
                  <c:v>Time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04-4C56-BF67-5141514C93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819530720"/>
        <c:axId val="815529760"/>
      </c:barChart>
      <c:catAx>
        <c:axId val="819530720"/>
        <c:scaling>
          <c:orientation/>
        </c:scaling>
        <c:delete val="0"/>
        <c:axPos val="b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1197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sz="1197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c:txPr>
        <c:crossAx val="815529760"/>
        <c:crosses val="autoZero"/>
        <c:auto val="0"/>
        <c:lblAlgn val="ctr"/>
        <c:lblOffset/>
        <c:noMultiLvlLbl val="0"/>
      </c:catAx>
      <c:valAx>
        <c:axId val="815529760"/>
        <c:scaling>
          <c:orientation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1197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sz="1197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c:txPr>
        <c:crossAx val="81953072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p>
          <a:pPr>
            <a:defRPr sz="1197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sz="1197" b="0" i="0" u="none" strike="noStrike" kern="1200" baseline="0" smtId="4294967295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cs"/>
          </a:endParaRPr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1862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/>
              </a:rPr>
              <a:t>3 Device Collision Domain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p>
          <a:pPr>
            <a:defRPr sz="1862" b="0" i="0" u="none" strike="noStrike" kern="1200" spc="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sz="1862" b="0" i="0" u="none" strike="noStrike" kern="1200" spc="0" baseline="0" smtId="4294967295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cs"/>
          </a:endParaRPr>
        </a:p>
      </c:tx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Device A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Time 1</c:v>
                </c:pt>
                <c:pt idx="1">
                  <c:v>Time 2</c:v>
                </c:pt>
                <c:pt idx="2">
                  <c:v>Time 3</c:v>
                </c:pt>
                <c:pt idx="3">
                  <c:v>Time 4</c:v>
                </c:pt>
                <c:pt idx="4">
                  <c:v>Time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E1-4AFC-80EF-E8A4F19DC2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Device B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Time 1</c:v>
                </c:pt>
                <c:pt idx="1">
                  <c:v>Time 2</c:v>
                </c:pt>
                <c:pt idx="2">
                  <c:v>Time 3</c:v>
                </c:pt>
                <c:pt idx="3">
                  <c:v>Time 4</c:v>
                </c:pt>
                <c:pt idx="4">
                  <c:v>Time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E1-4AFC-80EF-E8A4F19DC23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Device C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Time 1</c:v>
                </c:pt>
                <c:pt idx="1">
                  <c:v>Time 2</c:v>
                </c:pt>
                <c:pt idx="2">
                  <c:v>Time 3</c:v>
                </c:pt>
                <c:pt idx="3">
                  <c:v>Time 4</c:v>
                </c:pt>
                <c:pt idx="4">
                  <c:v>Time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E1-4AFC-80EF-E8A4F19DC23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Wire Voltage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Time 1</c:v>
                </c:pt>
                <c:pt idx="1">
                  <c:v>Time 2</c:v>
                </c:pt>
                <c:pt idx="2">
                  <c:v>Time 3</c:v>
                </c:pt>
                <c:pt idx="3">
                  <c:v>Time 4</c:v>
                </c:pt>
                <c:pt idx="4">
                  <c:v>Time 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CE1-4AFC-80EF-E8A4F19DC2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819530720"/>
        <c:axId val="815529760"/>
      </c:barChart>
      <c:catAx>
        <c:axId val="819530720"/>
        <c:scaling>
          <c:orientation/>
        </c:scaling>
        <c:delete val="0"/>
        <c:axPos val="b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1197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sz="1197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c:txPr>
        <c:crossAx val="815529760"/>
        <c:crosses val="autoZero"/>
        <c:auto val="0"/>
        <c:lblAlgn val="ctr"/>
        <c:lblOffset/>
        <c:noMultiLvlLbl val="0"/>
      </c:catAx>
      <c:valAx>
        <c:axId val="815529760"/>
        <c:scaling>
          <c:orientation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1197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sz="1197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c:txPr>
        <c:crossAx val="81953072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p>
          <a:pPr>
            <a:defRPr sz="1197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sz="1197" b="0" i="0" u="none" strike="noStrike" kern="1200" baseline="0" smtId="4294967295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cs"/>
          </a:endParaRPr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a="http://schemas.openxmlformats.org/drawingml/2006/main" xmlns:r="http://schemas.openxmlformats.org/officeDocument/2006/relationships" xmlns:cs="http://schemas.microsoft.com/office/drawing/2012/chartStyle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a="http://schemas.openxmlformats.org/drawingml/2006/main" xmlns:r="http://schemas.openxmlformats.org/officeDocument/2006/relationships" xmlns:cs="http://schemas.microsoft.com/office/drawing/2012/chartStyle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a="http://schemas.openxmlformats.org/drawingml/2006/main" xmlns:r="http://schemas.openxmlformats.org/officeDocument/2006/relationships" xmlns:cs="http://schemas.microsoft.com/office/drawing/2012/chartStyle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a="http://schemas.openxmlformats.org/drawingml/2006/main" xmlns:r="http://schemas.openxmlformats.org/officeDocument/2006/relationships" xmlns:cs="http://schemas.microsoft.com/office/drawing/2012/chartStyle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8.xml" /><Relationship Id="rId2" Type="http://schemas.openxmlformats.org/officeDocument/2006/relationships/notesMaster" Target="../notesMasters/notesMaster1.xml" /></Relationships>
</file>

<file path=ppt/notesSlides/_rels/notesSlide1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9.xml" /><Relationship Id="rId2" Type="http://schemas.openxmlformats.org/officeDocument/2006/relationships/notesMaster" Target="../notesMasters/notesMaster1.xml" /></Relationships>
</file>

<file path=ppt/notesSlides/_rels/notesSlide1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0.xml" /><Relationship Id="rId2" Type="http://schemas.openxmlformats.org/officeDocument/2006/relationships/notesMaster" Target="../notesMasters/notesMaster1.xml" /></Relationships>
</file>

<file path=ppt/notesSlides/_rels/notesSlide1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1.xml" /><Relationship Id="rId2" Type="http://schemas.openxmlformats.org/officeDocument/2006/relationships/notesMaster" Target="../notesMasters/notesMaster1.xml" /></Relationships>
</file>

<file path=ppt/notesSlides/_rels/notesSlide1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5.xml" /><Relationship Id="rId2" Type="http://schemas.openxmlformats.org/officeDocument/2006/relationships/notesMaster" Target="../notesMasters/notesMaster1.xml" /></Relationships>
</file>

<file path=ppt/notesSlides/_rels/notesSlide1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6.xml" /><Relationship Id="rId2" Type="http://schemas.openxmlformats.org/officeDocument/2006/relationships/notesMaster" Target="../notesMasters/notesMaster1.xml" /></Relationships>
</file>

<file path=ppt/notesSlides/_rels/notesSlide1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7.xml" /><Relationship Id="rId2" Type="http://schemas.openxmlformats.org/officeDocument/2006/relationships/notesMaster" Target="../notesMasters/notesMaster1.xml" /></Relationships>
</file>

<file path=ppt/notesSlides/_rels/notesSlide1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8.xml" /><Relationship Id="rId2" Type="http://schemas.openxmlformats.org/officeDocument/2006/relationships/notesMaster" Target="../notesMasters/notesMaster1.xml" /></Relationships>
</file>

<file path=ppt/notesSlides/_rels/notesSlide1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2.xml" /><Relationship Id="rId2" Type="http://schemas.openxmlformats.org/officeDocument/2006/relationships/notesMaster" Target="../notesMasters/notesMaster1.xml" /></Relationships>
</file>

<file path=ppt/notesSlides/_rels/notesSlide1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3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2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4.xml" /><Relationship Id="rId2" Type="http://schemas.openxmlformats.org/officeDocument/2006/relationships/notesMaster" Target="../notesMasters/notesMaster1.xml" /></Relationships>
</file>

<file path=ppt/notesSlides/_rels/notesSlide2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8.xml" /><Relationship Id="rId2" Type="http://schemas.openxmlformats.org/officeDocument/2006/relationships/notesMaster" Target="../notesMasters/notesMaster1.xml" /></Relationships>
</file>

<file path=ppt/notesSlides/_rels/notesSlide2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9.xml" /><Relationship Id="rId2" Type="http://schemas.openxmlformats.org/officeDocument/2006/relationships/notesMaster" Target="../notesMasters/notesMaster1.xml" /></Relationships>
</file>

<file path=ppt/notesSlides/_rels/notesSlide2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0.xml" /><Relationship Id="rId2" Type="http://schemas.openxmlformats.org/officeDocument/2006/relationships/notesMaster" Target="../notesMasters/notesMaster1.xml" /></Relationships>
</file>

<file path=ppt/notesSlides/_rels/notesSlide2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1.xml" /><Relationship Id="rId2" Type="http://schemas.openxmlformats.org/officeDocument/2006/relationships/notesMaster" Target="../notesMasters/notesMaster1.xml" /></Relationships>
</file>

<file path=ppt/notesSlides/_rels/notesSlide2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2.xml" /><Relationship Id="rId2" Type="http://schemas.openxmlformats.org/officeDocument/2006/relationships/notesMaster" Target="../notesMasters/notesMaster1.xml" /></Relationships>
</file>

<file path=ppt/notesSlides/_rels/notesSlide2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3.xml" /><Relationship Id="rId2" Type="http://schemas.openxmlformats.org/officeDocument/2006/relationships/notesMaster" Target="../notesMasters/notesMaster1.xml" /></Relationships>
</file>

<file path=ppt/notesSlides/_rels/notesSlide2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7.xml" /><Relationship Id="rId2" Type="http://schemas.openxmlformats.org/officeDocument/2006/relationships/notesMaster" Target="../notesMasters/notesMaster1.xml" /></Relationships>
</file>

<file path=ppt/notesSlides/_rels/notesSlide2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8.xml" /><Relationship Id="rId2" Type="http://schemas.openxmlformats.org/officeDocument/2006/relationships/notesMaster" Target="../notesMasters/notesMaster1.xml" /></Relationships>
</file>

<file path=ppt/notesSlides/_rels/notesSlide2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9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/Relationships>
</file>

<file path=ppt/notesSlides/_rels/notesSlide3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3.xml" /><Relationship Id="rId2" Type="http://schemas.openxmlformats.org/officeDocument/2006/relationships/notesMaster" Target="../notesMasters/notesMaster1.xml" /></Relationships>
</file>

<file path=ppt/notesSlides/_rels/notesSlide3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4.xml" /><Relationship Id="rId2" Type="http://schemas.openxmlformats.org/officeDocument/2006/relationships/notesMaster" Target="../notesMasters/notesMaster1.xml" /></Relationships>
</file>

<file path=ppt/notesSlides/_rels/notesSlide3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5.xml" /><Relationship Id="rId2" Type="http://schemas.openxmlformats.org/officeDocument/2006/relationships/notesMaster" Target="../notesMasters/notesMaster1.xml" /></Relationships>
</file>

<file path=ppt/notesSlides/_rels/notesSlide3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0.xml" /><Relationship Id="rId2" Type="http://schemas.openxmlformats.org/officeDocument/2006/relationships/notesMaster" Target="../notesMasters/notesMaster1.xml" /></Relationships>
</file>

<file path=ppt/notesSlides/_rels/notesSlide3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1.xml" /><Relationship Id="rId2" Type="http://schemas.openxmlformats.org/officeDocument/2006/relationships/notesMaster" Target="../notesMasters/notesMaster1.xml" /></Relationships>
</file>

<file path=ppt/notesSlides/_rels/notesSlide3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2.xml" /><Relationship Id="rId2" Type="http://schemas.openxmlformats.org/officeDocument/2006/relationships/notesMaster" Target="../notesMasters/notesMaster1.xml" /></Relationships>
</file>

<file path=ppt/notesSlides/_rels/notesSlide3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6.xml" /><Relationship Id="rId2" Type="http://schemas.openxmlformats.org/officeDocument/2006/relationships/notesMaster" Target="../notesMasters/notesMaster1.xml" /></Relationships>
</file>

<file path=ppt/notesSlides/_rels/notesSlide3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7.xml" /><Relationship Id="rId2" Type="http://schemas.openxmlformats.org/officeDocument/2006/relationships/notesMaster" Target="../notesMasters/notesMaster1.xml" /></Relationships>
</file>

<file path=ppt/notesSlides/_rels/notesSlide3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8.xml" /><Relationship Id="rId2" Type="http://schemas.openxmlformats.org/officeDocument/2006/relationships/notesMaster" Target="../notesMasters/notesMaster1.xml" /></Relationships>
</file>

<file path=ppt/notesSlides/_rels/notesSlide3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9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_rels/notesSlide4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0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1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3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4.xml" /><Relationship Id="rId2" Type="http://schemas.openxmlformats.org/officeDocument/2006/relationships/notesMaster" Target="../notesMasters/notesMaster1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7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50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50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26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70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50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26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70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50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26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70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501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262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709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68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54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4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501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873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262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501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262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4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262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709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4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501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873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983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59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4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50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26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53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84689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emf" /><Relationship Id="rId2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emf" /><Relationship Id="rId2" Type="http://schemas.openxmlformats.org/officeDocument/2006/relationships/slideMaster" Target="../slideMasters/slideMaster3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emf" /><Relationship Id="rId2" Type="http://schemas.openxmlformats.org/officeDocument/2006/relationships/slideMaster" Target="../slideMasters/slideMaster4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emf" /><Relationship Id="rId2" Type="http://schemas.openxmlformats.org/officeDocument/2006/relationships/slideMaster" Target="../slideMasters/slideMaster5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emf" /><Relationship Id="rId2" Type="http://schemas.openxmlformats.org/officeDocument/2006/relationships/slideMaster" Target="../slideMasters/slideMaster6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emf" /><Relationship Id="rId2" Type="http://schemas.openxmlformats.org/officeDocument/2006/relationships/slideMaster" Target="../slideMasters/slideMaster7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emf" /><Relationship Id="rId2" Type="http://schemas.openxmlformats.org/officeDocument/2006/relationships/slideMaster" Target="../slideMasters/slideMaster8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emf" /><Relationship Id="rId2" Type="http://schemas.openxmlformats.org/officeDocument/2006/relationships/slideMaster" Target="../slideMasters/slideMaster9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emf" /><Relationship Id="rId2" Type="http://schemas.openxmlformats.org/officeDocument/2006/relationships/slideMaster" Target="../slideMasters/slideMaster10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emf" /><Relationship Id="rId2" Type="http://schemas.openxmlformats.org/officeDocument/2006/relationships/slideMaster" Target="../slideMasters/slideMaster11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emf" /><Relationship Id="rId2" Type="http://schemas.openxmlformats.org/officeDocument/2006/relationships/slideMaster" Target="../slideMasters/slideMaster12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emf" /><Relationship Id="rId2" Type="http://schemas.openxmlformats.org/officeDocument/2006/relationships/slideMaster" Target="../slideMasters/slideMaster13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emf" /><Relationship Id="rId2" Type="http://schemas.openxmlformats.org/officeDocument/2006/relationships/slideMaster" Target="../slideMasters/slideMaster14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4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emf" /><Relationship Id="rId2" Type="http://schemas.openxmlformats.org/officeDocument/2006/relationships/slideMaster" Target="../slideMasters/slideMaster15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5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emf" /><Relationship Id="rId2" Type="http://schemas.openxmlformats.org/officeDocument/2006/relationships/slideMaster" Target="../slideMasters/slideMaster16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6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emf" /><Relationship Id="rId2" Type="http://schemas.openxmlformats.org/officeDocument/2006/relationships/slideMaster" Target="../slideMasters/slideMaster17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7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emf" /><Relationship Id="rId2" Type="http://schemas.openxmlformats.org/officeDocument/2006/relationships/slideMaster" Target="../slideMasters/slideMaster18.xml" /></Relationships>
</file>

<file path=ppt/slideLayouts/_rels/slideLayout4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8.xml" /></Relationships>
</file>

<file path=ppt/slideLayouts/_rels/slideLayout46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emf" /><Relationship Id="rId2" Type="http://schemas.openxmlformats.org/officeDocument/2006/relationships/slideMaster" Target="../slideMasters/slideMaster19.xml" /></Relationships>
</file>

<file path=ppt/slideLayouts/_rels/slideLayout4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9.xml" /></Relationships>
</file>

<file path=ppt/slideLayouts/_rels/slideLayout48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emf" /><Relationship Id="rId2" Type="http://schemas.openxmlformats.org/officeDocument/2006/relationships/slideMaster" Target="../slideMasters/slideMaster20.xml" /></Relationships>
</file>

<file path=ppt/slideLayouts/_rels/slideLayout4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0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emf" /><Relationship Id="rId2" Type="http://schemas.openxmlformats.org/officeDocument/2006/relationships/slideMaster" Target="../slideMasters/slideMaster21.xml" /></Relationships>
</file>

<file path=ppt/slideLayouts/_rels/slideLayout5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330A2B6-5CCE-476C-9634-6BD62B44173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7CF458-9662-4059-B1A1-EC0BC0C23D3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EDB542-784D-438A-BAEB-7190EAE953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1</a:t>
            </a:fld>
            <a:endParaRPr lang="en-US" sz="1400" b="0" i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74C014-7863-4D30-9A44-1BEEB99F44A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A08C9E-BE9C-4A90-93A1-7DB92421B9B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067CF41-1678-4C3F-B07E-1B57B5FAB6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DF4EA19-DBC9-43C0-9AD9-E2E84E17CFE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ECB05BB-6CB6-4DED-B206-73563258AD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BFCC46F-D7EF-47F8-BF84-C01B7399320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F33CDD6-27C5-4AF5-B352-F4F81783D02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1EB9F75-5FAC-47CF-883E-458955F05DE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2" Type="http://schemas.openxmlformats.org/officeDocument/2006/relationships/slideLayout" Target="../slideLayouts/slideLayout29.xml" /><Relationship Id="rId3" Type="http://schemas.openxmlformats.org/officeDocument/2006/relationships/theme" Target="../theme/theme10.xml" /></Relationships>
</file>

<file path=ppt/slideMasters/_rels/slideMaster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 /><Relationship Id="rId2" Type="http://schemas.openxmlformats.org/officeDocument/2006/relationships/slideLayout" Target="../slideLayouts/slideLayout31.xml" /><Relationship Id="rId3" Type="http://schemas.openxmlformats.org/officeDocument/2006/relationships/theme" Target="../theme/theme11.xml" /></Relationships>
</file>

<file path=ppt/slideMasters/_rels/slideMaster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2.xml" /><Relationship Id="rId2" Type="http://schemas.openxmlformats.org/officeDocument/2006/relationships/slideLayout" Target="../slideLayouts/slideLayout33.xml" /><Relationship Id="rId3" Type="http://schemas.openxmlformats.org/officeDocument/2006/relationships/theme" Target="../theme/theme12.xml" /></Relationships>
</file>

<file path=ppt/slideMasters/_rels/slideMaster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2" Type="http://schemas.openxmlformats.org/officeDocument/2006/relationships/slideLayout" Target="../slideLayouts/slideLayout35.xml" /><Relationship Id="rId3" Type="http://schemas.openxmlformats.org/officeDocument/2006/relationships/theme" Target="../theme/theme13.xml" /></Relationships>
</file>

<file path=ppt/slideMasters/_rels/slideMaster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 /><Relationship Id="rId2" Type="http://schemas.openxmlformats.org/officeDocument/2006/relationships/slideLayout" Target="../slideLayouts/slideLayout37.xml" /><Relationship Id="rId3" Type="http://schemas.openxmlformats.org/officeDocument/2006/relationships/theme" Target="../theme/theme14.xml" /></Relationships>
</file>

<file path=ppt/slideMasters/_rels/slideMaster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2" Type="http://schemas.openxmlformats.org/officeDocument/2006/relationships/slideLayout" Target="../slideLayouts/slideLayout39.xml" /><Relationship Id="rId3" Type="http://schemas.openxmlformats.org/officeDocument/2006/relationships/theme" Target="../theme/theme15.xml" /></Relationships>
</file>

<file path=ppt/slideMasters/_rels/slideMaster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2" Type="http://schemas.openxmlformats.org/officeDocument/2006/relationships/slideLayout" Target="../slideLayouts/slideLayout41.xml" /><Relationship Id="rId3" Type="http://schemas.openxmlformats.org/officeDocument/2006/relationships/theme" Target="../theme/theme16.xml" /></Relationships>
</file>

<file path=ppt/slideMasters/_rels/slideMaster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 /><Relationship Id="rId2" Type="http://schemas.openxmlformats.org/officeDocument/2006/relationships/slideLayout" Target="../slideLayouts/slideLayout43.xml" /><Relationship Id="rId3" Type="http://schemas.openxmlformats.org/officeDocument/2006/relationships/theme" Target="../theme/theme17.xml" /></Relationships>
</file>

<file path=ppt/slideMasters/_rels/slideMaster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4.xml" /><Relationship Id="rId2" Type="http://schemas.openxmlformats.org/officeDocument/2006/relationships/slideLayout" Target="../slideLayouts/slideLayout45.xml" /><Relationship Id="rId3" Type="http://schemas.openxmlformats.org/officeDocument/2006/relationships/theme" Target="../theme/theme18.xml" /></Relationships>
</file>

<file path=ppt/slideMasters/_rels/slideMaster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slideLayout" Target="../slideLayouts/slideLayout47.xml" /><Relationship Id="rId3" Type="http://schemas.openxmlformats.org/officeDocument/2006/relationships/theme" Target="../theme/theme1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13.xml" /><Relationship Id="rId3" Type="http://schemas.openxmlformats.org/officeDocument/2006/relationships/theme" Target="../theme/theme2.xml" /></Relationships>
</file>

<file path=ppt/slideMasters/_rels/slideMaster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8.xml" /><Relationship Id="rId2" Type="http://schemas.openxmlformats.org/officeDocument/2006/relationships/slideLayout" Target="../slideLayouts/slideLayout49.xml" /><Relationship Id="rId3" Type="http://schemas.openxmlformats.org/officeDocument/2006/relationships/theme" Target="../theme/theme20.xml" /></Relationships>
</file>

<file path=ppt/slideMasters/_rels/slideMaster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0.xml" /><Relationship Id="rId2" Type="http://schemas.openxmlformats.org/officeDocument/2006/relationships/slideLayout" Target="../slideLayouts/slideLayout51.xml" /><Relationship Id="rId3" Type="http://schemas.openxmlformats.org/officeDocument/2006/relationships/theme" Target="../theme/theme21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2" Type="http://schemas.openxmlformats.org/officeDocument/2006/relationships/slideLayout" Target="../slideLayouts/slideLayout15.xml" /><Relationship Id="rId3" Type="http://schemas.openxmlformats.org/officeDocument/2006/relationships/theme" Target="../theme/theme3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slideLayout" Target="../slideLayouts/slideLayout17.xml" /><Relationship Id="rId3" Type="http://schemas.openxmlformats.org/officeDocument/2006/relationships/theme" Target="../theme/theme4.xml" /></Relationships>
</file>

<file path=ppt/slideMasters/_rels/slideMaster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slideLayout" Target="../slideLayouts/slideLayout19.xml" /><Relationship Id="rId3" Type="http://schemas.openxmlformats.org/officeDocument/2006/relationships/theme" Target="../theme/theme5.xml" /></Relationships>
</file>

<file path=ppt/slideMasters/_rels/slideMaster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 /><Relationship Id="rId2" Type="http://schemas.openxmlformats.org/officeDocument/2006/relationships/slideLayout" Target="../slideLayouts/slideLayout21.xml" /><Relationship Id="rId3" Type="http://schemas.openxmlformats.org/officeDocument/2006/relationships/theme" Target="../theme/theme6.xml" /></Relationships>
</file>

<file path=ppt/slideMasters/_rels/slideMaster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2" Type="http://schemas.openxmlformats.org/officeDocument/2006/relationships/slideLayout" Target="../slideLayouts/slideLayout23.xml" /><Relationship Id="rId3" Type="http://schemas.openxmlformats.org/officeDocument/2006/relationships/theme" Target="../theme/theme7.xml" /></Relationships>
</file>

<file path=ppt/slideMasters/_rels/slideMaster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slideLayout" Target="../slideLayouts/slideLayout25.xml" /><Relationship Id="rId3" Type="http://schemas.openxmlformats.org/officeDocument/2006/relationships/theme" Target="../theme/theme8.xml" /></Relationships>
</file>

<file path=ppt/slideMasters/_rels/slideMaster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slideLayout" Target="../slideLayouts/slideLayout27.xml" /><Relationship Id="rId3" Type="http://schemas.openxmlformats.org/officeDocument/2006/relationships/theme" Target="../theme/theme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transition/>
  <p:timing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ransition/>
  <p:timing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transition/>
  <p:timing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</p:sldLayoutIdLst>
  <p:transition/>
  <p:timing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</p:sldLayoutIdLst>
  <p:transition/>
  <p:timing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transition/>
  <p:timing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transition/>
  <p:timing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</p:sldLayoutIdLst>
  <p:transition/>
  <p:timing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</p:sldLayoutIdLst>
  <p:transition/>
  <p:timing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</p:sldLayoutIdLst>
  <p:transition/>
  <p:timing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1" r:id="rId2"/>
  </p:sldLayoutIdLst>
  <p:transition/>
  <p:timing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transition/>
  <p:timing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</p:sldLayoutIdLst>
  <p:transition/>
  <p:timing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ransition/>
  <p:timing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ransition/>
  <p:timing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ransition/>
  <p:timing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ransition/>
  <p:timing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ransition/>
  <p:timing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transition/>
  <p:timing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transition/>
  <p:timing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2" Type="http://schemas.openxmlformats.org/officeDocument/2006/relationships/image" Target="../media/image2.emf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6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7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7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notesSlide" Target="../notesSlides/notesSlide8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2" Type="http://schemas.openxmlformats.org/officeDocument/2006/relationships/image" Target="../media/image2.emf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2" Type="http://schemas.openxmlformats.org/officeDocument/2006/relationships/notesSlide" Target="../notesSlides/notesSlide9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2" Type="http://schemas.openxmlformats.org/officeDocument/2006/relationships/notesSlide" Target="../notesSlides/notesSlide10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2" Type="http://schemas.openxmlformats.org/officeDocument/2006/relationships/notesSlide" Target="../notesSlides/notesSlide1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2" Type="http://schemas.openxmlformats.org/officeDocument/2006/relationships/notesSlide" Target="../notesSlides/notesSlide12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2" Type="http://schemas.openxmlformats.org/officeDocument/2006/relationships/notesSlide" Target="../notesSlides/notesSlide13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image" Target="../media/image2.emf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image" Target="../media/image8.png" /><Relationship Id="rId3" Type="http://schemas.openxmlformats.org/officeDocument/2006/relationships/image" Target="../media/image9.png" /><Relationship Id="rId4" Type="http://schemas.openxmlformats.org/officeDocument/2006/relationships/image" Target="../media/image10.png" /><Relationship Id="rId5" Type="http://schemas.openxmlformats.org/officeDocument/2006/relationships/image" Target="../media/image11.jpe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2.jpeg" /><Relationship Id="rId4" Type="http://schemas.openxmlformats.org/officeDocument/2006/relationships/image" Target="../media/image11.jpe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3.png" /><Relationship Id="rId4" Type="http://schemas.openxmlformats.org/officeDocument/2006/relationships/image" Target="../media/image14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5.pn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notesSlide" Target="../notesSlides/notesSlide17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 /><Relationship Id="rId2" Type="http://schemas.openxmlformats.org/officeDocument/2006/relationships/image" Target="../media/image2.emf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2" Type="http://schemas.openxmlformats.org/officeDocument/2006/relationships/image" Target="../media/image3.png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 /><Relationship Id="rId2" Type="http://schemas.openxmlformats.org/officeDocument/2006/relationships/notesSlide" Target="../notesSlides/notesSlide18.x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6.png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 /><Relationship Id="rId2" Type="http://schemas.openxmlformats.org/officeDocument/2006/relationships/notesSlide" Target="../notesSlides/notesSlide20.xml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2" Type="http://schemas.openxmlformats.org/officeDocument/2006/relationships/image" Target="../media/image2.emf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2" Type="http://schemas.openxmlformats.org/officeDocument/2006/relationships/image" Target="../media/image17.png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8.jpeg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9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4.jpeg" /></Relationships>
</file>

<file path=ppt/slides/_rels/slide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20.jpeg" /></Relationships>
</file>

<file path=ppt/slides/_rels/slide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21.png" /></Relationships>
</file>

<file path=ppt/slides/_rels/slide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22.jpeg" /><Relationship Id="rId4" Type="http://schemas.openxmlformats.org/officeDocument/2006/relationships/image" Target="../media/image23.jpeg" /></Relationships>
</file>

<file path=ppt/slides/_rels/slide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2" Type="http://schemas.openxmlformats.org/officeDocument/2006/relationships/notesSlide" Target="../notesSlides/notesSlide26.xml" /></Relationships>
</file>

<file path=ppt/slides/_rels/slide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2" Type="http://schemas.openxmlformats.org/officeDocument/2006/relationships/image" Target="../media/image2.emf" /></Relationships>
</file>

<file path=ppt/slides/_rels/slide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/Relationships>
</file>

<file path=ppt/slides/_rels/slide4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2" Type="http://schemas.openxmlformats.org/officeDocument/2006/relationships/image" Target="../media/image24.jpeg" /><Relationship Id="rId3" Type="http://schemas.openxmlformats.org/officeDocument/2006/relationships/chart" Target="../charts/chart1.xml" /><Relationship Id="rId4" Type="http://schemas.openxmlformats.org/officeDocument/2006/relationships/chart" Target="../charts/chart2.xml" /></Relationships>
</file>

<file path=ppt/slides/_rels/slide4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24.jpeg" /><Relationship Id="rId4" Type="http://schemas.openxmlformats.org/officeDocument/2006/relationships/chart" Target="../charts/chart3.xml" /><Relationship Id="rId5" Type="http://schemas.openxmlformats.org/officeDocument/2006/relationships/chart" Target="../charts/chart4.xml" /></Relationships>
</file>

<file path=ppt/slides/_rels/slide4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24.jpeg" /></Relationships>
</file>

<file path=ppt/slides/_rels/slide4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2" Type="http://schemas.openxmlformats.org/officeDocument/2006/relationships/notesSlide" Target="../notesSlides/notesSlide29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2" Type="http://schemas.openxmlformats.org/officeDocument/2006/relationships/notesSlide" Target="../notesSlides/notesSlide2.xml" /></Relationships>
</file>

<file path=ppt/slides/_rels/slide5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 /><Relationship Id="rId2" Type="http://schemas.openxmlformats.org/officeDocument/2006/relationships/image" Target="../media/image2.emf" /></Relationships>
</file>

<file path=ppt/slides/_rels/slide5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 /></Relationships>
</file>

<file path=ppt/slides/_rels/slide5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 /></Relationships>
</file>

<file path=ppt/slides/_rels/slide5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25.png" /></Relationships>
</file>

<file path=ppt/slides/_rels/slide5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26.png" /></Relationships>
</file>

<file path=ppt/slides/_rels/slide5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 /><Relationship Id="rId2" Type="http://schemas.openxmlformats.org/officeDocument/2006/relationships/notesSlide" Target="../notesSlides/notesSlide32.xml" /></Relationships>
</file>

<file path=ppt/slides/_rels/slide5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2.emf" /></Relationships>
</file>

<file path=ppt/slides/_rels/slide5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5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27.png" /></Relationships>
</file>

<file path=ppt/slides/_rels/slide5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27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4.jpeg" /><Relationship Id="rId4" Type="http://schemas.openxmlformats.org/officeDocument/2006/relationships/image" Target="../media/image5.jpeg" /></Relationships>
</file>

<file path=ppt/slides/_rels/slide6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28.png" /></Relationships>
</file>

<file path=ppt/slides/_rels/slide6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29.png" /></Relationships>
</file>

<file path=ppt/slides/_rels/slide6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notesSlide" Target="../notesSlides/notesSlide35.xml" /></Relationships>
</file>

<file path=ppt/slides/_rels/slide6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0.xml" /><Relationship Id="rId2" Type="http://schemas.openxmlformats.org/officeDocument/2006/relationships/image" Target="../media/image2.emf" /></Relationships>
</file>

<file path=ppt/slides/_rels/slide6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0.xml" /></Relationships>
</file>

<file path=ppt/slides/_rels/slide6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0.xml" /><Relationship Id="rId2" Type="http://schemas.openxmlformats.org/officeDocument/2006/relationships/image" Target="../media/image30.png" /></Relationships>
</file>

<file path=ppt/slides/_rels/slide6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0.xml" /><Relationship Id="rId2" Type="http://schemas.openxmlformats.org/officeDocument/2006/relationships/notesSlide" Target="../notesSlides/notesSlide36.xml" /><Relationship Id="rId3" Type="http://schemas.openxmlformats.org/officeDocument/2006/relationships/image" Target="../media/image30.png" /></Relationships>
</file>

<file path=ppt/slides/_rels/slide6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0.xml" /><Relationship Id="rId2" Type="http://schemas.openxmlformats.org/officeDocument/2006/relationships/notesSlide" Target="../notesSlides/notesSlide37.xml" /><Relationship Id="rId3" Type="http://schemas.openxmlformats.org/officeDocument/2006/relationships/image" Target="../media/image24.jpeg" /><Relationship Id="rId4" Type="http://schemas.openxmlformats.org/officeDocument/2006/relationships/image" Target="../media/image31.jpeg" /></Relationships>
</file>

<file path=ppt/slides/_rels/slide6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0.xml" /><Relationship Id="rId2" Type="http://schemas.openxmlformats.org/officeDocument/2006/relationships/notesSlide" Target="../notesSlides/notesSlide38.xml" /><Relationship Id="rId3" Type="http://schemas.openxmlformats.org/officeDocument/2006/relationships/image" Target="../media/image31.jpeg" /></Relationships>
</file>

<file path=ppt/slides/_rels/slide6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0.xml" /><Relationship Id="rId2" Type="http://schemas.openxmlformats.org/officeDocument/2006/relationships/notesSlide" Target="../notesSlides/notesSlide39.xml" /><Relationship Id="rId3" Type="http://schemas.openxmlformats.org/officeDocument/2006/relationships/image" Target="../media/image32.jpe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2" Type="http://schemas.openxmlformats.org/officeDocument/2006/relationships/notesSlide" Target="../notesSlides/notesSlide4.xml" /></Relationships>
</file>

<file path=ppt/slides/_rels/slide7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0.xml" /><Relationship Id="rId2" Type="http://schemas.openxmlformats.org/officeDocument/2006/relationships/notesSlide" Target="../notesSlides/notesSlide40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2.emf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C621DD-5863-C540-A0E7-3F1655FD9E98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2201410"/>
            <a:ext cx="11360359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Networking Fundamentals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36050" y="6310313"/>
            <a:ext cx="3155950" cy="365125"/>
          </a:xfrm>
        </p:spPr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405726" y="3399195"/>
            <a:ext cx="113603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Foundations of Ethernet and 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A4E90-5C65-C748-B846-BB0B8CE0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6" y="6264275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/>
              <a:t>Layer 2 Addressing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9957474" cy="2736932"/>
          </a:xfrm>
        </p:spPr>
        <p:txBody>
          <a:bodyPr>
            <a:normAutofit lnSpcReduction="10000"/>
          </a:bodyPr>
          <a:lstStyle/>
          <a:p>
            <a:r>
              <a:rPr lang="en-US"/>
              <a:t>Layer 2 address is called a Media Access Control (</a:t>
            </a:r>
            <a:r>
              <a:rPr lang="en-US" u="sng"/>
              <a:t>MAC</a:t>
            </a:r>
            <a:r>
              <a:rPr lang="en-US"/>
              <a:t>) address</a:t>
            </a:r>
          </a:p>
          <a:p>
            <a:endParaRPr lang="en-US"/>
          </a:p>
          <a:p>
            <a:r>
              <a:rPr lang="en-US"/>
              <a:t>MAC addresses must be unique within a broadcast domain</a:t>
            </a:r>
          </a:p>
          <a:p>
            <a:endParaRPr lang="en-US"/>
          </a:p>
          <a:p>
            <a:r>
              <a:rPr lang="en-US"/>
              <a:t>Layer 2 protocol data unit is </a:t>
            </a:r>
            <a:r>
              <a:rPr lang="en-US" b="0"/>
              <a:t>a </a:t>
            </a:r>
            <a:r>
              <a:rPr lang="en-US" u="sng"/>
              <a:t>frame</a:t>
            </a:r>
          </a:p>
          <a:p>
            <a:endParaRPr lang="en-US" u="sng"/>
          </a:p>
          <a:p>
            <a:r>
              <a:rPr lang="en-US"/>
              <a:t>MAC addresses are 48 bits long, written as 12 hexadecimal characters</a:t>
            </a:r>
          </a:p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4A0EFD-6197-46B2-9311-EC9DE84DE447}"/>
              </a:ext>
            </a:extLst>
          </p:cNvPr>
          <p:cNvSpPr txBox="1"/>
          <p:nvPr/>
        </p:nvSpPr>
        <p:spPr>
          <a:xfrm>
            <a:off x="9603536" y="1981963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01:23:45:67:89:AB</a:t>
            </a:r>
          </a:p>
          <a:p>
            <a:endParaRPr lang="en-US" sz="200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0123.4567.89AB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B23C1-1F04-400F-919D-BEDBDF391724}"/>
              </a:ext>
            </a:extLst>
          </p:cNvPr>
          <p:cNvSpPr txBox="1"/>
          <p:nvPr/>
        </p:nvSpPr>
        <p:spPr>
          <a:xfrm>
            <a:off x="266006" y="5167311"/>
            <a:ext cx="33274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Broadcast MAC Address</a:t>
            </a:r>
          </a:p>
          <a:p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    FF:FF:FF:FF:FF:FF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AEECBB-F34A-4A15-9560-2873E9FE0C56}"/>
              </a:ext>
            </a:extLst>
          </p:cNvPr>
          <p:cNvSpPr txBox="1"/>
          <p:nvPr/>
        </p:nvSpPr>
        <p:spPr>
          <a:xfrm>
            <a:off x="5384463" y="5167311"/>
            <a:ext cx="57166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    Multicast MAC Address Range</a:t>
            </a:r>
          </a:p>
          <a:p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01:00:5E:00:00:00 – 01:00:5E:7F:FF:FF</a:t>
            </a:r>
          </a:p>
        </p:txBody>
      </p:sp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Layer 2 Header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266006" y="1316208"/>
            <a:ext cx="113603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Both source MAC address and destination MAC address are included in layer 2 header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Switches use the source MAC address in the frame to build CAM table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672B51-A255-4D13-8448-C89A5E882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815" y="3843645"/>
            <a:ext cx="10738739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409282"/>
      </p:ext>
    </p:extLst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MAC Learning and Aging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6" y="1690688"/>
            <a:ext cx="1045477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 switch’s main purpose is to learn what port each MAC address lives 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Switch looks at the source MAC of incoming frames and saves to the CAM table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Entries in CAM table will age out when idle for a period of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6E50F8-0074-4B99-AEEF-2956AE949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96847"/>
            <a:ext cx="4980275" cy="31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11430"/>
      </p:ext>
    </p:extLst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Frame Forwarding and Flooding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266006" y="1680913"/>
            <a:ext cx="1008581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To forward a frame, the switch inspects the destination MAC address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If an entry exists in CAM table for destination MAC, the frame is forwarded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If entry does not exist, or the destination is broadcast, the frame is flooded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6E50F8-0074-4B99-AEEF-2956AE949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78688"/>
            <a:ext cx="4980275" cy="31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55916"/>
      </p:ext>
    </p:extLst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336"/>
      </p:ext>
    </p:extLst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C621DD-5863-C540-A0E7-3F1655FD9E98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2201410"/>
            <a:ext cx="11360359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Networking Fundamentals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36050" y="6310313"/>
            <a:ext cx="3155950" cy="365125"/>
          </a:xfrm>
        </p:spPr>
        <p:txBody>
          <a:bodyPr/>
          <a:lstStyle/>
          <a:p>
            <a:fld id="{8D16F5AF-E384-F145-8613-F28E65705F97}" type="slidenum">
              <a:rPr lang="en-US" smtClean="0"/>
              <a:t>15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405726" y="3399195"/>
            <a:ext cx="113603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Foundations of Ethernet and 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A4E90-5C65-C748-B846-BB0B8CE0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6" y="6264275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IPv4 addressing and binary conversion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b="1" cap="all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#</a:t>
            </a:r>
            <a:endParaRPr lang="en-US" sz="6000" b="1" cap="all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913" y="2233369"/>
            <a:ext cx="7823003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009ACE"/>
                </a:solidFill>
              </a:rPr>
              <a:t>IPv4 Addressing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/>
              <a:t>Binary Counting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5" y="1690689"/>
            <a:ext cx="11195725" cy="1317603"/>
          </a:xfrm>
        </p:spPr>
        <p:txBody>
          <a:bodyPr>
            <a:normAutofit/>
          </a:bodyPr>
          <a:lstStyle/>
          <a:p>
            <a:r>
              <a:rPr lang="en-US"/>
              <a:t>Each position from </a:t>
            </a:r>
            <a:r>
              <a:rPr lang="en-US" u="sng"/>
              <a:t>right to left </a:t>
            </a:r>
            <a:r>
              <a:rPr lang="en-US"/>
              <a:t>is an increased power of 2</a:t>
            </a:r>
          </a:p>
          <a:p>
            <a:pPr lvl="1"/>
            <a:r>
              <a:rPr lang="en-US"/>
              <a:t>The right-most position is 2</a:t>
            </a:r>
            <a:r>
              <a:rPr lang="en-US" baseline="30000"/>
              <a:t>0</a:t>
            </a:r>
            <a:r>
              <a:rPr lang="en-US"/>
              <a:t>, the next left position is 2</a:t>
            </a:r>
            <a:r>
              <a:rPr lang="en-US" baseline="30000"/>
              <a:t>1</a:t>
            </a:r>
            <a:r>
              <a:rPr lang="en-US"/>
              <a:t>, etc.</a:t>
            </a:r>
            <a:endParaRPr lang="en-US" baseline="30000"/>
          </a:p>
          <a:p>
            <a:r>
              <a:rPr lang="en-US" u="sng"/>
              <a:t>Add</a:t>
            </a:r>
            <a:r>
              <a:rPr lang="en-US"/>
              <a:t> together all positions which are a </a:t>
            </a:r>
            <a:r>
              <a:rPr lang="en-US" i="1" u="sng"/>
              <a:t>1</a:t>
            </a:r>
            <a:r>
              <a:rPr lang="en-US" i="1"/>
              <a:t> </a:t>
            </a:r>
            <a:r>
              <a:rPr lang="en-US"/>
              <a:t>to convert the binary number to decimal</a:t>
            </a:r>
            <a:endParaRPr lang="en-US" i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4C554A-E321-4A13-8D6D-7473F9323067}"/>
              </a:ext>
            </a:extLst>
          </p:cNvPr>
          <p:cNvSpPr txBox="1"/>
          <p:nvPr/>
        </p:nvSpPr>
        <p:spPr>
          <a:xfrm>
            <a:off x="3270044" y="4411187"/>
            <a:ext cx="4759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1 0 1 0 1 1 0 0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1BBF66-88D3-4523-A66F-6F0734E9152E}"/>
              </a:ext>
            </a:extLst>
          </p:cNvPr>
          <p:cNvSpPr txBox="1"/>
          <p:nvPr/>
        </p:nvSpPr>
        <p:spPr>
          <a:xfrm>
            <a:off x="3270044" y="3792174"/>
            <a:ext cx="50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</a:t>
            </a:r>
            <a:r>
              <a:rPr lang="en-US" baseline="3000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CB2F3F-B971-4E14-9092-DFCC41A196A1}"/>
              </a:ext>
            </a:extLst>
          </p:cNvPr>
          <p:cNvSpPr txBox="1"/>
          <p:nvPr/>
        </p:nvSpPr>
        <p:spPr>
          <a:xfrm>
            <a:off x="3792574" y="3793927"/>
            <a:ext cx="50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</a:t>
            </a:r>
            <a:r>
              <a:rPr lang="en-US" baseline="30000"/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12E9BF-BA84-4CEA-BD39-F0623DAFF7B2}"/>
              </a:ext>
            </a:extLst>
          </p:cNvPr>
          <p:cNvSpPr txBox="1"/>
          <p:nvPr/>
        </p:nvSpPr>
        <p:spPr>
          <a:xfrm>
            <a:off x="4315104" y="3795411"/>
            <a:ext cx="50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</a:t>
            </a:r>
            <a:r>
              <a:rPr lang="en-US" baseline="3000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029B12-7CEB-44AF-95DF-CEF8AB1C5BC4}"/>
              </a:ext>
            </a:extLst>
          </p:cNvPr>
          <p:cNvSpPr txBox="1"/>
          <p:nvPr/>
        </p:nvSpPr>
        <p:spPr>
          <a:xfrm>
            <a:off x="4743583" y="3797021"/>
            <a:ext cx="50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</a:t>
            </a:r>
            <a:r>
              <a:rPr lang="en-US" baseline="3000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5AF9B4-E4F5-447A-AD3C-D57E131D66CC}"/>
              </a:ext>
            </a:extLst>
          </p:cNvPr>
          <p:cNvSpPr txBox="1"/>
          <p:nvPr/>
        </p:nvSpPr>
        <p:spPr>
          <a:xfrm>
            <a:off x="5252257" y="3797021"/>
            <a:ext cx="50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</a:t>
            </a:r>
            <a:r>
              <a:rPr lang="en-US" baseline="3000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B732C7-93CF-475C-9713-EF25CCA28EED}"/>
              </a:ext>
            </a:extLst>
          </p:cNvPr>
          <p:cNvSpPr txBox="1"/>
          <p:nvPr/>
        </p:nvSpPr>
        <p:spPr>
          <a:xfrm>
            <a:off x="5764723" y="3792236"/>
            <a:ext cx="50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</a:t>
            </a:r>
            <a:r>
              <a:rPr lang="en-US" baseline="3000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9F9BB6-0E5B-45A7-BA8F-A06B049BABC4}"/>
              </a:ext>
            </a:extLst>
          </p:cNvPr>
          <p:cNvSpPr txBox="1"/>
          <p:nvPr/>
        </p:nvSpPr>
        <p:spPr>
          <a:xfrm>
            <a:off x="6269605" y="3792236"/>
            <a:ext cx="50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</a:t>
            </a:r>
            <a:r>
              <a:rPr lang="en-US" baseline="3000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C0221F-2667-4A0D-A1B9-8BC1EB7BACEE}"/>
              </a:ext>
            </a:extLst>
          </p:cNvPr>
          <p:cNvSpPr txBox="1"/>
          <p:nvPr/>
        </p:nvSpPr>
        <p:spPr>
          <a:xfrm>
            <a:off x="6749868" y="3792236"/>
            <a:ext cx="50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</a:t>
            </a:r>
            <a:r>
              <a:rPr lang="en-US" baseline="30000"/>
              <a:t>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14F4A3-FA79-4258-BA68-B6CF31891FFC}"/>
              </a:ext>
            </a:extLst>
          </p:cNvPr>
          <p:cNvCxnSpPr/>
          <p:nvPr/>
        </p:nvCxnSpPr>
        <p:spPr>
          <a:xfrm>
            <a:off x="3124835" y="5065754"/>
            <a:ext cx="425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3DDB977-807A-42C1-A535-C64C07131111}"/>
              </a:ext>
            </a:extLst>
          </p:cNvPr>
          <p:cNvSpPr txBox="1"/>
          <p:nvPr/>
        </p:nvSpPr>
        <p:spPr>
          <a:xfrm>
            <a:off x="3124835" y="5070217"/>
            <a:ext cx="5149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128 + 0 + 32 + 0 + 8 + 4 + 0 + 0 =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172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B90F51-798D-488C-97A1-3166A65696E6}"/>
              </a:ext>
            </a:extLst>
          </p:cNvPr>
          <p:cNvSpPr txBox="1"/>
          <p:nvPr/>
        </p:nvSpPr>
        <p:spPr>
          <a:xfrm>
            <a:off x="3180236" y="4142812"/>
            <a:ext cx="4254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128      64       32     16       8         4         2        1</a:t>
            </a:r>
          </a:p>
        </p:txBody>
      </p:sp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IPv4 Address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25914" y="1715228"/>
            <a:ext cx="894668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4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32 bit address field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4 Octets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endParaRPr lang="en-US" sz="200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7D771-71C9-402C-A354-AB9DB56C6958}"/>
              </a:ext>
            </a:extLst>
          </p:cNvPr>
          <p:cNvSpPr txBox="1"/>
          <p:nvPr/>
        </p:nvSpPr>
        <p:spPr>
          <a:xfrm>
            <a:off x="5989728" y="1677128"/>
            <a:ext cx="50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00000000.00000000.00000000.00000000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6D7C38-9396-4B09-9BC3-6342963549C4}"/>
              </a:ext>
            </a:extLst>
          </p:cNvPr>
          <p:cNvSpPr txBox="1"/>
          <p:nvPr/>
        </p:nvSpPr>
        <p:spPr>
          <a:xfrm>
            <a:off x="5937150" y="189717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|-8 bits|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867FF5-DFD1-40D1-AEF5-43D8AAABB444}"/>
              </a:ext>
            </a:extLst>
          </p:cNvPr>
          <p:cNvSpPr txBox="1"/>
          <p:nvPr/>
        </p:nvSpPr>
        <p:spPr>
          <a:xfrm>
            <a:off x="5937150" y="2198480"/>
            <a:ext cx="5285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|------------32 bits---------------|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7F9BCE-B197-4D1B-90F4-8CBC0EAD8FFB}"/>
              </a:ext>
            </a:extLst>
          </p:cNvPr>
          <p:cNvSpPr txBox="1"/>
          <p:nvPr/>
        </p:nvSpPr>
        <p:spPr>
          <a:xfrm>
            <a:off x="503455" y="4910827"/>
            <a:ext cx="50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11111111.11111111.11111111.00000000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0C94F0-42B8-411D-B69A-BB9D4545FA83}"/>
              </a:ext>
            </a:extLst>
          </p:cNvPr>
          <p:cNvSpPr txBox="1"/>
          <p:nvPr/>
        </p:nvSpPr>
        <p:spPr>
          <a:xfrm>
            <a:off x="4094121" y="551528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|-hosts-|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1328C2-3435-4BD5-88FE-6C80E273FC4C}"/>
              </a:ext>
            </a:extLst>
          </p:cNvPr>
          <p:cNvSpPr txBox="1"/>
          <p:nvPr/>
        </p:nvSpPr>
        <p:spPr>
          <a:xfrm>
            <a:off x="469349" y="5201273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|---------24 bits---------|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D33DB4-7DE6-4A19-9824-9407BB4B573F}"/>
              </a:ext>
            </a:extLst>
          </p:cNvPr>
          <p:cNvSpPr txBox="1"/>
          <p:nvPr/>
        </p:nvSpPr>
        <p:spPr>
          <a:xfrm>
            <a:off x="470724" y="5515288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|----------network--------|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4B7BD7-B442-47C5-9179-9D9AEE48AEA9}"/>
              </a:ext>
            </a:extLst>
          </p:cNvPr>
          <p:cNvSpPr txBox="1"/>
          <p:nvPr/>
        </p:nvSpPr>
        <p:spPr>
          <a:xfrm>
            <a:off x="1065830" y="5781742"/>
            <a:ext cx="662071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Example 24-bit mask</a:t>
            </a:r>
          </a:p>
          <a:p>
            <a:endParaRPr lang="en-US" sz="200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2C08994B-C145-4A59-B710-48A42968843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5914" y="3184934"/>
            <a:ext cx="11195725" cy="1317603"/>
          </a:xfrm>
        </p:spPr>
        <p:txBody>
          <a:bodyPr>
            <a:normAutofit/>
          </a:bodyPr>
          <a:lstStyle/>
          <a:p>
            <a:r>
              <a:rPr lang="en-US" sz="2400"/>
              <a:t>Comprised of a network identifier and host identifier</a:t>
            </a:r>
          </a:p>
          <a:p>
            <a:r>
              <a:rPr lang="en-US" sz="2400"/>
              <a:t>Definition of host and network portion is defined by a mask</a:t>
            </a:r>
          </a:p>
          <a:p>
            <a:pPr lvl="1"/>
            <a:r>
              <a:rPr lang="en-US" sz="2000"/>
              <a:t>1s indicate network portion, 0s indicate host portion</a:t>
            </a:r>
          </a:p>
        </p:txBody>
      </p:sp>
    </p:spTree>
    <p:extLst>
      <p:ext uri="{BB962C8B-B14F-4D97-AF65-F5344CB8AC3E}">
        <p14:creationId xmlns:p14="http://schemas.microsoft.com/office/powerpoint/2010/main" val="2596409282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Subnet Masks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6" y="1940669"/>
            <a:ext cx="655895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Can be expressed in dotted decimal or CIDR (/24)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Often referred to as a </a:t>
            </a:r>
            <a:r>
              <a:rPr lang="en-US" sz="2000" i="1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prefix length</a:t>
            </a:r>
            <a:endParaRPr lang="en-US" sz="200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906D62-57CF-4C79-BCA5-C2D0CCD939E5}"/>
              </a:ext>
            </a:extLst>
          </p:cNvPr>
          <p:cNvSpPr txBox="1"/>
          <p:nvPr/>
        </p:nvSpPr>
        <p:spPr>
          <a:xfrm>
            <a:off x="413662" y="4672110"/>
            <a:ext cx="50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11111111.11111111.11111000.00000000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185177-9993-4700-9E2F-4EC076840561}"/>
              </a:ext>
            </a:extLst>
          </p:cNvPr>
          <p:cNvSpPr txBox="1"/>
          <p:nvPr/>
        </p:nvSpPr>
        <p:spPr>
          <a:xfrm>
            <a:off x="413661" y="4289897"/>
            <a:ext cx="50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10101100.00010000.00001010.00000101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E95FF-4733-40D0-8184-35D9842B9BAA}"/>
              </a:ext>
            </a:extLst>
          </p:cNvPr>
          <p:cNvSpPr txBox="1"/>
          <p:nvPr/>
        </p:nvSpPr>
        <p:spPr>
          <a:xfrm>
            <a:off x="405727" y="5331888"/>
            <a:ext cx="50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10101100.00010000.00001000.00000000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13DA1E-D0C7-4914-AE20-4CD0F4A9454C}"/>
              </a:ext>
            </a:extLst>
          </p:cNvPr>
          <p:cNvSpPr txBox="1"/>
          <p:nvPr/>
        </p:nvSpPr>
        <p:spPr>
          <a:xfrm>
            <a:off x="7015461" y="1906333"/>
            <a:ext cx="50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11111111.11111111.11111111.00000000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354427-396D-445E-A38C-24E135040A5E}"/>
              </a:ext>
            </a:extLst>
          </p:cNvPr>
          <p:cNvSpPr txBox="1"/>
          <p:nvPr/>
        </p:nvSpPr>
        <p:spPr>
          <a:xfrm>
            <a:off x="10637914" y="250317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|-hosts-|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02B7D-9C71-46A8-B74D-DE603997F4CC}"/>
              </a:ext>
            </a:extLst>
          </p:cNvPr>
          <p:cNvSpPr txBox="1"/>
          <p:nvPr/>
        </p:nvSpPr>
        <p:spPr>
          <a:xfrm>
            <a:off x="6981355" y="2196779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|---------24 bits---------|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AA0712-5D83-48B4-B01C-40A58AB297C6}"/>
              </a:ext>
            </a:extLst>
          </p:cNvPr>
          <p:cNvSpPr txBox="1"/>
          <p:nvPr/>
        </p:nvSpPr>
        <p:spPr>
          <a:xfrm>
            <a:off x="6982730" y="2510794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|---------network---------|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998FFF-8C08-4EF5-B429-5CCC2F29513A}"/>
              </a:ext>
            </a:extLst>
          </p:cNvPr>
          <p:cNvSpPr txBox="1"/>
          <p:nvPr/>
        </p:nvSpPr>
        <p:spPr>
          <a:xfrm>
            <a:off x="10197788" y="464355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|---hosts--|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CC25F3-A6D8-4CC9-9C0F-90839031C9E3}"/>
              </a:ext>
            </a:extLst>
          </p:cNvPr>
          <p:cNvSpPr txBox="1"/>
          <p:nvPr/>
        </p:nvSpPr>
        <p:spPr>
          <a:xfrm>
            <a:off x="7015461" y="4338049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|-------21 bits--------|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6F5D17-3A0E-4A0A-AA1E-8437EF71AD87}"/>
              </a:ext>
            </a:extLst>
          </p:cNvPr>
          <p:cNvSpPr txBox="1"/>
          <p:nvPr/>
        </p:nvSpPr>
        <p:spPr>
          <a:xfrm>
            <a:off x="7016836" y="4644444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|------- network-------|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B8F3D4-EA5B-43F9-A0D5-AA7A6B13B501}"/>
              </a:ext>
            </a:extLst>
          </p:cNvPr>
          <p:cNvSpPr txBox="1"/>
          <p:nvPr/>
        </p:nvSpPr>
        <p:spPr>
          <a:xfrm>
            <a:off x="7049567" y="4047603"/>
            <a:ext cx="50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11111111.11111111.11111000.00000000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CB9C36-2C11-4840-8BD1-FC559DC370DA}"/>
              </a:ext>
            </a:extLst>
          </p:cNvPr>
          <p:cNvCxnSpPr/>
          <p:nvPr/>
        </p:nvCxnSpPr>
        <p:spPr>
          <a:xfrm>
            <a:off x="413662" y="5153147"/>
            <a:ext cx="4935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29EFA5B-BB44-4A26-AD88-C38A9EBFD08E}"/>
              </a:ext>
            </a:extLst>
          </p:cNvPr>
          <p:cNvSpPr txBox="1"/>
          <p:nvPr/>
        </p:nvSpPr>
        <p:spPr>
          <a:xfrm>
            <a:off x="1806907" y="3902316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172.16.10.5/21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7C353F-8FF4-44C0-B226-134620E9C70B}"/>
              </a:ext>
            </a:extLst>
          </p:cNvPr>
          <p:cNvSpPr txBox="1"/>
          <p:nvPr/>
        </p:nvSpPr>
        <p:spPr>
          <a:xfrm>
            <a:off x="1879843" y="5701220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172.16.8.0/21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32ECBB-1371-48E4-A775-2C292E181067}"/>
              </a:ext>
            </a:extLst>
          </p:cNvPr>
          <p:cNvSpPr txBox="1"/>
          <p:nvPr/>
        </p:nvSpPr>
        <p:spPr>
          <a:xfrm>
            <a:off x="5349240" y="4287538"/>
            <a:ext cx="135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IP Address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916C6-141C-453D-BB8A-0B2B4B0BB92A}"/>
              </a:ext>
            </a:extLst>
          </p:cNvPr>
          <p:cNvSpPr txBox="1"/>
          <p:nvPr/>
        </p:nvSpPr>
        <p:spPr>
          <a:xfrm>
            <a:off x="5349239" y="4684014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Mask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C3F094-A251-4829-A55A-BEC7D608AB26}"/>
              </a:ext>
            </a:extLst>
          </p:cNvPr>
          <p:cNvSpPr txBox="1"/>
          <p:nvPr/>
        </p:nvSpPr>
        <p:spPr>
          <a:xfrm>
            <a:off x="5349240" y="531924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Network ID</a:t>
            </a:r>
          </a:p>
        </p:txBody>
      </p:sp>
    </p:spTree>
    <p:extLst>
      <p:ext uri="{BB962C8B-B14F-4D97-AF65-F5344CB8AC3E}">
        <p14:creationId xmlns:p14="http://schemas.microsoft.com/office/powerpoint/2010/main" val="49101143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Traffic Differentiation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b="1" cap="all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#</a:t>
            </a:r>
            <a:endParaRPr lang="en-US" sz="6000" b="1" cap="all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913" y="2233369"/>
            <a:ext cx="7823003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009ACE"/>
                </a:solidFill>
              </a:rPr>
              <a:t>Class of Service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RFC1918 Address Spaces</a:t>
            </a:r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F73C577A-0C4F-4A95-ADFF-040AC606C0B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8" y="1928023"/>
            <a:ext cx="7784116" cy="4564852"/>
          </a:xfrm>
        </p:spPr>
        <p:txBody>
          <a:bodyPr>
            <a:normAutofit/>
          </a:bodyPr>
          <a:lstStyle/>
          <a:p>
            <a:r>
              <a:rPr lang="en-US" sz="2400"/>
              <a:t>Private addresses are not routable on the internet</a:t>
            </a:r>
          </a:p>
          <a:p>
            <a:pPr lvl="1"/>
            <a:r>
              <a:rPr lang="en-US" sz="2000"/>
              <a:t>They do not uniquely identify a device on the internet</a:t>
            </a:r>
          </a:p>
          <a:p>
            <a:pPr lvl="1"/>
            <a:endParaRPr lang="en-US" sz="2000"/>
          </a:p>
          <a:p>
            <a:r>
              <a:rPr lang="en-US" sz="2000"/>
              <a:t>3 private address spaces:</a:t>
            </a:r>
          </a:p>
          <a:p>
            <a:endParaRPr lang="en-US"/>
          </a:p>
          <a:p>
            <a:r>
              <a:rPr lang="en-US" sz="2000"/>
              <a:t>10.0.0.0/8</a:t>
            </a:r>
          </a:p>
          <a:p>
            <a:pPr lvl="1"/>
            <a:r>
              <a:rPr lang="en-US"/>
              <a:t>A single </a:t>
            </a:r>
            <a:r>
              <a:rPr lang="en-US" i="1"/>
              <a:t>Class A</a:t>
            </a:r>
            <a:r>
              <a:rPr lang="en-US"/>
              <a:t> network</a:t>
            </a:r>
          </a:p>
          <a:p>
            <a:r>
              <a:rPr lang="en-US"/>
              <a:t>172.16.0.0/12</a:t>
            </a:r>
          </a:p>
          <a:p>
            <a:pPr lvl="1"/>
            <a:r>
              <a:rPr lang="en-US"/>
              <a:t>16 contiguous </a:t>
            </a:r>
            <a:r>
              <a:rPr lang="en-US" i="1"/>
              <a:t>Class B</a:t>
            </a:r>
            <a:r>
              <a:rPr lang="en-US"/>
              <a:t> networks</a:t>
            </a:r>
          </a:p>
          <a:p>
            <a:r>
              <a:rPr lang="en-US"/>
              <a:t>192.168.0.0/16</a:t>
            </a:r>
          </a:p>
          <a:p>
            <a:pPr lvl="1"/>
            <a:r>
              <a:rPr lang="en-US"/>
              <a:t>256 contiguous </a:t>
            </a:r>
            <a:r>
              <a:rPr lang="en-US" i="1"/>
              <a:t>Class C</a:t>
            </a:r>
            <a:r>
              <a:rPr lang="en-US"/>
              <a:t> networks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z="2000"/>
          </a:p>
          <a:p>
            <a:endParaRPr lang="en-US" sz="2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0EC530-8219-49A7-BCAE-3C8D817EC7B4}"/>
              </a:ext>
            </a:extLst>
          </p:cNvPr>
          <p:cNvSpPr txBox="1"/>
          <p:nvPr/>
        </p:nvSpPr>
        <p:spPr>
          <a:xfrm>
            <a:off x="7409810" y="3941593"/>
            <a:ext cx="466292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4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Class A - /8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Class B - /16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Class C - /24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endParaRPr lang="en-US" sz="200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599934"/>
      </p:ext>
    </p:extLst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336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C621DD-5863-C540-A0E7-3F1655FD9E98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2201410"/>
            <a:ext cx="11360359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Networking Fundamentals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36050" y="6310313"/>
            <a:ext cx="3155950" cy="365125"/>
          </a:xfrm>
        </p:spPr>
        <p:txBody>
          <a:bodyPr/>
          <a:lstStyle/>
          <a:p>
            <a:fld id="{8D16F5AF-E384-F145-8613-F28E65705F97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405726" y="3399195"/>
            <a:ext cx="113603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Foundations of Ethernet and 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A4E90-5C65-C748-B846-BB0B8CE0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6" y="6264275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Copper and Fiber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b="1" cap="all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#</a:t>
            </a:r>
            <a:endParaRPr lang="en-US" sz="6000" b="1" cap="all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913" y="2233369"/>
            <a:ext cx="7823003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009ACE"/>
                </a:solidFill>
              </a:rPr>
              <a:t>Physical Cabling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 fontScale="90000"/>
          </a:bodyPr>
          <a:lstStyle/>
          <a:p>
            <a:r>
              <a:rPr lang="en-US"/>
              <a:t>Shared Media Vs. Point to Point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7968253" cy="1613986"/>
          </a:xfrm>
        </p:spPr>
        <p:txBody>
          <a:bodyPr>
            <a:normAutofit/>
          </a:bodyPr>
          <a:lstStyle/>
          <a:p>
            <a:r>
              <a:rPr lang="en-US"/>
              <a:t>Shared media ethernet networks = broadcast networks</a:t>
            </a:r>
          </a:p>
          <a:p>
            <a:r>
              <a:rPr lang="en-US"/>
              <a:t>Serial connections = point to point</a:t>
            </a:r>
          </a:p>
          <a:p>
            <a:pPr lvl="1"/>
            <a:r>
              <a:rPr lang="en-US"/>
              <a:t>Only 2 devices exist on the link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14908E-5068-4CC5-9DE3-52956E6B0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22" y="2807667"/>
            <a:ext cx="3155030" cy="23596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485A45-9C89-4818-9ED5-7D1E423EC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06" y="5328421"/>
            <a:ext cx="3771900" cy="704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3AD841-9E46-4AC1-B831-293665289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653" y="3553326"/>
            <a:ext cx="3933825" cy="2676525"/>
          </a:xfrm>
          <a:prstGeom prst="rect">
            <a:avLst/>
          </a:prstGeom>
        </p:spPr>
      </p:pic>
      <p:pic>
        <p:nvPicPr>
          <p:cNvPr id="14" name="Picture 13" descr="A picture containing cable, connector&#10;&#10;Description automatically generated">
            <a:extLst>
              <a:ext uri="{FF2B5EF4-FFF2-40B4-BE49-F238E27FC236}">
                <a16:creationId xmlns:a16="http://schemas.microsoft.com/office/drawing/2014/main" id="{C5A16862-583F-491A-9BFE-140BD9DFAF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581" y="2024902"/>
            <a:ext cx="1807301" cy="148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LAN Media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0F5950-1D97-47A5-BC95-B94087072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12" y="4800837"/>
            <a:ext cx="1993991" cy="1317330"/>
          </a:xfrm>
          <a:prstGeom prst="rect">
            <a:avLst/>
          </a:prstGeom>
        </p:spPr>
      </p:pic>
      <p:pic>
        <p:nvPicPr>
          <p:cNvPr id="7" name="Picture 6" descr="A picture containing cable, connector&#10;&#10;Description automatically generated">
            <a:extLst>
              <a:ext uri="{FF2B5EF4-FFF2-40B4-BE49-F238E27FC236}">
                <a16:creationId xmlns:a16="http://schemas.microsoft.com/office/drawing/2014/main" id="{EBF2E346-730A-44EA-92C8-0EC9F663D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697" y="4630177"/>
            <a:ext cx="1807301" cy="1487990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07D004E-2352-4825-8685-F332EFC14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13332"/>
              </p:ext>
            </p:extLst>
          </p:nvPr>
        </p:nvGraphicFramePr>
        <p:xfrm>
          <a:off x="2032000" y="227193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195356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54350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91420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124255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57200177"/>
                    </a:ext>
                  </a:extLst>
                </a:gridCol>
              </a:tblGrid>
              <a:tr h="370840">
                <a:tc>
                  <a:txBody>
                    <a:bodyPr vert="horz" wrap="square"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en-US"/>
                        <a:t>1000BASE-T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en-US"/>
                        <a:t>1000BASE-CX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en-US"/>
                        <a:t>1000BASE-LX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en-US"/>
                        <a:t>1000BASE-SX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28795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r>
                        <a:rPr lang="en-US"/>
                        <a:t>Media Type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en-US"/>
                        <a:t>Copper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en-US"/>
                        <a:t>Copper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en-US"/>
                        <a:t>Fiber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en-US"/>
                        <a:t>Fiber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560897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r>
                        <a:rPr lang="en-US"/>
                        <a:t>Standard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en-US"/>
                        <a:t>UTP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en-US"/>
                        <a:t>Coaxial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en-US"/>
                        <a:t>SM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en-US"/>
                        <a:t>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434847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r>
                        <a:rPr lang="en-US"/>
                        <a:t>Max Distance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en-US"/>
                        <a:t>100m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en-US"/>
                        <a:t>25m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en-US"/>
                        <a:t>10km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en-US"/>
                        <a:t>550m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613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409282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Fiber Connectors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5AC69-44F8-46C8-8987-AC49C167F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291" y="1156105"/>
            <a:ext cx="3688582" cy="4545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0F5D25-8AE4-48CB-8921-B2A2CD845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27" y="2682291"/>
            <a:ext cx="51435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11430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126B641-7BB1-4CFB-A4A5-F73CB4EF1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0" y="2745313"/>
            <a:ext cx="6438900" cy="35814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Single mode Vs. Multi-Mode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197180" y="1867150"/>
            <a:ext cx="633195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Single mode can transmit longer distances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Single mode carries 1 wavelength well</a:t>
            </a:r>
          </a:p>
          <a:p>
            <a:endParaRPr lang="en-US" sz="200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Multi-mode is typically cheaper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Multi-mode is not tuned to a single wavelength</a:t>
            </a:r>
          </a:p>
        </p:txBody>
      </p:sp>
    </p:spTree>
    <p:extLst>
      <p:ext uri="{BB962C8B-B14F-4D97-AF65-F5344CB8AC3E}">
        <p14:creationId xmlns:p14="http://schemas.microsoft.com/office/powerpoint/2010/main" val="2586599934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336"/>
      </p:ext>
    </p:extLst>
  </p:cSld>
  <p:clrMapOvr>
    <a:masterClrMapping/>
  </p:clrMapOvr>
  <p:transition/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C621DD-5863-C540-A0E7-3F1655FD9E98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2201410"/>
            <a:ext cx="11360359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Networking Fundamentals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36050" y="6310313"/>
            <a:ext cx="3155950" cy="365125"/>
          </a:xfrm>
        </p:spPr>
        <p:txBody>
          <a:bodyPr/>
          <a:lstStyle/>
          <a:p>
            <a:fld id="{8D16F5AF-E384-F145-8613-F28E65705F97}" type="slidenum">
              <a:rPr lang="en-US" smtClean="0"/>
              <a:t>29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405726" y="3399195"/>
            <a:ext cx="113603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Foundations of Ethernet and 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A4E90-5C65-C748-B846-BB0B8CE0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6" y="6264275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/>
              <a:t>All Traffic Is Not Equal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5" y="1690688"/>
            <a:ext cx="9623177" cy="2261879"/>
          </a:xfrm>
        </p:spPr>
        <p:txBody>
          <a:bodyPr>
            <a:normAutofit/>
          </a:bodyPr>
          <a:lstStyle/>
          <a:p>
            <a:r>
              <a:rPr lang="en-US"/>
              <a:t>Some traffic streams are more critical to a business than others</a:t>
            </a:r>
          </a:p>
          <a:p>
            <a:pPr lvl="1"/>
            <a:r>
              <a:rPr lang="en-US"/>
              <a:t>For example, database transactions are more important than surfing Facebook</a:t>
            </a:r>
          </a:p>
          <a:p>
            <a:r>
              <a:rPr lang="en-US"/>
              <a:t>During times of network congestion, we need to prioritize our traffic</a:t>
            </a:r>
          </a:p>
          <a:p>
            <a:pPr lvl="1"/>
            <a:r>
              <a:rPr lang="en-US"/>
              <a:t>If traffic is not prioritized, it will be dropped in an unpredictable fashion</a:t>
            </a:r>
          </a:p>
        </p:txBody>
      </p:sp>
      <p:pic>
        <p:nvPicPr>
          <p:cNvPr id="1026" name="Picture 2" descr="PDF] Dropping policies for transient network traffic congestion control |  Semantic Scholar">
            <a:extLst>
              <a:ext uri="{FF2B5EF4-FFF2-40B4-BE49-F238E27FC236}">
                <a16:creationId xmlns:a16="http://schemas.microsoft.com/office/drawing/2014/main" id="{4BCE940C-2E94-79DD-34CA-7FBFC0259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7727" y="3690478"/>
            <a:ext cx="4155973" cy="268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 with a 128-bit address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b="1" cap="all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#</a:t>
            </a:r>
            <a:endParaRPr lang="en-US" sz="6000" b="1" cap="all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913" y="2233369"/>
            <a:ext cx="7823003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009ACE"/>
                </a:solidFill>
              </a:rPr>
              <a:t>IPv6 Concepts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/>
              <a:t>IPv6 Address Overview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8"/>
            <a:ext cx="7968253" cy="4802187"/>
          </a:xfrm>
        </p:spPr>
        <p:txBody>
          <a:bodyPr>
            <a:normAutofit/>
          </a:bodyPr>
          <a:lstStyle/>
          <a:p>
            <a:r>
              <a:rPr lang="en-US"/>
              <a:t>128-bit address field</a:t>
            </a:r>
          </a:p>
          <a:p>
            <a:r>
              <a:rPr lang="en-US"/>
              <a:t>8 hextets, separated by colons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Subnet mask works exactly like IPv4, just longer</a:t>
            </a:r>
          </a:p>
          <a:p>
            <a:r>
              <a:rPr lang="en-US"/>
              <a:t>Address compression rules:</a:t>
            </a:r>
          </a:p>
          <a:p>
            <a:pPr lvl="1"/>
            <a:r>
              <a:rPr lang="en-US"/>
              <a:t>Remove all preceding 0s in a hextet</a:t>
            </a:r>
            <a:endParaRPr lang="en-US"/>
          </a:p>
          <a:p>
            <a:pPr lvl="1"/>
            <a:r>
              <a:rPr lang="en-US"/>
              <a:t>*Replace contiguous hextets of 0s with double colon ::</a:t>
            </a:r>
          </a:p>
          <a:p>
            <a:pPr lvl="1"/>
            <a:endParaRPr lang="en-US"/>
          </a:p>
          <a:p>
            <a:pPr marL="457200" lvl="1" indent="0">
              <a:buNone/>
            </a:pPr>
            <a:r>
              <a:rPr lang="en-US"/>
              <a:t>*Once per address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5A34C9-39A9-3713-21BE-83D670BFCE23}"/>
              </a:ext>
            </a:extLst>
          </p:cNvPr>
          <p:cNvSpPr txBox="1"/>
          <p:nvPr/>
        </p:nvSpPr>
        <p:spPr>
          <a:xfrm>
            <a:off x="5833082" y="1563572"/>
            <a:ext cx="6186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2001:0DB8:0000:0000:0000:0123:4567:89AB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0ED7C2-3D25-755B-79BE-80613D5DD5B3}"/>
              </a:ext>
            </a:extLst>
          </p:cNvPr>
          <p:cNvSpPr txBox="1"/>
          <p:nvPr/>
        </p:nvSpPr>
        <p:spPr>
          <a:xfrm>
            <a:off x="5736830" y="1936256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|16 bits|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765BB8-B969-98F7-B9D6-2CBE96BCFC50}"/>
              </a:ext>
            </a:extLst>
          </p:cNvPr>
          <p:cNvSpPr txBox="1"/>
          <p:nvPr/>
        </p:nvSpPr>
        <p:spPr>
          <a:xfrm>
            <a:off x="5710991" y="2302236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|---------------128 bits---------------|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0A387B-2CC8-5152-63D4-D38234387627}"/>
              </a:ext>
            </a:extLst>
          </p:cNvPr>
          <p:cNvSpPr txBox="1"/>
          <p:nvPr/>
        </p:nvSpPr>
        <p:spPr>
          <a:xfrm>
            <a:off x="7019041" y="5834823"/>
            <a:ext cx="3724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2001:DB8::123:4567:89AB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9680A6-D71F-3EDC-D5F3-B85EA3522ACB}"/>
              </a:ext>
            </a:extLst>
          </p:cNvPr>
          <p:cNvCxnSpPr/>
          <p:nvPr/>
        </p:nvCxnSpPr>
        <p:spPr>
          <a:xfrm flipH="1">
            <a:off x="8881089" y="3016251"/>
            <a:ext cx="0" cy="161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C40D3A4-1F24-0A20-14BF-ED86959EA8D2}"/>
              </a:ext>
            </a:extLst>
          </p:cNvPr>
          <p:cNvSpPr txBox="1"/>
          <p:nvPr/>
        </p:nvSpPr>
        <p:spPr>
          <a:xfrm>
            <a:off x="5787934" y="5338046"/>
            <a:ext cx="6186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2001:</a:t>
            </a:r>
            <a:r>
              <a:rPr lang="en-US" sz="2000" strike="sngStrike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DB8:</a:t>
            </a:r>
            <a:r>
              <a:rPr lang="en-US" sz="2000" strike="sngStrike">
                <a:latin typeface="Courier New" panose="02070309020205020404" pitchFamily="49" charset="0"/>
                <a:cs typeface="Courier New" panose="02070309020205020404" pitchFamily="49" charset="0"/>
              </a:rPr>
              <a:t>0000:0000:0000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strike="sngStrike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123:4567:89AB</a:t>
            </a:r>
          </a:p>
        </p:txBody>
      </p:sp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  <p:transition/>
  <p:timing/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IPv6 Address Types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7" y="1282944"/>
            <a:ext cx="835326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Global Unicast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2000::/3 – analogous to IPv4 public address space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Unique Local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fc00::/7 – analogous to RFC1918 IPV4 private address space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Link Local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fe80::/64 – not routable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Anycast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Same as global unicast but belonging to multiple nodes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Multicast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ff00::/8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Modified EUI 64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Process used to self assign a globally unique IPv6 address</a:t>
            </a:r>
          </a:p>
        </p:txBody>
      </p:sp>
      <p:sp>
        <p:nvSpPr>
          <p:cNvPr id="6" name="TextBox 26">
            <a:extLst>
              <a:ext uri="{FF2B5EF4-FFF2-40B4-BE49-F238E27FC236}">
                <a16:creationId xmlns:a16="http://schemas.microsoft.com/office/drawing/2014/main" id="{9FD1A236-F688-4C0C-81DA-0C0CF672CEEF}"/>
              </a:ext>
            </a:extLst>
          </p:cNvPr>
          <p:cNvSpPr txBox="1"/>
          <p:nvPr/>
        </p:nvSpPr>
        <p:spPr>
          <a:xfrm>
            <a:off x="405727" y="5638177"/>
            <a:ext cx="10417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Most common prefix length is /64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/64 is even recommended on point-to-point links due to EUI-64 compatibility</a:t>
            </a:r>
          </a:p>
        </p:txBody>
      </p:sp>
    </p:spTree>
    <p:extLst>
      <p:ext uri="{BB962C8B-B14F-4D97-AF65-F5344CB8AC3E}">
        <p14:creationId xmlns:p14="http://schemas.microsoft.com/office/powerpoint/2010/main" val="2596409282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Anycast vs. Multicast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7" y="1940669"/>
            <a:ext cx="632929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Multicast = 1 to </a:t>
            </a:r>
            <a:r>
              <a:rPr lang="en-US" sz="2000" u="sng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many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Anycast = 1 to </a:t>
            </a:r>
            <a:r>
              <a:rPr lang="en-US" sz="2000" u="sng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closest</a:t>
            </a:r>
            <a:endParaRPr lang="en-US" sz="200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endParaRPr lang="en-US" sz="200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Anycast uses same addresses as Global Unicast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Well-known multicast addresses: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ff02::1  -  All IPv6 devices (broadcast)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ff02::2  -  All IPv6 routers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ff02::5  -  All OSPFv3 routers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ff02::a  -  All EIGRP(IPv6) routers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52417-F099-4C68-8078-88103F595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958" y="1690688"/>
            <a:ext cx="4577195" cy="22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11430"/>
      </p:ext>
    </p:extLst>
  </p:cSld>
  <p:clrMapOvr>
    <a:masterClrMapping/>
  </p:clrMapOvr>
  <p:transition/>
  <p:timing/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336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C621DD-5863-C540-A0E7-3F1655FD9E98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2201410"/>
            <a:ext cx="11360359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Networking Fundamentals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36050" y="6310313"/>
            <a:ext cx="3155950" cy="365125"/>
          </a:xfrm>
        </p:spPr>
        <p:txBody>
          <a:bodyPr/>
          <a:lstStyle/>
          <a:p>
            <a:fld id="{8D16F5AF-E384-F145-8613-F28E65705F97}" type="slidenum">
              <a:rPr lang="en-US" smtClean="0"/>
              <a:t>35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405726" y="3399195"/>
            <a:ext cx="113603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Foundations of Ethernet and 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A4E90-5C65-C748-B846-BB0B8CE0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6" y="6264275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Enterprise LAN and WAN design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b="1" cap="all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#</a:t>
            </a:r>
            <a:endParaRPr lang="en-US" sz="6000" b="1" cap="all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913" y="2233369"/>
            <a:ext cx="7823003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009ACE"/>
                </a:solidFill>
              </a:rPr>
              <a:t>Network Topologies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/>
              <a:t>Spine-Leaf Topology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7968253" cy="1613986"/>
          </a:xfrm>
        </p:spPr>
        <p:txBody>
          <a:bodyPr>
            <a:normAutofit/>
          </a:bodyPr>
          <a:lstStyle/>
          <a:p>
            <a:r>
              <a:rPr lang="en-US"/>
              <a:t>2 layers</a:t>
            </a:r>
          </a:p>
          <a:p>
            <a:r>
              <a:rPr lang="en-US"/>
              <a:t>All leaves connect to all spines</a:t>
            </a:r>
          </a:p>
          <a:p>
            <a:r>
              <a:rPr lang="en-US"/>
              <a:t>Spines are not connected</a:t>
            </a:r>
          </a:p>
          <a:p>
            <a:r>
              <a:rPr lang="en-US"/>
              <a:t>More commonly used in data centers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7D398B-69B3-45C0-88FD-78C7352C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764" y="3304676"/>
            <a:ext cx="5761714" cy="23536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B12F6F-1E2B-457C-BD59-4D2091395A1F}"/>
              </a:ext>
            </a:extLst>
          </p:cNvPr>
          <p:cNvSpPr txBox="1"/>
          <p:nvPr/>
        </p:nvSpPr>
        <p:spPr>
          <a:xfrm>
            <a:off x="8409314" y="2702996"/>
            <a:ext cx="970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Spine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8B8B1C-95F3-4C4A-AB93-178717E90260}"/>
              </a:ext>
            </a:extLst>
          </p:cNvPr>
          <p:cNvSpPr txBox="1"/>
          <p:nvPr/>
        </p:nvSpPr>
        <p:spPr>
          <a:xfrm>
            <a:off x="8474995" y="5735483"/>
            <a:ext cx="10833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Leaves</a:t>
            </a:r>
          </a:p>
        </p:txBody>
      </p:sp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  <p:transition/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WAN Topologies – Hub &amp; Spoke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7" y="1940669"/>
            <a:ext cx="6093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Benefits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Fewer links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Cost savings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Simplified management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Drawbacks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Bottleneck at the hub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Possible single point of failure at hub</a:t>
            </a:r>
          </a:p>
        </p:txBody>
      </p:sp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81ABCFFB-AD47-4AF3-956B-309421168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291" y="2078276"/>
            <a:ext cx="3804503" cy="286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09282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WAN Topologies – Full Mesh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7" y="1940669"/>
            <a:ext cx="60935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Benefits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Maximum redundancy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Drawbacks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Possibly infeasible management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Most number of links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Highest cost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4ABCF8-CE80-476E-B2BB-9D2D68AEE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357" y="1940669"/>
            <a:ext cx="3885750" cy="323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11430"/>
      </p:ext>
    </p:ext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Class of Service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6" y="1812850"/>
            <a:ext cx="66674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802.1Q header provides User Priority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3 bit CoS field – decimal 0-7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Classifies traffic to differentiate importance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600EAE-6EC3-CC70-2CEE-486B5107B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83"/>
          <a:stretch>
            <a:fillRect/>
          </a:stretch>
        </p:blipFill>
        <p:spPr bwMode="auto">
          <a:xfrm>
            <a:off x="2346076" y="3580968"/>
            <a:ext cx="6667500" cy="178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409282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WAN Topologies – Partial Mesh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7" y="1940669"/>
            <a:ext cx="6093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Benefits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Fewer links than full mesh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More redundancy than hub and spoke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Cost less than full mesh</a:t>
            </a:r>
          </a:p>
          <a:p>
            <a:endParaRPr lang="en-US" sz="200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Drawbacks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Management can be tricky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Some sites don’t have redundant connectivity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9645E0-7B8C-423A-BF81-85F8DDF75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424" y="1940669"/>
            <a:ext cx="3706704" cy="299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99934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LAN Topologies – Collapsed Core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D2235B-E27F-4957-BABD-25D7D9F43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738" y="1940669"/>
            <a:ext cx="5292348" cy="250729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7" y="1940669"/>
            <a:ext cx="66546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Much more typical of small-medium businesses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Usually what a small business aspires to become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Resilient and scalable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DA0478-FA5E-4D87-8C32-6D211369E0D6}"/>
              </a:ext>
            </a:extLst>
          </p:cNvPr>
          <p:cNvSpPr txBox="1"/>
          <p:nvPr/>
        </p:nvSpPr>
        <p:spPr>
          <a:xfrm>
            <a:off x="8170917" y="1631013"/>
            <a:ext cx="2484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Core-Distribution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403C5-1AA9-4CDB-9527-6B2C0ABBBD55}"/>
              </a:ext>
            </a:extLst>
          </p:cNvPr>
          <p:cNvSpPr txBox="1"/>
          <p:nvPr/>
        </p:nvSpPr>
        <p:spPr>
          <a:xfrm>
            <a:off x="8755533" y="4263300"/>
            <a:ext cx="2484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Access</a:t>
            </a:r>
          </a:p>
        </p:txBody>
      </p:sp>
    </p:spTree>
    <p:extLst>
      <p:ext uri="{BB962C8B-B14F-4D97-AF65-F5344CB8AC3E}">
        <p14:creationId xmlns:p14="http://schemas.microsoft.com/office/powerpoint/2010/main" val="1348644368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LAN Topologies – 3 Tier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7" y="1940669"/>
            <a:ext cx="66546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The ultimate in scalability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9D1DE70-4DEC-49C2-9A63-7D341206F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367" y="1965319"/>
            <a:ext cx="4907923" cy="3872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C69B5E-CEF1-4A08-9EC0-29C6E2E5AF88}"/>
              </a:ext>
            </a:extLst>
          </p:cNvPr>
          <p:cNvSpPr txBox="1"/>
          <p:nvPr/>
        </p:nvSpPr>
        <p:spPr>
          <a:xfrm>
            <a:off x="7736842" y="2263834"/>
            <a:ext cx="8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A120FF-9118-45E2-8D7F-F20E36FFF013}"/>
              </a:ext>
            </a:extLst>
          </p:cNvPr>
          <p:cNvSpPr txBox="1"/>
          <p:nvPr/>
        </p:nvSpPr>
        <p:spPr>
          <a:xfrm>
            <a:off x="6921752" y="3609918"/>
            <a:ext cx="1630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Distribution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0A09D-5479-427B-899A-FAE52751C868}"/>
              </a:ext>
            </a:extLst>
          </p:cNvPr>
          <p:cNvSpPr txBox="1"/>
          <p:nvPr/>
        </p:nvSpPr>
        <p:spPr>
          <a:xfrm>
            <a:off x="6096000" y="5096442"/>
            <a:ext cx="1259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Access</a:t>
            </a:r>
            <a:endParaRPr lang="en-US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7D7AD35F-C64B-48F9-B1AA-4561DAD8B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14" y="3214494"/>
            <a:ext cx="3877409" cy="260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753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336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C621DD-5863-C540-A0E7-3F1655FD9E98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2201410"/>
            <a:ext cx="11360359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Networking Fundamentals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36050" y="6310313"/>
            <a:ext cx="3155950" cy="365125"/>
          </a:xfrm>
        </p:spPr>
        <p:txBody>
          <a:bodyPr/>
          <a:lstStyle/>
          <a:p>
            <a:fld id="{8D16F5AF-E384-F145-8613-F28E65705F97}" type="slidenum">
              <a:rPr lang="en-US" smtClean="0"/>
              <a:t>44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405726" y="3399195"/>
            <a:ext cx="113603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Foundations of Ethernet and 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A4E90-5C65-C748-B846-BB0B8CE0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6" y="6264275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  <p:transition/>
  <p:timing/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Need-to-know terms for success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b="1" cap="all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#</a:t>
            </a:r>
            <a:endParaRPr lang="en-US" sz="6000" b="1" cap="all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913" y="2233369"/>
            <a:ext cx="7823003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009ACE"/>
                </a:solidFill>
              </a:rPr>
              <a:t>Network Terminology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/>
              <a:t>Physical – Collision Domain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9540379" cy="1613986"/>
          </a:xfrm>
        </p:spPr>
        <p:txBody>
          <a:bodyPr>
            <a:normAutofit/>
          </a:bodyPr>
          <a:lstStyle/>
          <a:p>
            <a:r>
              <a:rPr lang="en-US"/>
              <a:t>When a device transmits, the entire wire’s voltage increases</a:t>
            </a:r>
          </a:p>
          <a:p>
            <a:r>
              <a:rPr lang="en-US"/>
              <a:t>A collision domain is a continuous electrically conductive wire. A hub connects multiple wires. A switch separates collision domains</a:t>
            </a:r>
          </a:p>
        </p:txBody>
      </p:sp>
      <p:pic>
        <p:nvPicPr>
          <p:cNvPr id="7" name="Picture 6" descr="A drawing of a face&#10;&#10;Description automatically generated">
            <a:extLst>
              <a:ext uri="{FF2B5EF4-FFF2-40B4-BE49-F238E27FC236}">
                <a16:creationId xmlns:a16="http://schemas.microsoft.com/office/drawing/2014/main" id="{D9329E5D-E7F5-4B71-BB9E-0A36542CF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3881"/>
            <a:ext cx="3768079" cy="2334286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88154CF-4623-4818-8917-EEE0BE413E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0426222"/>
              </p:ext>
            </p:extLst>
          </p:nvPr>
        </p:nvGraphicFramePr>
        <p:xfrm>
          <a:off x="3875079" y="3429000"/>
          <a:ext cx="3768078" cy="3119925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0162EC6-D962-43C4-8564-317A819C90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8990234"/>
              </p:ext>
            </p:extLst>
          </p:nvPr>
        </p:nvGraphicFramePr>
        <p:xfrm>
          <a:off x="7659199" y="3429000"/>
          <a:ext cx="3768078" cy="3119925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 – Duplex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1"/>
            <a:ext cx="11360360" cy="1325564"/>
          </a:xfrm>
        </p:spPr>
        <p:txBody>
          <a:bodyPr/>
          <a:lstStyle/>
          <a:p>
            <a:r>
              <a:rPr lang="en-US"/>
              <a:t>Duplex dictates whether a device may transmit and receive at the same time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42B2050B-3461-4CE7-AE20-E5723AF2A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0666"/>
            <a:ext cx="3768079" cy="2334286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706EB7E-B720-4EDE-B020-E5D8D6E226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2382219"/>
              </p:ext>
            </p:extLst>
          </p:nvPr>
        </p:nvGraphicFramePr>
        <p:xfrm>
          <a:off x="3875079" y="3429000"/>
          <a:ext cx="3768078" cy="3119925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BE366A5-0D95-47B1-ACE5-C05F59E88B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915402"/>
              </p:ext>
            </p:extLst>
          </p:nvPr>
        </p:nvGraphicFramePr>
        <p:xfrm>
          <a:off x="7659199" y="3429000"/>
          <a:ext cx="3768078" cy="3119925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</p:spTree>
    <p:extLst>
      <p:ext uri="{BB962C8B-B14F-4D97-AF65-F5344CB8AC3E}">
        <p14:creationId xmlns:p14="http://schemas.microsoft.com/office/powerpoint/2010/main" val="2596409282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Logical – Broadcast Domain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1"/>
            <a:ext cx="11520268" cy="1799788"/>
          </a:xfrm>
        </p:spPr>
        <p:txBody>
          <a:bodyPr/>
          <a:lstStyle/>
          <a:p>
            <a:r>
              <a:rPr lang="en-US"/>
              <a:t>Where a hub physically connects multiple wires, a switch logically connects them</a:t>
            </a:r>
          </a:p>
          <a:p>
            <a:r>
              <a:rPr lang="en-US"/>
              <a:t>A switch uses information in the ethernet frame to re-transmit (forward) the information</a:t>
            </a: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11487D50-9C06-4649-8E70-BE2510747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453" y="3022607"/>
            <a:ext cx="5461428" cy="338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21655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336"/>
      </p:ext>
    </p:ext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CoS Values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6" y="1702392"/>
            <a:ext cx="65161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Priority values can be mapped any way we want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This is the standard classification suggestion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4A88BA9-51DD-4499-E80D-665FA8D10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04405"/>
              </p:ext>
            </p:extLst>
          </p:nvPr>
        </p:nvGraphicFramePr>
        <p:xfrm>
          <a:off x="7089057" y="1575072"/>
          <a:ext cx="469721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08">
                  <a:extLst>
                    <a:ext uri="{9D8B030D-6E8A-4147-A177-3AD203B41FA5}">
                      <a16:colId xmlns:a16="http://schemas.microsoft.com/office/drawing/2014/main" val="525583645"/>
                    </a:ext>
                  </a:extLst>
                </a:gridCol>
                <a:gridCol w="2348608">
                  <a:extLst>
                    <a:ext uri="{9D8B030D-6E8A-4147-A177-3AD203B41FA5}">
                      <a16:colId xmlns:a16="http://schemas.microsoft.com/office/drawing/2014/main" val="1871535857"/>
                    </a:ext>
                  </a:extLst>
                </a:gridCol>
              </a:tblGrid>
              <a:tr h="370840">
                <a:tc>
                  <a:txBody>
                    <a:bodyPr vert="horz" wrap="square"/>
                    <a:lstStyle/>
                    <a:p>
                      <a:r>
                        <a:rPr lang="en-US"/>
                        <a:t>Priority Value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en-US"/>
                        <a:t>Queue / 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80983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r>
                        <a:rPr lang="en-US"/>
                        <a:t>Priority 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en-US"/>
                        <a:t>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34266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r>
                        <a:rPr lang="en-US"/>
                        <a:t>Priority 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en-US"/>
                        <a:t>Best Effort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462780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r>
                        <a:rPr lang="en-US"/>
                        <a:t>Priority 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en-US"/>
                        <a:t>Excellent Effort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931416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r>
                        <a:rPr lang="en-US"/>
                        <a:t>Priority 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en-US"/>
                        <a:t>Critical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265077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r>
                        <a:rPr lang="en-US"/>
                        <a:t>Priority 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en-US"/>
                        <a:t>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114839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r>
                        <a:rPr lang="en-US"/>
                        <a:t>Priority 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en-US"/>
                        <a:t>Voice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77681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r>
                        <a:rPr lang="en-US"/>
                        <a:t>Priority 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en-US"/>
                        <a:t>Internetwork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62714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r>
                        <a:rPr lang="en-US"/>
                        <a:t>Priority 7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en-US"/>
                        <a:t>Network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462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599934"/>
      </p:ext>
    </p:extLst>
  </p:cSld>
  <p:clrMapOvr>
    <a:masterClrMapping/>
  </p:clrMapOvr>
  <p:transition/>
  <p:timing/>
</p:sld>
</file>

<file path=ppt/slides/slide5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C621DD-5863-C540-A0E7-3F1655FD9E98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2201410"/>
            <a:ext cx="11360359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Networking Fundamentals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36050" y="6310313"/>
            <a:ext cx="3155950" cy="365125"/>
          </a:xfrm>
        </p:spPr>
        <p:txBody>
          <a:bodyPr/>
          <a:lstStyle/>
          <a:p>
            <a:fld id="{8D16F5AF-E384-F145-8613-F28E65705F97}" type="slidenum">
              <a:rPr lang="en-US" smtClean="0"/>
              <a:t>50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405726" y="3399195"/>
            <a:ext cx="113603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Foundations of Ethernet and 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A4E90-5C65-C748-B846-BB0B8CE0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6" y="6264275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  <p:transition/>
  <p:timing/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3 routing decisions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b="1" cap="all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#</a:t>
            </a:r>
            <a:endParaRPr lang="en-US" sz="6000" b="1" cap="all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913" y="2233369"/>
            <a:ext cx="7823003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009ACE"/>
                </a:solidFill>
              </a:rPr>
              <a:t>Longest Match Routing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/>
              <a:t>Prefix Length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9859151" cy="1652279"/>
          </a:xfrm>
        </p:spPr>
        <p:txBody>
          <a:bodyPr>
            <a:normAutofit/>
          </a:bodyPr>
          <a:lstStyle/>
          <a:p>
            <a:r>
              <a:rPr lang="en-US"/>
              <a:t>The length of a subnet mask is called the </a:t>
            </a:r>
            <a:r>
              <a:rPr lang="en-US" i="1"/>
              <a:t>prefix length</a:t>
            </a:r>
            <a:endParaRPr lang="en-US"/>
          </a:p>
          <a:p>
            <a:pPr lvl="1"/>
            <a:r>
              <a:rPr lang="en-US"/>
              <a:t>This is because the network portion of the address is called the </a:t>
            </a:r>
            <a:r>
              <a:rPr lang="en-US" i="1"/>
              <a:t>prefix</a:t>
            </a:r>
            <a:endParaRPr lang="en-US"/>
          </a:p>
          <a:p>
            <a:r>
              <a:rPr lang="en-US"/>
              <a:t>The longer the prefix, the fewer host bits in the address</a:t>
            </a:r>
          </a:p>
          <a:p>
            <a:pPr lvl="1"/>
            <a:r>
              <a:rPr lang="en-US"/>
              <a:t>The fewer the host bits, the more </a:t>
            </a:r>
            <a:r>
              <a:rPr lang="en-US" i="1"/>
              <a:t>specific</a:t>
            </a:r>
            <a:r>
              <a:rPr lang="en-US"/>
              <a:t> the route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113DA1E-D0C7-4914-AE20-4CD0F4A9454C}"/>
              </a:ext>
            </a:extLst>
          </p:cNvPr>
          <p:cNvSpPr txBox="1"/>
          <p:nvPr/>
        </p:nvSpPr>
        <p:spPr>
          <a:xfrm>
            <a:off x="486907" y="4362867"/>
            <a:ext cx="50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11111111.11111111.11111111.11000000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59354427-396D-445E-A38C-24E135040A5E}"/>
              </a:ext>
            </a:extLst>
          </p:cNvPr>
          <p:cNvSpPr txBox="1"/>
          <p:nvPr/>
        </p:nvSpPr>
        <p:spPr>
          <a:xfrm>
            <a:off x="4335478" y="496732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|hosts|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66502B7D-9C71-46A8-B74D-DE603997F4CC}"/>
              </a:ext>
            </a:extLst>
          </p:cNvPr>
          <p:cNvSpPr txBox="1"/>
          <p:nvPr/>
        </p:nvSpPr>
        <p:spPr>
          <a:xfrm>
            <a:off x="452801" y="4653313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|----------26 bits----------|</a:t>
            </a: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D4AA0712-5D83-48B4-B01C-40A58AB297C6}"/>
              </a:ext>
            </a:extLst>
          </p:cNvPr>
          <p:cNvSpPr txBox="1"/>
          <p:nvPr/>
        </p:nvSpPr>
        <p:spPr>
          <a:xfrm>
            <a:off x="454176" y="4967328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|----------network----------|</a:t>
            </a: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40998FFF-8C08-4EF5-B429-5CCC2F29513A}"/>
              </a:ext>
            </a:extLst>
          </p:cNvPr>
          <p:cNvSpPr txBox="1"/>
          <p:nvPr/>
        </p:nvSpPr>
        <p:spPr>
          <a:xfrm>
            <a:off x="9683805" y="495910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|---hosts--|</a:t>
            </a:r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FCCC25F3-A6D8-4CC9-9C0F-90839031C9E3}"/>
              </a:ext>
            </a:extLst>
          </p:cNvPr>
          <p:cNvSpPr txBox="1"/>
          <p:nvPr/>
        </p:nvSpPr>
        <p:spPr>
          <a:xfrm>
            <a:off x="6501478" y="4653603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|-------21 bits--------|</a:t>
            </a: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776F5D17-3A0E-4A0A-AA1E-8437EF71AD87}"/>
              </a:ext>
            </a:extLst>
          </p:cNvPr>
          <p:cNvSpPr txBox="1"/>
          <p:nvPr/>
        </p:nvSpPr>
        <p:spPr>
          <a:xfrm>
            <a:off x="6502853" y="4959998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|------- network-------|</a:t>
            </a:r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9BB8F3D4-EA5B-43F9-A0D5-AA7A6B13B501}"/>
              </a:ext>
            </a:extLst>
          </p:cNvPr>
          <p:cNvSpPr txBox="1"/>
          <p:nvPr/>
        </p:nvSpPr>
        <p:spPr>
          <a:xfrm>
            <a:off x="6535584" y="4363157"/>
            <a:ext cx="50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11111111.11111111.11111000.00000000</a:t>
            </a:r>
          </a:p>
        </p:txBody>
      </p:sp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  <p:transition/>
  <p:timing/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Routing Table Contents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7" y="1940669"/>
            <a:ext cx="60935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Prefix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Protocol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Next hop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Including Interface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A266CA-A86A-4605-891E-26451B95A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75" y="1690688"/>
            <a:ext cx="5648765" cy="427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09282"/>
      </p:ext>
    </p:extLst>
  </p:cSld>
  <p:clrMapOvr>
    <a:masterClrMapping/>
  </p:clrMapOvr>
  <p:transition/>
  <p:timing/>
</p:sld>
</file>

<file path=ppt/slides/slide5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Longest Match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7" y="1795041"/>
            <a:ext cx="1113734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If multiple routing entries include the destination IP, the longest match is used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Examples: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Destination IP = 192.168.2.4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192.168.2.0/24 route is used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Destination = 172.16.0.4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0.0.0.0/0 route is used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AD5C50-0ED2-B653-F661-20EBF7584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593" y="4251249"/>
            <a:ext cx="6848261" cy="195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11430"/>
      </p:ext>
    </p:extLst>
  </p:cSld>
  <p:clrMapOvr>
    <a:masterClrMapping/>
  </p:clrMapOvr>
  <p:transition/>
  <p:timing/>
</p:sld>
</file>

<file path=ppt/slides/slide5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336"/>
      </p:ext>
    </p:extLst>
  </p:cSld>
  <p:clrMapOvr>
    <a:masterClrMapping/>
  </p:clrMapOvr>
  <p:transition/>
  <p:timing/>
</p:sld>
</file>

<file path=ppt/slides/slide5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C621DD-5863-C540-A0E7-3F1655FD9E98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2201410"/>
            <a:ext cx="11360359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Networking Fundamentals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36050" y="6310313"/>
            <a:ext cx="3155950" cy="365125"/>
          </a:xfrm>
        </p:spPr>
        <p:txBody>
          <a:bodyPr/>
          <a:lstStyle/>
          <a:p>
            <a:fld id="{8D16F5AF-E384-F145-8613-F28E65705F97}" type="slidenum">
              <a:rPr lang="en-US" smtClean="0"/>
              <a:t>56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405726" y="3399195"/>
            <a:ext cx="113603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Foundations of Ethernet and 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A4E90-5C65-C748-B846-BB0B8CE0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6" y="6264275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  <p:transition/>
  <p:timing/>
</p:sld>
</file>

<file path=ppt/slides/slide5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Connection-oriented vs. connectionless protocols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b="1" cap="all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#</a:t>
            </a:r>
            <a:endParaRPr lang="en-US" sz="6000" b="1" cap="all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913" y="2233369"/>
            <a:ext cx="7823003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009ACE"/>
                </a:solidFill>
              </a:rPr>
              <a:t>TCP and UDP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  <p:transition/>
  <p:timing/>
</p:sld>
</file>

<file path=ppt/slides/slide5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/>
              <a:t>TCP: Introduction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8"/>
            <a:ext cx="7968253" cy="2849227"/>
          </a:xfrm>
        </p:spPr>
        <p:txBody>
          <a:bodyPr>
            <a:normAutofit/>
          </a:bodyPr>
          <a:lstStyle/>
          <a:p>
            <a:r>
              <a:rPr lang="en-US"/>
              <a:t>TCP – Transmission Control Protocol</a:t>
            </a:r>
          </a:p>
          <a:p>
            <a:r>
              <a:rPr lang="en-US"/>
              <a:t>Protocol Data Unit - Segment</a:t>
            </a:r>
          </a:p>
          <a:p>
            <a:r>
              <a:rPr lang="en-US"/>
              <a:t>Header size – 20-60 Bytes</a:t>
            </a:r>
          </a:p>
          <a:p>
            <a:r>
              <a:rPr lang="en-US"/>
              <a:t>Starts with random initial sequence number</a:t>
            </a:r>
          </a:p>
          <a:p>
            <a:r>
              <a:rPr lang="en-US"/>
              <a:t>Includes source and destination IP and port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65F7C1BB-54CB-F42B-D592-6D232106A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3300" y="1635707"/>
            <a:ext cx="5172694" cy="448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  <p:transition/>
  <p:timing/>
</p:sld>
</file>

<file path=ppt/slides/slide5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/>
              <a:t>TCP: Flags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8"/>
            <a:ext cx="7968253" cy="5167312"/>
          </a:xfrm>
        </p:spPr>
        <p:txBody>
          <a:bodyPr>
            <a:normAutofit/>
          </a:bodyPr>
          <a:lstStyle/>
          <a:p>
            <a:r>
              <a:rPr lang="en-US"/>
              <a:t>URG – Urgent</a:t>
            </a:r>
          </a:p>
          <a:p>
            <a:pPr lvl="1"/>
            <a:r>
              <a:rPr lang="en-US"/>
              <a:t>Process packet before any non-urgent packets</a:t>
            </a:r>
          </a:p>
          <a:p>
            <a:r>
              <a:rPr lang="en-US"/>
              <a:t>ACK – Acknowledge</a:t>
            </a:r>
          </a:p>
          <a:p>
            <a:pPr lvl="1"/>
            <a:r>
              <a:rPr lang="en-US"/>
              <a:t>Acknowledge receipt of a sequence number</a:t>
            </a:r>
          </a:p>
          <a:p>
            <a:r>
              <a:rPr lang="en-US"/>
              <a:t>PSH – Push</a:t>
            </a:r>
          </a:p>
          <a:p>
            <a:pPr lvl="1"/>
            <a:r>
              <a:rPr lang="en-US"/>
              <a:t>Packet processed immediately, not buffered</a:t>
            </a:r>
          </a:p>
          <a:p>
            <a:r>
              <a:rPr lang="en-US"/>
              <a:t>RST – Reset</a:t>
            </a:r>
          </a:p>
          <a:p>
            <a:pPr lvl="1"/>
            <a:r>
              <a:rPr lang="en-US"/>
              <a:t>Resents connection</a:t>
            </a:r>
          </a:p>
          <a:p>
            <a:r>
              <a:rPr lang="en-US"/>
              <a:t>SYN – Synchronize</a:t>
            </a:r>
          </a:p>
          <a:p>
            <a:pPr lvl="1"/>
            <a:r>
              <a:rPr lang="en-US"/>
              <a:t>Request to open a TCP connection</a:t>
            </a:r>
          </a:p>
          <a:p>
            <a:r>
              <a:rPr lang="en-US"/>
              <a:t>FIN – Finished</a:t>
            </a:r>
          </a:p>
          <a:p>
            <a:pPr lvl="1"/>
            <a:r>
              <a:rPr lang="en-US"/>
              <a:t>Indicates sender has no more data to send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65F7C1BB-54CB-F42B-D592-6D232106A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3300" y="1635707"/>
            <a:ext cx="5172694" cy="448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55542"/>
      </p:ext>
    </p:extLst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CoS vs. QoS?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7" y="1940669"/>
            <a:ext cx="60935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Quality of Service (DSCP)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Layer 3 differentiated services field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6 bit field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In IP header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Class of Service (CoS)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Layer 2 traffic classification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3 bit field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In 802.1Q/P header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B422D9D-4A22-6FB4-30CA-1181E0975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83"/>
          <a:stretch>
            <a:fillRect/>
          </a:stretch>
        </p:blipFill>
        <p:spPr bwMode="auto">
          <a:xfrm>
            <a:off x="5147748" y="3675835"/>
            <a:ext cx="6667500" cy="178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D5AFE46-0246-C0A7-FFD2-D8B6E5C16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72"/>
          <a:stretch>
            <a:fillRect/>
          </a:stretch>
        </p:blipFill>
        <p:spPr bwMode="auto">
          <a:xfrm>
            <a:off x="5893210" y="1866089"/>
            <a:ext cx="5715000" cy="145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011430"/>
      </p:ext>
    </p:extLst>
  </p:cSld>
  <p:clrMapOvr>
    <a:masterClrMapping/>
  </p:clrMapOvr>
  <p:transition/>
  <p:timing/>
</p:sld>
</file>

<file path=ppt/slides/slide6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TCP: The 3-Way Handshake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6" y="1690262"/>
            <a:ext cx="108879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Sender sends initial TCP packet with SYN flag, to request opening a connection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Receiver replies, ACK the initial SYN and sending its own SYN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Sender receives the ACK and SYN, replies with ACK to acknowledge the second SYN</a:t>
            </a:r>
          </a:p>
          <a:p>
            <a:pPr marL="457200" indent="-457200">
              <a:buFont typeface="+mj-lt"/>
              <a:buAutoNum type="arabicPeriod"/>
            </a:pPr>
            <a:endParaRPr lang="en-US" sz="200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endParaRPr lang="en-US" sz="200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Confirms 2 way communication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A72B20-4F6E-8EA0-001F-B772E3246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661" y="3429000"/>
            <a:ext cx="64484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11430"/>
      </p:ext>
    </p:extLst>
  </p:cSld>
  <p:clrMapOvr>
    <a:masterClrMapping/>
  </p:clrMapOvr>
  <p:transition/>
  <p:timing/>
</p:sld>
</file>

<file path=ppt/slides/slide6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UDP: Introduction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7" y="1940669"/>
            <a:ext cx="68292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UDP – User Datagram Protocol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Protocol Data Unit - Datagram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Header Size – 8 bytes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Includes source and destination IP and 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0FCDF8-2D58-0473-04D5-294CF9911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305" y="2340746"/>
            <a:ext cx="30003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99934"/>
      </p:ext>
    </p:extLst>
  </p:cSld>
  <p:clrMapOvr>
    <a:masterClrMapping/>
  </p:clrMapOvr>
  <p:transition/>
  <p:timing/>
</p:sld>
</file>

<file path=ppt/slides/slide6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336"/>
      </p:ext>
    </p:extLst>
  </p:cSld>
  <p:clrMapOvr>
    <a:masterClrMapping/>
  </p:clrMapOvr>
  <p:transition/>
  <p:timing/>
</p:sld>
</file>

<file path=ppt/slides/slide6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C621DD-5863-C540-A0E7-3F1655FD9E98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2201410"/>
            <a:ext cx="11360359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Networking Fundamentals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36050" y="6310313"/>
            <a:ext cx="3155950" cy="365125"/>
          </a:xfrm>
        </p:spPr>
        <p:txBody>
          <a:bodyPr/>
          <a:lstStyle/>
          <a:p>
            <a:fld id="{8D16F5AF-E384-F145-8613-F28E65705F97}" type="slidenum">
              <a:rPr lang="en-US" smtClean="0"/>
              <a:t>63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405726" y="3399195"/>
            <a:ext cx="113603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Foundations of Ethernet and 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A4E90-5C65-C748-B846-BB0B8CE0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6" y="6264275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  <p:transition/>
  <p:timing/>
</p:sld>
</file>

<file path=ppt/slides/slide6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Routers, switches and firewalls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b="1" cap="all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#</a:t>
            </a:r>
            <a:endParaRPr lang="en-US" sz="6000" b="1" cap="all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913" y="2233369"/>
            <a:ext cx="7823003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009ACE"/>
                </a:solidFill>
              </a:rPr>
              <a:t>Network Components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  <p:transition/>
  <p:timing/>
</p:sld>
</file>

<file path=ppt/slides/slide6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/>
              <a:t>OSI Model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7968253" cy="1613986"/>
          </a:xfrm>
        </p:spPr>
        <p:txBody>
          <a:bodyPr>
            <a:normAutofit/>
          </a:bodyPr>
          <a:lstStyle/>
          <a:p>
            <a:r>
              <a:rPr lang="en-US"/>
              <a:t>Communication function model for OSI protocol suite</a:t>
            </a:r>
          </a:p>
          <a:p>
            <a:r>
              <a:rPr lang="en-US"/>
              <a:t>Network engineers generally care about 1-4 then 7</a:t>
            </a:r>
          </a:p>
          <a:p>
            <a:r>
              <a:rPr lang="en-US"/>
              <a:t>Good to be comfortable with conceptualizing the layers for troubleshooting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A8112F-A032-4FD8-9D97-7A95DF608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323" y="1641947"/>
            <a:ext cx="1504951" cy="33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  <p:transition/>
  <p:timing/>
</p:sld>
</file>

<file path=ppt/slides/slide6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Protocol Data Units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A8112F-A032-4FD8-9D97-7A95DF608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028" y="2235571"/>
            <a:ext cx="1836984" cy="4059142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E5113D34-017D-4D4B-9286-610A99A8083F}"/>
              </a:ext>
            </a:extLst>
          </p:cNvPr>
          <p:cNvSpPr txBox="1"/>
          <p:nvPr/>
        </p:nvSpPr>
        <p:spPr>
          <a:xfrm>
            <a:off x="2383673" y="5146653"/>
            <a:ext cx="183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Ethernet</a:t>
            </a: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3222DB1D-A05B-4A4E-A7CA-1A012106F69B}"/>
              </a:ext>
            </a:extLst>
          </p:cNvPr>
          <p:cNvSpPr txBox="1"/>
          <p:nvPr/>
        </p:nvSpPr>
        <p:spPr>
          <a:xfrm>
            <a:off x="7311107" y="5172058"/>
            <a:ext cx="183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Frame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AAF90940-A4EF-4DEA-B2DD-19ADA3C566F0}"/>
              </a:ext>
            </a:extLst>
          </p:cNvPr>
          <p:cNvSpPr txBox="1"/>
          <p:nvPr/>
        </p:nvSpPr>
        <p:spPr>
          <a:xfrm>
            <a:off x="2383673" y="4521813"/>
            <a:ext cx="2748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IP, ICMP, OSPF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241745FB-9FBF-4820-AF56-0A1687DB508D}"/>
              </a:ext>
            </a:extLst>
          </p:cNvPr>
          <p:cNvSpPr txBox="1"/>
          <p:nvPr/>
        </p:nvSpPr>
        <p:spPr>
          <a:xfrm>
            <a:off x="2393833" y="3896973"/>
            <a:ext cx="2748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TCP, UDP</a:t>
            </a:r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F1FA6874-8458-46A1-A451-C98476CED578}"/>
              </a:ext>
            </a:extLst>
          </p:cNvPr>
          <p:cNvSpPr txBox="1"/>
          <p:nvPr/>
        </p:nvSpPr>
        <p:spPr>
          <a:xfrm>
            <a:off x="2406040" y="5771493"/>
            <a:ext cx="271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RJ45, 802.11</a:t>
            </a:r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3C95A736-906E-4777-A2B6-E43A17A20EEE}"/>
              </a:ext>
            </a:extLst>
          </p:cNvPr>
          <p:cNvSpPr txBox="1"/>
          <p:nvPr/>
        </p:nvSpPr>
        <p:spPr>
          <a:xfrm>
            <a:off x="7311107" y="5771493"/>
            <a:ext cx="183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Bit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521F1186-DF80-43A5-9814-88E2AA3213F8}"/>
              </a:ext>
            </a:extLst>
          </p:cNvPr>
          <p:cNvSpPr txBox="1"/>
          <p:nvPr/>
        </p:nvSpPr>
        <p:spPr>
          <a:xfrm>
            <a:off x="7311107" y="4572623"/>
            <a:ext cx="183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Packet</a:t>
            </a: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4B3457E0-B355-4E57-B8D4-EFF0885A7584}"/>
              </a:ext>
            </a:extLst>
          </p:cNvPr>
          <p:cNvSpPr txBox="1"/>
          <p:nvPr/>
        </p:nvSpPr>
        <p:spPr>
          <a:xfrm>
            <a:off x="7311108" y="3998593"/>
            <a:ext cx="4466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Segment or Datagram</a:t>
            </a: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E1B9664D-8C4D-4C18-B5AE-25AD77E00D1F}"/>
              </a:ext>
            </a:extLst>
          </p:cNvPr>
          <p:cNvSpPr txBox="1"/>
          <p:nvPr/>
        </p:nvSpPr>
        <p:spPr>
          <a:xfrm>
            <a:off x="2417449" y="1626770"/>
            <a:ext cx="183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Protocols</a:t>
            </a:r>
          </a:p>
        </p:txBody>
      </p:sp>
      <p:sp>
        <p:nvSpPr>
          <p:cNvPr id="22" name="TextBox 17">
            <a:extLst>
              <a:ext uri="{FF2B5EF4-FFF2-40B4-BE49-F238E27FC236}">
                <a16:creationId xmlns:a16="http://schemas.microsoft.com/office/drawing/2014/main" id="{3B638BE0-ADDD-48AF-BED3-D724EE799636}"/>
              </a:ext>
            </a:extLst>
          </p:cNvPr>
          <p:cNvSpPr txBox="1"/>
          <p:nvPr/>
        </p:nvSpPr>
        <p:spPr>
          <a:xfrm>
            <a:off x="7358790" y="1626770"/>
            <a:ext cx="3623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Protocol Data Units</a:t>
            </a:r>
          </a:p>
        </p:txBody>
      </p:sp>
    </p:spTree>
    <p:extLst>
      <p:ext uri="{BB962C8B-B14F-4D97-AF65-F5344CB8AC3E}">
        <p14:creationId xmlns:p14="http://schemas.microsoft.com/office/powerpoint/2010/main" val="2596409282"/>
      </p:ext>
    </p:extLst>
  </p:cSld>
  <p:clrMapOvr>
    <a:masterClrMapping/>
  </p:clrMapOvr>
  <p:transition/>
  <p:timing/>
</p:sld>
</file>

<file path=ppt/slides/slide6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Layer 2 Switches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1"/>
            <a:ext cx="11520268" cy="1799788"/>
          </a:xfrm>
        </p:spPr>
        <p:txBody>
          <a:bodyPr/>
          <a:lstStyle/>
          <a:p>
            <a:r>
              <a:rPr lang="en-US"/>
              <a:t>Separate collision domain per port</a:t>
            </a:r>
          </a:p>
          <a:p>
            <a:r>
              <a:rPr lang="en-US"/>
              <a:t>Primary job is to learn what port MACs live on</a:t>
            </a:r>
          </a:p>
          <a:p>
            <a:r>
              <a:rPr lang="en-US"/>
              <a:t>Only interact with traffic up to layer 2 of OSI model</a:t>
            </a:r>
          </a:p>
          <a:p>
            <a:r>
              <a:rPr lang="en-US"/>
              <a:t>Used for end-devices to connect into the network</a:t>
            </a: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11487D50-9C06-4649-8E70-BE2510747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698" y="1690688"/>
            <a:ext cx="4462296" cy="2764346"/>
          </a:xfrm>
          <a:prstGeom prst="rect">
            <a:avLst/>
          </a:prstGeom>
        </p:spPr>
      </p:pic>
      <p:pic>
        <p:nvPicPr>
          <p:cNvPr id="1026" name="Picture 2" descr="Juniper Networks EX4300-48T – Hula Networks, Inc.">
            <a:extLst>
              <a:ext uri="{FF2B5EF4-FFF2-40B4-BE49-F238E27FC236}">
                <a16:creationId xmlns:a16="http://schemas.microsoft.com/office/drawing/2014/main" id="{2BD2E1B5-076C-484D-BA9F-C6F3A4B8D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9413" y="4662596"/>
            <a:ext cx="46101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E24B35-F858-471F-A73D-A040664E3AA5}"/>
              </a:ext>
            </a:extLst>
          </p:cNvPr>
          <p:cNvSpPr txBox="1"/>
          <p:nvPr/>
        </p:nvSpPr>
        <p:spPr>
          <a:xfrm>
            <a:off x="1925053" y="5732123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Juniper EX4300-48T</a:t>
            </a:r>
          </a:p>
        </p:txBody>
      </p:sp>
    </p:spTree>
    <p:extLst>
      <p:ext uri="{BB962C8B-B14F-4D97-AF65-F5344CB8AC3E}">
        <p14:creationId xmlns:p14="http://schemas.microsoft.com/office/powerpoint/2010/main" val="496521655"/>
      </p:ext>
    </p:extLst>
  </p:cSld>
  <p:clrMapOvr>
    <a:masterClrMapping/>
  </p:clrMapOvr>
  <p:transition/>
  <p:timing/>
</p:sld>
</file>

<file path=ppt/slides/slide6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Layer 3 Switches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1"/>
            <a:ext cx="11520268" cy="1799788"/>
          </a:xfrm>
        </p:spPr>
        <p:txBody>
          <a:bodyPr/>
          <a:lstStyle/>
          <a:p>
            <a:r>
              <a:rPr lang="en-US"/>
              <a:t>Same as layer 2 switches, but include IP routing</a:t>
            </a:r>
          </a:p>
          <a:p>
            <a:r>
              <a:rPr lang="en-US"/>
              <a:t>Interact with traffic up to layer 3</a:t>
            </a:r>
          </a:p>
          <a:p>
            <a:r>
              <a:rPr lang="en-US"/>
              <a:t>Typically not as full featured as routers</a:t>
            </a:r>
          </a:p>
          <a:p>
            <a:r>
              <a:rPr lang="en-US"/>
              <a:t>Typically used as upstream switches for inter-vlan routing and policies</a:t>
            </a:r>
          </a:p>
        </p:txBody>
      </p:sp>
      <p:pic>
        <p:nvPicPr>
          <p:cNvPr id="1026" name="Picture 2" descr="Juniper Networks EX4300-48T – Hula Networks, Inc.">
            <a:extLst>
              <a:ext uri="{FF2B5EF4-FFF2-40B4-BE49-F238E27FC236}">
                <a16:creationId xmlns:a16="http://schemas.microsoft.com/office/drawing/2014/main" id="{2BD2E1B5-076C-484D-BA9F-C6F3A4B8D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9413" y="4662596"/>
            <a:ext cx="46101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E24B35-F858-471F-A73D-A040664E3AA5}"/>
              </a:ext>
            </a:extLst>
          </p:cNvPr>
          <p:cNvSpPr txBox="1"/>
          <p:nvPr/>
        </p:nvSpPr>
        <p:spPr>
          <a:xfrm>
            <a:off x="1925053" y="5732123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Juniper EX4300-48T</a:t>
            </a:r>
          </a:p>
        </p:txBody>
      </p:sp>
    </p:spTree>
    <p:extLst>
      <p:ext uri="{BB962C8B-B14F-4D97-AF65-F5344CB8AC3E}">
        <p14:creationId xmlns:p14="http://schemas.microsoft.com/office/powerpoint/2010/main" val="3104637993"/>
      </p:ext>
    </p:extLst>
  </p:cSld>
  <p:clrMapOvr>
    <a:masterClrMapping/>
  </p:clrMapOvr>
  <p:transition/>
  <p:timing/>
</p:sld>
</file>

<file path=ppt/slides/slide6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074" name="Picture 2" descr="Juniper SRX345 Services Gateway Router">
            <a:extLst>
              <a:ext uri="{FF2B5EF4-FFF2-40B4-BE49-F238E27FC236}">
                <a16:creationId xmlns:a16="http://schemas.microsoft.com/office/drawing/2014/main" id="{32783C30-7B6D-4841-8EEA-04F29CE28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53"/>
          <a:stretch>
            <a:fillRect/>
          </a:stretch>
        </p:blipFill>
        <p:spPr bwMode="auto">
          <a:xfrm>
            <a:off x="679717" y="3086944"/>
            <a:ext cx="5406189" cy="316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Routers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1"/>
            <a:ext cx="11520268" cy="1799788"/>
          </a:xfrm>
        </p:spPr>
        <p:txBody>
          <a:bodyPr/>
          <a:lstStyle/>
          <a:p>
            <a:r>
              <a:rPr lang="en-US"/>
              <a:t>Generally better interacting with traffic at layers 3 and 4</a:t>
            </a:r>
          </a:p>
          <a:p>
            <a:r>
              <a:rPr lang="en-US"/>
              <a:t>Usually fewer ports than switches</a:t>
            </a:r>
          </a:p>
          <a:p>
            <a:r>
              <a:rPr lang="en-US"/>
              <a:t>Typically an edge device that provides more CPU intensive services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E24B35-F858-471F-A73D-A040664E3AA5}"/>
              </a:ext>
            </a:extLst>
          </p:cNvPr>
          <p:cNvSpPr txBox="1"/>
          <p:nvPr/>
        </p:nvSpPr>
        <p:spPr>
          <a:xfrm>
            <a:off x="2453710" y="575496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Juniper SRX345</a:t>
            </a:r>
          </a:p>
        </p:txBody>
      </p:sp>
    </p:spTree>
    <p:extLst>
      <p:ext uri="{BB962C8B-B14F-4D97-AF65-F5344CB8AC3E}">
        <p14:creationId xmlns:p14="http://schemas.microsoft.com/office/powerpoint/2010/main" val="3777084464"/>
      </p:ext>
    </p:ext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336"/>
      </p:ext>
    </p:extLst>
  </p:cSld>
  <p:clrMapOvr>
    <a:masterClrMapping/>
  </p:clrMapOvr>
  <p:transition/>
  <p:timing/>
</p:sld>
</file>

<file path=ppt/slides/slide7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336"/>
      </p:ext>
    </p:extLst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C621DD-5863-C540-A0E7-3F1655FD9E98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2201410"/>
            <a:ext cx="11360359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Networking Fundamentals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36050" y="6310313"/>
            <a:ext cx="3155950" cy="365125"/>
          </a:xfrm>
        </p:spPr>
        <p:txBody>
          <a:bodyPr/>
          <a:lstStyle/>
          <a:p>
            <a:fld id="{8D16F5AF-E384-F145-8613-F28E65705F97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405726" y="3399195"/>
            <a:ext cx="113603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Foundations of Ethernet and 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A4E90-5C65-C748-B846-BB0B8CE0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6" y="6264275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Switching principles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b="1" cap="all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#</a:t>
            </a:r>
            <a:endParaRPr lang="en-US" sz="6000" b="1" cap="all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913" y="2233369"/>
            <a:ext cx="7823003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009ACE"/>
                </a:solidFill>
              </a:rPr>
              <a:t>Layer 2 Concepts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8"/>
  <p:tag name="AS_OS" val="Unix 5.13.0.1021"/>
  <p:tag name="AS_RELEASE_DATE" val="2022.04.14"/>
  <p:tag name="AS_TITLE" val="Aspose.Slides for .NET5"/>
  <p:tag name="AS_VERSION" val="22.4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r="http://schemas.openxmlformats.org/officeDocument/2006/relationships"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11.xml><?xml version="1.0" encoding="utf-8"?>
<a:theme xmlns:r="http://schemas.openxmlformats.org/officeDocument/2006/relationships"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12.xml><?xml version="1.0" encoding="utf-8"?>
<a:theme xmlns:r="http://schemas.openxmlformats.org/officeDocument/2006/relationships"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13.xml><?xml version="1.0" encoding="utf-8"?>
<a:theme xmlns:r="http://schemas.openxmlformats.org/officeDocument/2006/relationships"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14.xml><?xml version="1.0" encoding="utf-8"?>
<a:theme xmlns:r="http://schemas.openxmlformats.org/officeDocument/2006/relationships"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15.xml><?xml version="1.0" encoding="utf-8"?>
<a:theme xmlns:r="http://schemas.openxmlformats.org/officeDocument/2006/relationships"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16.xml><?xml version="1.0" encoding="utf-8"?>
<a:theme xmlns:r="http://schemas.openxmlformats.org/officeDocument/2006/relationships"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17.xml><?xml version="1.0" encoding="utf-8"?>
<a:theme xmlns:r="http://schemas.openxmlformats.org/officeDocument/2006/relationships"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18.xml><?xml version="1.0" encoding="utf-8"?>
<a:theme xmlns:r="http://schemas.openxmlformats.org/officeDocument/2006/relationships"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19.xml><?xml version="1.0" encoding="utf-8"?>
<a:theme xmlns:r="http://schemas.openxmlformats.org/officeDocument/2006/relationships"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0.xml><?xml version="1.0" encoding="utf-8"?>
<a:theme xmlns:r="http://schemas.openxmlformats.org/officeDocument/2006/relationships"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1.xml><?xml version="1.0" encoding="utf-8"?>
<a:theme xmlns:r="http://schemas.openxmlformats.org/officeDocument/2006/relationships"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4.xml><?xml version="1.0" encoding="utf-8"?>
<a:theme xmlns:r="http://schemas.openxmlformats.org/officeDocument/2006/relationships"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5.xml><?xml version="1.0" encoding="utf-8"?>
<a:theme xmlns:r="http://schemas.openxmlformats.org/officeDocument/2006/relationships"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6.xml><?xml version="1.0" encoding="utf-8"?>
<a:theme xmlns:r="http://schemas.openxmlformats.org/officeDocument/2006/relationships"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7.xml><?xml version="1.0" encoding="utf-8"?>
<a:theme xmlns:r="http://schemas.openxmlformats.org/officeDocument/2006/relationships"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8.xml><?xml version="1.0" encoding="utf-8"?>
<a:theme xmlns:r="http://schemas.openxmlformats.org/officeDocument/2006/relationships"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9.xml><?xml version="1.0" encoding="utf-8"?>
<a:theme xmlns:r="http://schemas.openxmlformats.org/officeDocument/2006/relationships"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48C831C6-B95A-45C1-9961-C55B696EEFB4}"/>
</file>

<file path=customXml/itemProps2.xml><?xml version="1.0" encoding="utf-8"?>
<ds:datastoreItem xmlns:ds="http://schemas.openxmlformats.org/officeDocument/2006/customXml" ds:itemID="{068F87CE-0614-4DF0-AAB5-FF598B49527D}"/>
</file>

<file path=customXml/itemProps3.xml><?xml version="1.0" encoding="utf-8"?>
<ds:datastoreItem xmlns:ds="http://schemas.openxmlformats.org/officeDocument/2006/customXml" ds:itemID="{D4A49F74-1633-446E-9DBD-C687FDCAE617}"/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348</Paragraphs>
  <Slides>70</Slides>
  <Notes>40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baseType="lpstr" size="78">
      <vt:lpstr>Arial</vt:lpstr>
      <vt:lpstr>Calibri</vt:lpstr>
      <vt:lpstr>Open Sans</vt:lpstr>
      <vt:lpstr>Roboto Slab</vt:lpstr>
      <vt:lpstr>Open Sans Semibold</vt:lpstr>
      <vt:lpstr>Calibri Light</vt:lpstr>
      <vt:lpstr>Courier New</vt:lpstr>
      <vt:lpstr>Office Theme</vt:lpstr>
      <vt:lpstr>Networking Fundamentals</vt:lpstr>
      <vt:lpstr>Class of Service</vt:lpstr>
      <vt:lpstr>All Traffic Is Not Equal</vt:lpstr>
      <vt:lpstr>Class of Service</vt:lpstr>
      <vt:lpstr>CoS Values</vt:lpstr>
      <vt:lpstr>CoS vs. QoS?</vt:lpstr>
      <vt:lpstr>PowerPoint Presentation</vt:lpstr>
      <vt:lpstr>Networking Fundamentals</vt:lpstr>
      <vt:lpstr>Layer 2 Concepts</vt:lpstr>
      <vt:lpstr>Layer 2 Addressing</vt:lpstr>
      <vt:lpstr>Layer 2 Header</vt:lpstr>
      <vt:lpstr>MAC Learning and Aging</vt:lpstr>
      <vt:lpstr>Frame Forwarding and Flooding</vt:lpstr>
      <vt:lpstr>PowerPoint Presentation</vt:lpstr>
      <vt:lpstr>Networking Fundamentals</vt:lpstr>
      <vt:lpstr>IPv4 Addressing</vt:lpstr>
      <vt:lpstr>Binary Counting</vt:lpstr>
      <vt:lpstr>IPv4 Address</vt:lpstr>
      <vt:lpstr>Subnet Masks</vt:lpstr>
      <vt:lpstr>RFC1918 Address Spaces</vt:lpstr>
      <vt:lpstr>PowerPoint Presentation</vt:lpstr>
      <vt:lpstr>Networking Fundamentals</vt:lpstr>
      <vt:lpstr>Physical Cabling</vt:lpstr>
      <vt:lpstr>Shared Media Vs. Point to Point</vt:lpstr>
      <vt:lpstr>LAN Media</vt:lpstr>
      <vt:lpstr>Fiber Connectors</vt:lpstr>
      <vt:lpstr>Single mode Vs. Multi-Mode</vt:lpstr>
      <vt:lpstr>PowerPoint Presentation</vt:lpstr>
      <vt:lpstr>Networking Fundamentals</vt:lpstr>
      <vt:lpstr>IPv6 Concepts</vt:lpstr>
      <vt:lpstr>IPv6 Address Overview</vt:lpstr>
      <vt:lpstr>IPv6 Address Types</vt:lpstr>
      <vt:lpstr>Anycast vs. Multicast</vt:lpstr>
      <vt:lpstr>PowerPoint Presentation</vt:lpstr>
      <vt:lpstr>Networking Fundamentals</vt:lpstr>
      <vt:lpstr>Network Topologies</vt:lpstr>
      <vt:lpstr>Spine-Leaf Topology</vt:lpstr>
      <vt:lpstr>WAN Topologies – Hub &amp; Spoke</vt:lpstr>
      <vt:lpstr>WAN Topologies – Full Mesh</vt:lpstr>
      <vt:lpstr>WAN Topologies – Partial Mesh</vt:lpstr>
      <vt:lpstr>LAN Topologies – Collapsed Core</vt:lpstr>
      <vt:lpstr>LAN Topologies – 3 Tier</vt:lpstr>
      <vt:lpstr>PowerPoint Presentation</vt:lpstr>
      <vt:lpstr>Networking Fundamentals</vt:lpstr>
      <vt:lpstr>Network Terminology</vt:lpstr>
      <vt:lpstr>Physical – Collision Domain</vt:lpstr>
      <vt:lpstr>Physical – Duplex</vt:lpstr>
      <vt:lpstr>Logical – Broadcast Domain</vt:lpstr>
      <vt:lpstr>PowerPoint Presentation</vt:lpstr>
      <vt:lpstr>Networking Fundamentals</vt:lpstr>
      <vt:lpstr>Longest Match Routing</vt:lpstr>
      <vt:lpstr>Prefix Length</vt:lpstr>
      <vt:lpstr>Routing Table Contents</vt:lpstr>
      <vt:lpstr>Longest Match</vt:lpstr>
      <vt:lpstr>PowerPoint Presentation</vt:lpstr>
      <vt:lpstr>Networking Fundamentals</vt:lpstr>
      <vt:lpstr>TCP and UDP</vt:lpstr>
      <vt:lpstr>TCP: Introduction</vt:lpstr>
      <vt:lpstr>TCP: Flags</vt:lpstr>
      <vt:lpstr>TCP: The 3-Way Handshake</vt:lpstr>
      <vt:lpstr>UDP: Introduction</vt:lpstr>
      <vt:lpstr>PowerPoint Presentation</vt:lpstr>
      <vt:lpstr>Networking Fundamentals</vt:lpstr>
      <vt:lpstr>Network Components</vt:lpstr>
      <vt:lpstr>OSI Model</vt:lpstr>
      <vt:lpstr>Protocol Data Units</vt:lpstr>
      <vt:lpstr>Layer 2 Switches</vt:lpstr>
      <vt:lpstr>Layer 3 Switches</vt:lpstr>
      <vt:lpstr>Routers</vt:lpstr>
      <vt:lpstr>PowerPoint Presentation</vt:lpstr>
    </vt:vector>
  </TitlesOfParts>
  <LinksUpToDate>0</LinksUpToDate>
  <SharedDoc>0</SharedDoc>
  <HyperlinksChanged>0</HyperlinksChanged>
  <Application>Aspose.Slides for .NET</Application>
  <AppVersion>22.0400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cp:lastPrinted>2022-08-17T13:41:02Z</cp:lastPrinted>
  <dcterms:created xsi:type="dcterms:W3CDTF">2022-08-17T13:41:02Z</dcterms:created>
  <dcterms:modified xsi:type="dcterms:W3CDTF">2022-08-17T13:41:06Z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