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75" r:id="rId2"/>
    <p:sldId id="274" r:id="rId3"/>
    <p:sldId id="262" r:id="rId4"/>
    <p:sldId id="272" r:id="rId5"/>
    <p:sldId id="269" r:id="rId6"/>
    <p:sldId id="27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7C"/>
    <a:srgbClr val="009ACE"/>
    <a:srgbClr val="E4F2F8"/>
    <a:srgbClr val="D1E7EF"/>
    <a:srgbClr val="BFE0EE"/>
    <a:srgbClr val="C00D1E"/>
    <a:srgbClr val="838383"/>
    <a:srgbClr val="929292"/>
    <a:srgbClr val="E5E5E5"/>
    <a:srgbClr val="E1FB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62"/>
    <p:restoredTop sz="94694"/>
  </p:normalViewPr>
  <p:slideViewPr>
    <p:cSldViewPr snapToGrid="0" snapToObjects="1">
      <p:cViewPr varScale="1">
        <p:scale>
          <a:sx n="108" d="100"/>
          <a:sy n="108" d="100"/>
        </p:scale>
        <p:origin x="660" y="10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7" d="100"/>
          <a:sy n="157" d="100"/>
        </p:scale>
        <p:origin x="5640"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027AE7-EBBA-3B46-A62D-A1FCCBD82C9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AA06565-0B3A-F54D-A0F8-00B9C7B200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131DBD-9FD6-6A45-9ABB-BCA8406B2010}" type="datetimeFigureOut">
              <a:rPr lang="en-US" smtClean="0"/>
              <a:t>2/29/2020</a:t>
            </a:fld>
            <a:endParaRPr lang="en-US"/>
          </a:p>
        </p:txBody>
      </p:sp>
      <p:sp>
        <p:nvSpPr>
          <p:cNvPr id="4" name="Footer Placeholder 3">
            <a:extLst>
              <a:ext uri="{FF2B5EF4-FFF2-40B4-BE49-F238E27FC236}">
                <a16:creationId xmlns:a16="http://schemas.microsoft.com/office/drawing/2014/main" id="{DA696465-4202-D948-9244-A3AA3C3692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4214B0-EA45-EE40-AB13-4AA29EA130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7E7C5F-33A9-AC45-8974-CE26FF22DFD4}" type="slidenum">
              <a:rPr lang="en-US" smtClean="0"/>
              <a:t>‹#›</a:t>
            </a:fld>
            <a:endParaRPr lang="en-US"/>
          </a:p>
        </p:txBody>
      </p:sp>
    </p:spTree>
    <p:extLst>
      <p:ext uri="{BB962C8B-B14F-4D97-AF65-F5344CB8AC3E}">
        <p14:creationId xmlns:p14="http://schemas.microsoft.com/office/powerpoint/2010/main" val="888288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E4AA41-EF54-314A-80EC-C2E05FA693EE}" type="datetimeFigureOut">
              <a:rPr lang="en-US" smtClean="0"/>
              <a:t>2/29/2020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34C94-B050-584A-A843-DB996954582B}" type="slidenum">
              <a:rPr lang="en-US" smtClean="0"/>
              <a:t>‹#›</a:t>
            </a:fld>
            <a:endParaRPr lang="en-US"/>
          </a:p>
        </p:txBody>
      </p:sp>
    </p:spTree>
    <p:extLst>
      <p:ext uri="{BB962C8B-B14F-4D97-AF65-F5344CB8AC3E}">
        <p14:creationId xmlns:p14="http://schemas.microsoft.com/office/powerpoint/2010/main" val="3249202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efault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E4EA7E-1DB2-EC43-8BF6-7C9408FCE687}"/>
              </a:ext>
            </a:extLst>
          </p:cNvPr>
          <p:cNvSpPr txBox="1"/>
          <p:nvPr userDrawn="1"/>
        </p:nvSpPr>
        <p:spPr>
          <a:xfrm>
            <a:off x="11245174" y="6310009"/>
            <a:ext cx="583660" cy="307777"/>
          </a:xfrm>
          <a:prstGeom prst="rect">
            <a:avLst/>
          </a:prstGeom>
          <a:noFill/>
        </p:spPr>
        <p:txBody>
          <a:bodyPr wrap="square" rtlCol="0">
            <a:spAutoFit/>
          </a:bodyPr>
          <a:lstStyle/>
          <a:p>
            <a:pPr algn="r"/>
            <a:fld id="{94000DE4-E59E-D941-A73A-4F15C03D18BA}" type="slidenum">
              <a:rPr lang="en-US" sz="1400" b="0" i="0" smtClean="0">
                <a:solidFill>
                  <a:schemeClr val="tx2"/>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400" b="0" i="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itle Placeholder 1">
            <a:extLst>
              <a:ext uri="{FF2B5EF4-FFF2-40B4-BE49-F238E27FC236}">
                <a16:creationId xmlns:a16="http://schemas.microsoft.com/office/drawing/2014/main" id="{A975DF16-5712-5B4F-83C4-2C7B0C150BBC}"/>
              </a:ext>
            </a:extLst>
          </p:cNvPr>
          <p:cNvSpPr>
            <a:spLocks noGrp="1"/>
          </p:cNvSpPr>
          <p:nvPr>
            <p:ph type="title"/>
          </p:nvPr>
        </p:nvSpPr>
        <p:spPr>
          <a:xfrm>
            <a:off x="405727" y="365125"/>
            <a:ext cx="11360359" cy="1325563"/>
          </a:xfrm>
          <a:prstGeom prst="rect">
            <a:avLst/>
          </a:prstGeom>
        </p:spPr>
        <p:txBody>
          <a:bodyPr vert="horz" lIns="91440" tIns="45720" rIns="91440" bIns="45720" rtlCol="0" anchor="ctr">
            <a:normAutofit/>
          </a:bodyPr>
          <a:lstStyle>
            <a:lvl1pPr>
              <a:defRPr sz="6000" b="1"/>
            </a:lvl1pPr>
          </a:lstStyle>
          <a:p>
            <a:r>
              <a:rPr lang="en-US" dirty="0"/>
              <a:t>Click to edit Master title style</a:t>
            </a:r>
          </a:p>
        </p:txBody>
      </p:sp>
      <p:sp>
        <p:nvSpPr>
          <p:cNvPr id="6" name="Content Placeholder 5">
            <a:extLst>
              <a:ext uri="{FF2B5EF4-FFF2-40B4-BE49-F238E27FC236}">
                <a16:creationId xmlns:a16="http://schemas.microsoft.com/office/drawing/2014/main" id="{0409225A-8E8C-C14A-8BB7-A675BDF75A58}"/>
              </a:ext>
            </a:extLst>
          </p:cNvPr>
          <p:cNvSpPr>
            <a:spLocks noGrp="1"/>
          </p:cNvSpPr>
          <p:nvPr>
            <p:ph sz="quarter" idx="10"/>
          </p:nvPr>
        </p:nvSpPr>
        <p:spPr>
          <a:xfrm>
            <a:off x="405726" y="1841770"/>
            <a:ext cx="11360359" cy="4345021"/>
          </a:xfrm>
        </p:spPr>
        <p:txBody>
          <a:bodyPr>
            <a:normAutofit/>
          </a:bodyPr>
          <a:lstStyle>
            <a:lvl1pPr>
              <a:defRPr sz="2000"/>
            </a:lvl1pPr>
            <a:lvl2pPr>
              <a:defRPr sz="1800">
                <a:solidFill>
                  <a:srgbClr val="838383"/>
                </a:solidFill>
              </a:defRPr>
            </a:lvl2pPr>
            <a:lvl3pPr>
              <a:defRPr sz="1600">
                <a:solidFill>
                  <a:srgbClr val="838383"/>
                </a:solidFill>
              </a:defRPr>
            </a:lvl3pPr>
            <a:lvl4pPr>
              <a:defRPr sz="1400">
                <a:solidFill>
                  <a:srgbClr val="838383"/>
                </a:solidFill>
              </a:defRPr>
            </a:lvl4pPr>
            <a:lvl5pPr>
              <a:defRPr sz="1400">
                <a:solidFill>
                  <a:srgbClr val="83838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1A821309-208A-334E-A200-1E238B9F89A9}"/>
              </a:ext>
            </a:extLst>
          </p:cNvPr>
          <p:cNvPicPr>
            <a:picLocks noChangeAspect="1"/>
          </p:cNvPicPr>
          <p:nvPr userDrawn="1"/>
        </p:nvPicPr>
        <p:blipFill>
          <a:blip r:embed="rId2"/>
          <a:stretch>
            <a:fillRect/>
          </a:stretch>
        </p:blipFill>
        <p:spPr>
          <a:xfrm>
            <a:off x="405498" y="6313527"/>
            <a:ext cx="2082804" cy="228600"/>
          </a:xfrm>
          <a:prstGeom prst="rect">
            <a:avLst/>
          </a:prstGeom>
        </p:spPr>
      </p:pic>
    </p:spTree>
    <p:extLst>
      <p:ext uri="{BB962C8B-B14F-4D97-AF65-F5344CB8AC3E}">
        <p14:creationId xmlns:p14="http://schemas.microsoft.com/office/powerpoint/2010/main" val="3482422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1AA5899-5BCF-B446-A5F3-24E28B55DA80}"/>
              </a:ext>
            </a:extLst>
          </p:cNvPr>
          <p:cNvSpPr>
            <a:spLocks noGrp="1"/>
          </p:cNvSpPr>
          <p:nvPr>
            <p:ph type="sldNum" sz="quarter" idx="10"/>
          </p:nvPr>
        </p:nvSpPr>
        <p:spPr/>
        <p:txBody>
          <a:bodyPr/>
          <a:lstStyle/>
          <a:p>
            <a:fld id="{8D16F5AF-E384-F145-8613-F28E65705F97}" type="slidenum">
              <a:rPr lang="en-US" smtClean="0"/>
              <a:t>‹#›</a:t>
            </a:fld>
            <a:endParaRPr lang="en-US"/>
          </a:p>
        </p:txBody>
      </p:sp>
      <p:sp>
        <p:nvSpPr>
          <p:cNvPr id="4" name="Rectangle 3">
            <a:extLst>
              <a:ext uri="{FF2B5EF4-FFF2-40B4-BE49-F238E27FC236}">
                <a16:creationId xmlns:a16="http://schemas.microsoft.com/office/drawing/2014/main" id="{E5050FBA-E366-5946-9789-3C67C925F7EE}"/>
              </a:ext>
            </a:extLst>
          </p:cNvPr>
          <p:cNvSpPr/>
          <p:nvPr userDrawn="1"/>
        </p:nvSpPr>
        <p:spPr>
          <a:xfrm>
            <a:off x="0" y="0"/>
            <a:ext cx="12192000" cy="3242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1054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A9F179-20F8-A64C-9AF4-48C4EC39F055}"/>
              </a:ext>
            </a:extLst>
          </p:cNvPr>
          <p:cNvSpPr>
            <a:spLocks noGrp="1"/>
          </p:cNvSpPr>
          <p:nvPr>
            <p:ph type="title"/>
          </p:nvPr>
        </p:nvSpPr>
        <p:spPr>
          <a:xfrm>
            <a:off x="405727" y="365125"/>
            <a:ext cx="11360359"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97AB2A6-A7B6-E342-912C-107D9BB818B3}"/>
              </a:ext>
            </a:extLst>
          </p:cNvPr>
          <p:cNvSpPr>
            <a:spLocks noGrp="1"/>
          </p:cNvSpPr>
          <p:nvPr>
            <p:ph type="body" idx="1"/>
          </p:nvPr>
        </p:nvSpPr>
        <p:spPr>
          <a:xfrm>
            <a:off x="405727" y="1825625"/>
            <a:ext cx="1136036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D35BE687-0F05-F848-8D8D-351C6D44A0FE}"/>
              </a:ext>
            </a:extLst>
          </p:cNvPr>
          <p:cNvSpPr>
            <a:spLocks noGrp="1"/>
          </p:cNvSpPr>
          <p:nvPr>
            <p:ph type="sldNum" sz="quarter" idx="4"/>
          </p:nvPr>
        </p:nvSpPr>
        <p:spPr>
          <a:xfrm>
            <a:off x="8610600" y="6310312"/>
            <a:ext cx="3155486" cy="365125"/>
          </a:xfrm>
          <a:prstGeom prst="rect">
            <a:avLst/>
          </a:prstGeom>
        </p:spPr>
        <p:txBody>
          <a:bodyPr vert="horz" lIns="91440" tIns="45720" rIns="91440" bIns="45720" rtlCol="0" anchor="ctr"/>
          <a:lstStyle>
            <a:lvl1pPr algn="r">
              <a:defRPr sz="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8D16F5AF-E384-F145-8613-F28E65705F97}" type="slidenum">
              <a:rPr lang="en-US" smtClean="0"/>
              <a:t>‹#›</a:t>
            </a:fld>
            <a:endParaRPr lang="en-US"/>
          </a:p>
        </p:txBody>
      </p:sp>
      <p:sp>
        <p:nvSpPr>
          <p:cNvPr id="9" name="Rectangle 8">
            <a:extLst>
              <a:ext uri="{FF2B5EF4-FFF2-40B4-BE49-F238E27FC236}">
                <a16:creationId xmlns:a16="http://schemas.microsoft.com/office/drawing/2014/main" id="{9551438D-2267-B84B-B0A9-82777966F6E8}"/>
              </a:ext>
            </a:extLst>
          </p:cNvPr>
          <p:cNvSpPr/>
          <p:nvPr/>
        </p:nvSpPr>
        <p:spPr>
          <a:xfrm>
            <a:off x="0" y="0"/>
            <a:ext cx="12192000" cy="181669"/>
          </a:xfrm>
          <a:prstGeom prst="rect">
            <a:avLst/>
          </a:prstGeom>
          <a:solidFill>
            <a:srgbClr val="005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1436438"/>
      </p:ext>
    </p:extLst>
  </p:cSld>
  <p:clrMap bg1="lt1" tx1="dk1" bg2="lt2" tx2="dk2" accent1="accent1" accent2="accent2" accent3="accent3" accent4="accent4" accent5="accent5" accent6="accent6" hlink="hlink" folHlink="folHlink"/>
  <p:sldLayoutIdLst>
    <p:sldLayoutId id="2147483670" r:id="rId1"/>
    <p:sldLayoutId id="2147483671" r:id="rId2"/>
  </p:sldLayoutIdLst>
  <p:hf hdr="0" ftr="0" dt="0"/>
  <p:txStyles>
    <p:titleStyle>
      <a:lvl1pPr algn="l" defTabSz="914400" rtl="0" eaLnBrk="1" latinLnBrk="0" hangingPunct="1">
        <a:lnSpc>
          <a:spcPct val="90000"/>
        </a:lnSpc>
        <a:spcBef>
          <a:spcPct val="0"/>
        </a:spcBef>
        <a:buNone/>
        <a:defRPr sz="4400" kern="1200">
          <a:solidFill>
            <a:srgbClr val="015A7C"/>
          </a:solidFill>
          <a:latin typeface="Roboto Slab" pitchFamily="2" charset="0"/>
          <a:ea typeface="Roboto Slab"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rgbClr val="34374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benjamin-jacobson-bb318143/"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4231EAA-0885-9945-8CEF-12F157955572}"/>
              </a:ext>
            </a:extLst>
          </p:cNvPr>
          <p:cNvSpPr txBox="1"/>
          <p:nvPr/>
        </p:nvSpPr>
        <p:spPr>
          <a:xfrm>
            <a:off x="2370693" y="3812989"/>
            <a:ext cx="5861785" cy="584775"/>
          </a:xfrm>
          <a:prstGeom prst="rect">
            <a:avLst/>
          </a:prstGeom>
          <a:noFill/>
        </p:spPr>
        <p:txBody>
          <a:bodyPr wrap="square" rtlCol="0">
            <a:spAutoFit/>
          </a:bodyPr>
          <a:lstStyle/>
          <a:p>
            <a:r>
              <a:rPr lang="en-US" sz="3200" b="1" dirty="0">
                <a:solidFill>
                  <a:srgbClr val="005A7C"/>
                </a:solidFill>
                <a:latin typeface="Roboto Slab" pitchFamily="2" charset="0"/>
                <a:ea typeface="Roboto Slab" pitchFamily="2" charset="0"/>
              </a:rPr>
              <a:t>Ben Jacobson</a:t>
            </a:r>
            <a:endParaRPr lang="en-US" sz="14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 name="Rectangle 7">
            <a:extLst>
              <a:ext uri="{FF2B5EF4-FFF2-40B4-BE49-F238E27FC236}">
                <a16:creationId xmlns:a16="http://schemas.microsoft.com/office/drawing/2014/main" id="{A8DC0B0C-0DAE-F149-A7EA-4EEDC85B40D8}"/>
              </a:ext>
            </a:extLst>
          </p:cNvPr>
          <p:cNvSpPr/>
          <p:nvPr/>
        </p:nvSpPr>
        <p:spPr>
          <a:xfrm>
            <a:off x="2409193" y="4317681"/>
            <a:ext cx="6124875" cy="307777"/>
          </a:xfrm>
          <a:prstGeom prst="rect">
            <a:avLst/>
          </a:prstGeom>
        </p:spPr>
        <p:txBody>
          <a:bodyPr wrap="square">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Network Engineer</a:t>
            </a:r>
          </a:p>
        </p:txBody>
      </p:sp>
      <p:sp>
        <p:nvSpPr>
          <p:cNvPr id="9" name="Rectangle 8">
            <a:extLst>
              <a:ext uri="{FF2B5EF4-FFF2-40B4-BE49-F238E27FC236}">
                <a16:creationId xmlns:a16="http://schemas.microsoft.com/office/drawing/2014/main" id="{22143A3E-CDE9-EC40-9B53-E83B73911809}"/>
              </a:ext>
            </a:extLst>
          </p:cNvPr>
          <p:cNvSpPr/>
          <p:nvPr/>
        </p:nvSpPr>
        <p:spPr>
          <a:xfrm>
            <a:off x="2409193" y="4884325"/>
            <a:ext cx="937693" cy="307777"/>
          </a:xfrm>
          <a:prstGeom prst="rect">
            <a:avLst/>
          </a:prstGeom>
        </p:spPr>
        <p:txBody>
          <a:bodyPr wrap="none">
            <a:spAutoFit/>
          </a:bodyPr>
          <a:lstStyle/>
          <a:p>
            <a:r>
              <a:rPr lang="en-US" sz="1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LinkedIn: </a:t>
            </a:r>
          </a:p>
        </p:txBody>
      </p:sp>
      <p:sp>
        <p:nvSpPr>
          <p:cNvPr id="11" name="TextBox 10">
            <a:extLst>
              <a:ext uri="{FF2B5EF4-FFF2-40B4-BE49-F238E27FC236}">
                <a16:creationId xmlns:a16="http://schemas.microsoft.com/office/drawing/2014/main" id="{40343DC3-D4E5-364E-801E-571327A18488}"/>
              </a:ext>
            </a:extLst>
          </p:cNvPr>
          <p:cNvSpPr txBox="1"/>
          <p:nvPr/>
        </p:nvSpPr>
        <p:spPr>
          <a:xfrm>
            <a:off x="405498" y="1560136"/>
            <a:ext cx="10432182" cy="461665"/>
          </a:xfrm>
          <a:prstGeom prst="rect">
            <a:avLst/>
          </a:prstGeom>
          <a:noFill/>
        </p:spPr>
        <p:txBody>
          <a:bodyPr wrap="square" rtlCol="0">
            <a:spAutoFit/>
          </a:bodyPr>
          <a:lstStyle/>
          <a:p>
            <a:r>
              <a:rPr lang="en-US" sz="2400" dirty="0">
                <a:solidFill>
                  <a:schemeClr val="tx2"/>
                </a:solidFill>
                <a:latin typeface="Open Sans" panose="020B0606030504020204" pitchFamily="34" charset="0"/>
                <a:ea typeface="Open Sans" panose="020B0606030504020204" pitchFamily="34" charset="0"/>
                <a:cs typeface="Open Sans" panose="020B0606030504020204" pitchFamily="34" charset="0"/>
              </a:rPr>
              <a:t>Covering JN0-103 Exam Topics</a:t>
            </a:r>
          </a:p>
        </p:txBody>
      </p:sp>
      <p:sp>
        <p:nvSpPr>
          <p:cNvPr id="20" name="Oval 19">
            <a:extLst>
              <a:ext uri="{FF2B5EF4-FFF2-40B4-BE49-F238E27FC236}">
                <a16:creationId xmlns:a16="http://schemas.microsoft.com/office/drawing/2014/main" id="{757D6C43-8036-1B48-9CE5-AF27191EB536}"/>
              </a:ext>
            </a:extLst>
          </p:cNvPr>
          <p:cNvSpPr/>
          <p:nvPr/>
        </p:nvSpPr>
        <p:spPr>
          <a:xfrm>
            <a:off x="405498" y="3678894"/>
            <a:ext cx="1789889" cy="1789889"/>
          </a:xfrm>
          <a:prstGeom prst="ellipse">
            <a:avLst/>
          </a:prstGeom>
          <a:solidFill>
            <a:srgbClr val="009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9135776-1755-9C47-981B-5A487EB67E1E}"/>
              </a:ext>
            </a:extLst>
          </p:cNvPr>
          <p:cNvSpPr/>
          <p:nvPr/>
        </p:nvSpPr>
        <p:spPr>
          <a:xfrm>
            <a:off x="758114" y="4419949"/>
            <a:ext cx="1084656" cy="307777"/>
          </a:xfrm>
          <a:prstGeom prst="rect">
            <a:avLst/>
          </a:prstGeom>
          <a:noFill/>
        </p:spPr>
        <p:txBody>
          <a:bodyPr wrap="none">
            <a:spAutoFit/>
          </a:bodyPr>
          <a:lstStyle/>
          <a:p>
            <a:r>
              <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Your photo</a:t>
            </a:r>
          </a:p>
        </p:txBody>
      </p:sp>
      <p:sp>
        <p:nvSpPr>
          <p:cNvPr id="26" name="Title 25">
            <a:extLst>
              <a:ext uri="{FF2B5EF4-FFF2-40B4-BE49-F238E27FC236}">
                <a16:creationId xmlns:a16="http://schemas.microsoft.com/office/drawing/2014/main" id="{4BDCBF10-79B7-E043-8D52-4F035A08B9F2}"/>
              </a:ext>
            </a:extLst>
          </p:cNvPr>
          <p:cNvSpPr>
            <a:spLocks noGrp="1"/>
          </p:cNvSpPr>
          <p:nvPr>
            <p:ph type="title"/>
          </p:nvPr>
        </p:nvSpPr>
        <p:spPr/>
        <p:txBody>
          <a:bodyPr>
            <a:normAutofit/>
          </a:bodyPr>
          <a:lstStyle/>
          <a:p>
            <a:r>
              <a:rPr lang="en-US" dirty="0">
                <a:solidFill>
                  <a:srgbClr val="005A7C"/>
                </a:solidFill>
                <a:cs typeface="Open Sans" panose="020B0606030504020204" pitchFamily="34" charset="0"/>
              </a:rPr>
              <a:t>JNCIA-</a:t>
            </a:r>
            <a:r>
              <a:rPr lang="en-US" dirty="0" err="1">
                <a:solidFill>
                  <a:srgbClr val="005A7C"/>
                </a:solidFill>
                <a:cs typeface="Open Sans" panose="020B0606030504020204" pitchFamily="34" charset="0"/>
              </a:rPr>
              <a:t>Junos</a:t>
            </a:r>
            <a:endParaRPr lang="en-US" dirty="0"/>
          </a:p>
        </p:txBody>
      </p:sp>
      <p:pic>
        <p:nvPicPr>
          <p:cNvPr id="3" name="Picture 2" descr="A person wearing glasses and smiling at the camera&#10;&#10;Description automatically generated">
            <a:extLst>
              <a:ext uri="{FF2B5EF4-FFF2-40B4-BE49-F238E27FC236}">
                <a16:creationId xmlns:a16="http://schemas.microsoft.com/office/drawing/2014/main" id="{AA6C2744-6D6D-47FD-8FB0-80E6F1C9C42C}"/>
              </a:ext>
            </a:extLst>
          </p:cNvPr>
          <p:cNvPicPr>
            <a:picLocks noChangeAspect="1"/>
          </p:cNvPicPr>
          <p:nvPr/>
        </p:nvPicPr>
        <p:blipFill>
          <a:blip r:embed="rId2"/>
          <a:stretch>
            <a:fillRect/>
          </a:stretch>
        </p:blipFill>
        <p:spPr>
          <a:xfrm>
            <a:off x="673189" y="3912533"/>
            <a:ext cx="1254506" cy="131931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Rectangle 1">
            <a:extLst>
              <a:ext uri="{FF2B5EF4-FFF2-40B4-BE49-F238E27FC236}">
                <a16:creationId xmlns:a16="http://schemas.microsoft.com/office/drawing/2014/main" id="{EC05591C-1B81-44D1-B228-F63C50214433}"/>
              </a:ext>
            </a:extLst>
          </p:cNvPr>
          <p:cNvSpPr>
            <a:spLocks noChangeArrowheads="1"/>
          </p:cNvSpPr>
          <p:nvPr/>
        </p:nvSpPr>
        <p:spPr bwMode="auto">
          <a:xfrm>
            <a:off x="3258105" y="4866644"/>
            <a:ext cx="481758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3"/>
              </a:rPr>
              <a:t>https://www.linkedin.com/in/benjamin-jacobson-bb318143/</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EB026FDE-85F1-4D1B-B476-3FD11D8B9483}"/>
              </a:ext>
            </a:extLst>
          </p:cNvPr>
          <p:cNvSpPr/>
          <p:nvPr/>
        </p:nvSpPr>
        <p:spPr>
          <a:xfrm>
            <a:off x="266006" y="6118167"/>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2797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C621DD-5863-C540-A0E7-3F1655FD9E98}"/>
              </a:ext>
            </a:extLst>
          </p:cNvPr>
          <p:cNvSpPr/>
          <p:nvPr/>
        </p:nvSpPr>
        <p:spPr>
          <a:xfrm>
            <a:off x="0" y="1"/>
            <a:ext cx="12192000" cy="6857999"/>
          </a:xfrm>
          <a:prstGeom prst="rect">
            <a:avLst/>
          </a:prstGeom>
          <a:solidFill>
            <a:srgbClr val="005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55C9E6A-768B-7243-9004-DB5A692F39D0}"/>
              </a:ext>
            </a:extLst>
          </p:cNvPr>
          <p:cNvSpPr>
            <a:spLocks noGrp="1"/>
          </p:cNvSpPr>
          <p:nvPr>
            <p:ph type="title"/>
          </p:nvPr>
        </p:nvSpPr>
        <p:spPr>
          <a:xfrm>
            <a:off x="405727" y="2201410"/>
            <a:ext cx="11360359" cy="1325563"/>
          </a:xfrm>
        </p:spPr>
        <p:txBody>
          <a:bodyPr/>
          <a:lstStyle/>
          <a:p>
            <a:r>
              <a:rPr lang="en-US" dirty="0" err="1">
                <a:solidFill>
                  <a:schemeClr val="bg1"/>
                </a:solidFill>
              </a:rPr>
              <a:t>Junos</a:t>
            </a:r>
            <a:r>
              <a:rPr lang="en-US" dirty="0">
                <a:solidFill>
                  <a:schemeClr val="bg1"/>
                </a:solidFill>
              </a:rPr>
              <a:t> OS Fundamentals</a:t>
            </a:r>
          </a:p>
        </p:txBody>
      </p:sp>
      <p:sp>
        <p:nvSpPr>
          <p:cNvPr id="2" name="Slide Number Placeholder 1">
            <a:extLst>
              <a:ext uri="{FF2B5EF4-FFF2-40B4-BE49-F238E27FC236}">
                <a16:creationId xmlns:a16="http://schemas.microsoft.com/office/drawing/2014/main" id="{A06D7858-E16E-254B-AC32-01CFA663B293}"/>
              </a:ext>
            </a:extLst>
          </p:cNvPr>
          <p:cNvSpPr>
            <a:spLocks noGrp="1"/>
          </p:cNvSpPr>
          <p:nvPr>
            <p:ph type="sldNum" sz="quarter" idx="4294967295"/>
          </p:nvPr>
        </p:nvSpPr>
        <p:spPr>
          <a:xfrm>
            <a:off x="9036050" y="6310313"/>
            <a:ext cx="3155950" cy="365125"/>
          </a:xfrm>
        </p:spPr>
        <p:txBody>
          <a:bodyPr/>
          <a:lstStyle/>
          <a:p>
            <a:fld id="{8D16F5AF-E384-F145-8613-F28E65705F97}" type="slidenum">
              <a:rPr lang="en-US" smtClean="0"/>
              <a:t>2</a:t>
            </a:fld>
            <a:endParaRPr lang="en-US"/>
          </a:p>
        </p:txBody>
      </p:sp>
      <p:sp>
        <p:nvSpPr>
          <p:cNvPr id="6" name="Content Placeholder 5">
            <a:extLst>
              <a:ext uri="{FF2B5EF4-FFF2-40B4-BE49-F238E27FC236}">
                <a16:creationId xmlns:a16="http://schemas.microsoft.com/office/drawing/2014/main" id="{23F033FD-DAC5-8145-999F-87FBE7BE3794}"/>
              </a:ext>
            </a:extLst>
          </p:cNvPr>
          <p:cNvSpPr txBox="1">
            <a:spLocks noGrp="1"/>
          </p:cNvSpPr>
          <p:nvPr>
            <p:ph sz="quarter" idx="10"/>
          </p:nvPr>
        </p:nvSpPr>
        <p:spPr>
          <a:xfrm>
            <a:off x="405726" y="3399195"/>
            <a:ext cx="11360359" cy="424732"/>
          </a:xfrm>
          <a:prstGeom prst="rect">
            <a:avLst/>
          </a:prstGeom>
          <a:noFill/>
        </p:spPr>
        <p:txBody>
          <a:bodyPr wrap="square" rtlCol="0">
            <a:spAutoFit/>
          </a:bodyPr>
          <a:lstStyle/>
          <a:p>
            <a:pPr marL="0" indent="0">
              <a:buNone/>
            </a:pPr>
            <a:r>
              <a:rPr lang="en-US" sz="2400" b="0" dirty="0">
                <a:solidFill>
                  <a:schemeClr val="bg1"/>
                </a:solidFill>
                <a:latin typeface="Open Sans" panose="020B0606030504020204" pitchFamily="34" charset="0"/>
                <a:ea typeface="Open Sans" panose="020B0606030504020204" pitchFamily="34" charset="0"/>
                <a:cs typeface="Open Sans" panose="020B0606030504020204" pitchFamily="34" charset="0"/>
              </a:rPr>
              <a:t>Juniper software architecture and traffic handling</a:t>
            </a:r>
          </a:p>
        </p:txBody>
      </p:sp>
      <p:pic>
        <p:nvPicPr>
          <p:cNvPr id="7" name="Picture 6">
            <a:extLst>
              <a:ext uri="{FF2B5EF4-FFF2-40B4-BE49-F238E27FC236}">
                <a16:creationId xmlns:a16="http://schemas.microsoft.com/office/drawing/2014/main" id="{6C1A4E90-5C65-C748-B846-BB0B8CE0259D}"/>
              </a:ext>
            </a:extLst>
          </p:cNvPr>
          <p:cNvPicPr>
            <a:picLocks noChangeAspect="1"/>
          </p:cNvPicPr>
          <p:nvPr/>
        </p:nvPicPr>
        <p:blipFill>
          <a:blip r:embed="rId2"/>
          <a:stretch>
            <a:fillRect/>
          </a:stretch>
        </p:blipFill>
        <p:spPr>
          <a:xfrm>
            <a:off x="405726" y="6264275"/>
            <a:ext cx="2082804" cy="228600"/>
          </a:xfrm>
          <a:prstGeom prst="rect">
            <a:avLst/>
          </a:prstGeom>
        </p:spPr>
      </p:pic>
      <p:sp>
        <p:nvSpPr>
          <p:cNvPr id="8" name="Rectangle 7">
            <a:extLst>
              <a:ext uri="{FF2B5EF4-FFF2-40B4-BE49-F238E27FC236}">
                <a16:creationId xmlns:a16="http://schemas.microsoft.com/office/drawing/2014/main" id="{ED79C1C4-2CBB-4409-8182-F694F7054D57}"/>
              </a:ext>
            </a:extLst>
          </p:cNvPr>
          <p:cNvSpPr/>
          <p:nvPr/>
        </p:nvSpPr>
        <p:spPr>
          <a:xfrm>
            <a:off x="266006" y="6118167"/>
            <a:ext cx="2410691" cy="575477"/>
          </a:xfrm>
          <a:prstGeom prst="rect">
            <a:avLst/>
          </a:prstGeom>
          <a:solidFill>
            <a:srgbClr val="005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540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C1B5B9-01D7-BB48-8947-D12C18194C11}"/>
              </a:ext>
            </a:extLst>
          </p:cNvPr>
          <p:cNvSpPr/>
          <p:nvPr/>
        </p:nvSpPr>
        <p:spPr>
          <a:xfrm>
            <a:off x="0" y="3448685"/>
            <a:ext cx="12192000" cy="110247"/>
          </a:xfrm>
          <a:prstGeom prst="rect">
            <a:avLst/>
          </a:prstGeom>
          <a:solidFill>
            <a:srgbClr val="009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6EC3C17-94E3-EA47-8FF7-22232238AF61}"/>
              </a:ext>
            </a:extLst>
          </p:cNvPr>
          <p:cNvSpPr txBox="1"/>
          <p:nvPr/>
        </p:nvSpPr>
        <p:spPr>
          <a:xfrm>
            <a:off x="2812913" y="3715846"/>
            <a:ext cx="8199054" cy="461665"/>
          </a:xfrm>
          <a:prstGeom prst="rect">
            <a:avLst/>
          </a:prstGeom>
          <a:noFill/>
        </p:spPr>
        <p:txBody>
          <a:bodyPr wrap="square" rtlCol="0">
            <a:spAutoFit/>
          </a:bodyPr>
          <a:lstStyle/>
          <a:p>
            <a:r>
              <a:rPr lang="en-US" sz="2400" dirty="0">
                <a:solidFill>
                  <a:schemeClr val="tx2"/>
                </a:solidFill>
                <a:latin typeface="Open Sans" panose="020B0606030504020204" pitchFamily="34" charset="0"/>
                <a:ea typeface="Open Sans" panose="020B0606030504020204" pitchFamily="34" charset="0"/>
                <a:cs typeface="Open Sans" panose="020B0606030504020204" pitchFamily="34" charset="0"/>
              </a:rPr>
              <a:t>Overview of </a:t>
            </a:r>
            <a:r>
              <a:rPr lang="en-US" sz="2400" dirty="0" err="1">
                <a:solidFill>
                  <a:schemeClr val="tx2"/>
                </a:solidFill>
                <a:latin typeface="Open Sans" panose="020B0606030504020204" pitchFamily="34" charset="0"/>
                <a:ea typeface="Open Sans" panose="020B0606030504020204" pitchFamily="34" charset="0"/>
                <a:cs typeface="Open Sans" panose="020B0606030504020204" pitchFamily="34" charset="0"/>
              </a:rPr>
              <a:t>Junos</a:t>
            </a:r>
            <a:r>
              <a:rPr lang="en-US" sz="2400" dirty="0">
                <a:solidFill>
                  <a:schemeClr val="tx2"/>
                </a:solidFill>
                <a:latin typeface="Open Sans" panose="020B0606030504020204" pitchFamily="34" charset="0"/>
                <a:ea typeface="Open Sans" panose="020B0606030504020204" pitchFamily="34" charset="0"/>
                <a:cs typeface="Open Sans" panose="020B0606030504020204" pitchFamily="34" charset="0"/>
              </a:rPr>
              <a:t> OS and FreeBSD Kernel</a:t>
            </a:r>
          </a:p>
        </p:txBody>
      </p:sp>
      <p:sp>
        <p:nvSpPr>
          <p:cNvPr id="6" name="Rectangle 5">
            <a:extLst>
              <a:ext uri="{FF2B5EF4-FFF2-40B4-BE49-F238E27FC236}">
                <a16:creationId xmlns:a16="http://schemas.microsoft.com/office/drawing/2014/main" id="{97A32C12-4B0D-2F4B-8A35-F4F47BAB4D03}"/>
              </a:ext>
            </a:extLst>
          </p:cNvPr>
          <p:cNvSpPr/>
          <p:nvPr/>
        </p:nvSpPr>
        <p:spPr>
          <a:xfrm>
            <a:off x="0" y="-17090"/>
            <a:ext cx="12192000" cy="616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338D507-3451-954E-A9EC-0EB6DFFE9EB7}"/>
              </a:ext>
            </a:extLst>
          </p:cNvPr>
          <p:cNvSpPr/>
          <p:nvPr/>
        </p:nvSpPr>
        <p:spPr>
          <a:xfrm>
            <a:off x="401262" y="2482270"/>
            <a:ext cx="1985297" cy="1985297"/>
          </a:xfrm>
          <a:prstGeom prst="ellipse">
            <a:avLst/>
          </a:prstGeom>
          <a:solidFill>
            <a:srgbClr val="009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3B179AA-C775-B743-89F9-9CEED84C7A53}"/>
              </a:ext>
            </a:extLst>
          </p:cNvPr>
          <p:cNvSpPr/>
          <p:nvPr/>
        </p:nvSpPr>
        <p:spPr>
          <a:xfrm>
            <a:off x="403036" y="2813199"/>
            <a:ext cx="1983523" cy="1323439"/>
          </a:xfrm>
          <a:prstGeom prst="rect">
            <a:avLst/>
          </a:prstGeom>
        </p:spPr>
        <p:txBody>
          <a:bodyPr wrap="square">
            <a:spAutoFit/>
          </a:bodyPr>
          <a:lstStyle/>
          <a:p>
            <a:pPr algn="ctr"/>
            <a:r>
              <a:rPr lang="en-US" sz="8000" b="1" cap="all" dirty="0">
                <a:solidFill>
                  <a:schemeClr val="bg1"/>
                </a:solidFill>
                <a:latin typeface="Roboto Slab" pitchFamily="2" charset="0"/>
                <a:ea typeface="Roboto Slab" pitchFamily="2" charset="0"/>
                <a:cs typeface="Open Sans Semibold" panose="020B0606030504020204" pitchFamily="34" charset="0"/>
              </a:rPr>
              <a:t>#</a:t>
            </a:r>
            <a:endParaRPr lang="en-US" sz="6000" b="1" cap="all" dirty="0">
              <a:solidFill>
                <a:schemeClr val="bg1"/>
              </a:solidFill>
              <a:latin typeface="Roboto Slab" pitchFamily="2" charset="0"/>
              <a:ea typeface="Roboto Slab" pitchFamily="2" charset="0"/>
              <a:cs typeface="Open Sans Semibold" panose="020B0606030504020204" pitchFamily="34" charset="0"/>
            </a:endParaRPr>
          </a:p>
        </p:txBody>
      </p:sp>
      <p:sp>
        <p:nvSpPr>
          <p:cNvPr id="13" name="Title 12">
            <a:extLst>
              <a:ext uri="{FF2B5EF4-FFF2-40B4-BE49-F238E27FC236}">
                <a16:creationId xmlns:a16="http://schemas.microsoft.com/office/drawing/2014/main" id="{A1F96139-5015-294A-8C10-A591543DBE10}"/>
              </a:ext>
            </a:extLst>
          </p:cNvPr>
          <p:cNvSpPr>
            <a:spLocks noGrp="1"/>
          </p:cNvSpPr>
          <p:nvPr>
            <p:ph type="title"/>
          </p:nvPr>
        </p:nvSpPr>
        <p:spPr>
          <a:xfrm>
            <a:off x="2812913" y="2233369"/>
            <a:ext cx="11360359" cy="1325563"/>
          </a:xfrm>
        </p:spPr>
        <p:txBody>
          <a:bodyPr>
            <a:normAutofit/>
          </a:bodyPr>
          <a:lstStyle/>
          <a:p>
            <a:r>
              <a:rPr lang="en-US" dirty="0" err="1">
                <a:solidFill>
                  <a:srgbClr val="009ACE"/>
                </a:solidFill>
                <a:cs typeface="Open Sans" panose="020B0606030504020204" pitchFamily="34" charset="0"/>
              </a:rPr>
              <a:t>Junos</a:t>
            </a:r>
            <a:r>
              <a:rPr lang="en-US" dirty="0">
                <a:solidFill>
                  <a:srgbClr val="009ACE"/>
                </a:solidFill>
                <a:cs typeface="Open Sans" panose="020B0606030504020204" pitchFamily="34" charset="0"/>
              </a:rPr>
              <a:t> OS Architecture</a:t>
            </a:r>
            <a:endParaRPr lang="en-US" dirty="0">
              <a:solidFill>
                <a:srgbClr val="009ACE"/>
              </a:solidFill>
            </a:endParaRPr>
          </a:p>
        </p:txBody>
      </p:sp>
      <p:sp>
        <p:nvSpPr>
          <p:cNvPr id="10" name="Rectangle 9">
            <a:extLst>
              <a:ext uri="{FF2B5EF4-FFF2-40B4-BE49-F238E27FC236}">
                <a16:creationId xmlns:a16="http://schemas.microsoft.com/office/drawing/2014/main" id="{443A2E7B-B442-4762-B395-9568C1C0E1E7}"/>
              </a:ext>
            </a:extLst>
          </p:cNvPr>
          <p:cNvSpPr/>
          <p:nvPr/>
        </p:nvSpPr>
        <p:spPr>
          <a:xfrm>
            <a:off x="266006" y="6118167"/>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8595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61870B3-638F-BD43-B72D-575A5933F944}"/>
              </a:ext>
            </a:extLst>
          </p:cNvPr>
          <p:cNvSpPr txBox="1"/>
          <p:nvPr/>
        </p:nvSpPr>
        <p:spPr>
          <a:xfrm>
            <a:off x="1536970" y="3299480"/>
            <a:ext cx="9300710" cy="830997"/>
          </a:xfrm>
          <a:prstGeom prst="rect">
            <a:avLst/>
          </a:prstGeom>
          <a:noFill/>
        </p:spPr>
        <p:txBody>
          <a:bodyPr wrap="square" rtlCol="0">
            <a:spAutoFit/>
          </a:bodyPr>
          <a:lstStyle/>
          <a:p>
            <a:r>
              <a:rPr lang="en-US" sz="1600" b="1" dirty="0">
                <a:latin typeface="Open Sans Semibold" panose="020B0606030504020204" pitchFamily="34" charset="0"/>
                <a:ea typeface="Open Sans Semibold" panose="020B0606030504020204" pitchFamily="34" charset="0"/>
                <a:cs typeface="Open Sans Semibold" panose="020B0606030504020204" pitchFamily="34" charset="0"/>
              </a:rPr>
              <a:t>Same source code base on all platforms</a:t>
            </a:r>
          </a:p>
          <a:p>
            <a:r>
              <a:rPr lang="en-US" sz="1600" dirty="0">
                <a:latin typeface="Open Sans" panose="020B0606030504020204" pitchFamily="34" charset="0"/>
                <a:ea typeface="Open Sans" panose="020B0606030504020204" pitchFamily="34" charset="0"/>
                <a:cs typeface="Open Sans" panose="020B0606030504020204" pitchFamily="34" charset="0"/>
              </a:rPr>
              <a:t>The same base code is used in all Juniper hardware, though some may have additional features that run as separate processes. This allows for maintenance and set up tasks to remain largely similar</a:t>
            </a:r>
          </a:p>
        </p:txBody>
      </p:sp>
      <p:sp>
        <p:nvSpPr>
          <p:cNvPr id="6" name="TextBox 5">
            <a:extLst>
              <a:ext uri="{FF2B5EF4-FFF2-40B4-BE49-F238E27FC236}">
                <a16:creationId xmlns:a16="http://schemas.microsoft.com/office/drawing/2014/main" id="{F53F6286-4AB5-9B4B-B068-294F949524BB}"/>
              </a:ext>
            </a:extLst>
          </p:cNvPr>
          <p:cNvSpPr txBox="1"/>
          <p:nvPr/>
        </p:nvSpPr>
        <p:spPr>
          <a:xfrm>
            <a:off x="1536970" y="4646392"/>
            <a:ext cx="9300710" cy="830997"/>
          </a:xfrm>
          <a:prstGeom prst="rect">
            <a:avLst/>
          </a:prstGeom>
          <a:noFill/>
        </p:spPr>
        <p:txBody>
          <a:bodyPr wrap="square" rtlCol="0">
            <a:spAutoFit/>
          </a:bodyPr>
          <a:lstStyle/>
          <a:p>
            <a:r>
              <a:rPr lang="en-US" sz="1600" b="1" dirty="0">
                <a:latin typeface="Open Sans Semibold" panose="020B0606030504020204" pitchFamily="34" charset="0"/>
                <a:ea typeface="Open Sans Semibold" panose="020B0606030504020204" pitchFamily="34" charset="0"/>
                <a:cs typeface="Open Sans Semibold" panose="020B0606030504020204" pitchFamily="34" charset="0"/>
              </a:rPr>
              <a:t>Process daemons</a:t>
            </a:r>
          </a:p>
          <a:p>
            <a:r>
              <a:rPr lang="en-US" sz="1600" dirty="0">
                <a:latin typeface="Open Sans" panose="020B0606030504020204" pitchFamily="34" charset="0"/>
                <a:ea typeface="Open Sans" panose="020B0606030504020204" pitchFamily="34" charset="0"/>
                <a:cs typeface="Open Sans" panose="020B0606030504020204" pitchFamily="34" charset="0"/>
              </a:rPr>
              <a:t>Daemon is the name for a service or process that runs in the background. As JNCIA we’re expected to be aware of a few of the common daemons, their names and their function</a:t>
            </a:r>
          </a:p>
        </p:txBody>
      </p:sp>
      <p:sp>
        <p:nvSpPr>
          <p:cNvPr id="2" name="Oval 1">
            <a:extLst>
              <a:ext uri="{FF2B5EF4-FFF2-40B4-BE49-F238E27FC236}">
                <a16:creationId xmlns:a16="http://schemas.microsoft.com/office/drawing/2014/main" id="{88073500-D737-7642-8660-5EECC3A3FACA}"/>
              </a:ext>
            </a:extLst>
          </p:cNvPr>
          <p:cNvSpPr/>
          <p:nvPr/>
        </p:nvSpPr>
        <p:spPr>
          <a:xfrm>
            <a:off x="492868" y="1911053"/>
            <a:ext cx="914400" cy="914400"/>
          </a:xfrm>
          <a:prstGeom prst="ellipse">
            <a:avLst/>
          </a:prstGeom>
          <a:solidFill>
            <a:srgbClr val="009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B76AB70-220D-F843-B9A1-6A0D740BB083}"/>
              </a:ext>
            </a:extLst>
          </p:cNvPr>
          <p:cNvSpPr/>
          <p:nvPr/>
        </p:nvSpPr>
        <p:spPr>
          <a:xfrm>
            <a:off x="492868" y="3257779"/>
            <a:ext cx="914400" cy="914400"/>
          </a:xfrm>
          <a:prstGeom prst="ellipse">
            <a:avLst/>
          </a:prstGeom>
          <a:solidFill>
            <a:srgbClr val="009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17CBACC-E32F-3D42-9D69-D145EEE3F974}"/>
              </a:ext>
            </a:extLst>
          </p:cNvPr>
          <p:cNvSpPr/>
          <p:nvPr/>
        </p:nvSpPr>
        <p:spPr>
          <a:xfrm>
            <a:off x="492868" y="4604505"/>
            <a:ext cx="914400" cy="914400"/>
          </a:xfrm>
          <a:prstGeom prst="ellipse">
            <a:avLst/>
          </a:prstGeom>
          <a:solidFill>
            <a:srgbClr val="009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5">
            <a:extLst>
              <a:ext uri="{FF2B5EF4-FFF2-40B4-BE49-F238E27FC236}">
                <a16:creationId xmlns:a16="http://schemas.microsoft.com/office/drawing/2014/main" id="{A1B387B8-7F95-B849-917D-B64F2FA70425}"/>
              </a:ext>
            </a:extLst>
          </p:cNvPr>
          <p:cNvSpPr>
            <a:spLocks noGrp="1"/>
          </p:cNvSpPr>
          <p:nvPr>
            <p:ph type="title"/>
          </p:nvPr>
        </p:nvSpPr>
        <p:spPr/>
        <p:txBody>
          <a:bodyPr>
            <a:normAutofit/>
          </a:bodyPr>
          <a:lstStyle/>
          <a:p>
            <a:r>
              <a:rPr lang="en-US" dirty="0">
                <a:solidFill>
                  <a:srgbClr val="005A7C"/>
                </a:solidFill>
                <a:cs typeface="Open Sans" panose="020B0606030504020204" pitchFamily="34" charset="0"/>
              </a:rPr>
              <a:t>Unix-based FreeBSD</a:t>
            </a:r>
            <a:endParaRPr lang="en-US" dirty="0"/>
          </a:p>
        </p:txBody>
      </p:sp>
      <p:sp>
        <p:nvSpPr>
          <p:cNvPr id="17" name="Content Placeholder 16">
            <a:extLst>
              <a:ext uri="{FF2B5EF4-FFF2-40B4-BE49-F238E27FC236}">
                <a16:creationId xmlns:a16="http://schemas.microsoft.com/office/drawing/2014/main" id="{B66564F1-FB74-0140-990F-150AF05154A6}"/>
              </a:ext>
            </a:extLst>
          </p:cNvPr>
          <p:cNvSpPr>
            <a:spLocks noGrp="1"/>
          </p:cNvSpPr>
          <p:nvPr>
            <p:ph sz="quarter" idx="10"/>
          </p:nvPr>
        </p:nvSpPr>
        <p:spPr>
          <a:xfrm>
            <a:off x="1536970" y="1975252"/>
            <a:ext cx="11360359" cy="820973"/>
          </a:xfrm>
        </p:spPr>
        <p:txBody>
          <a:bodyPr>
            <a:normAutofit/>
          </a:bodyPr>
          <a:lstStyle/>
          <a:p>
            <a:pPr marL="0" indent="0">
              <a:spcBef>
                <a:spcPts val="0"/>
              </a:spcBef>
              <a:buNone/>
            </a:pPr>
            <a:r>
              <a:rPr lang="en-US" sz="1600" dirty="0"/>
              <a:t>Function are split into separate software processes</a:t>
            </a:r>
            <a:br>
              <a:rPr lang="en-US" sz="1600" dirty="0"/>
            </a:br>
            <a:r>
              <a:rPr lang="en-US" sz="1600" b="0" dirty="0">
                <a:latin typeface="Open Sans" panose="020B0606030504020204" pitchFamily="34" charset="0"/>
                <a:ea typeface="Open Sans" panose="020B0606030504020204" pitchFamily="34" charset="0"/>
                <a:cs typeface="Open Sans" panose="020B0606030504020204" pitchFamily="34" charset="0"/>
              </a:rPr>
              <a:t>Separate processes allows for segregation of tasks. This shields each process from one another through separate </a:t>
            </a:r>
          </a:p>
          <a:p>
            <a:pPr marL="0" indent="0">
              <a:spcBef>
                <a:spcPts val="0"/>
              </a:spcBef>
              <a:buNone/>
            </a:pPr>
            <a:r>
              <a:rPr lang="en-US" sz="1600" b="0" dirty="0">
                <a:latin typeface="Open Sans" panose="020B0606030504020204" pitchFamily="34" charset="0"/>
                <a:ea typeface="Open Sans" panose="020B0606030504020204" pitchFamily="34" charset="0"/>
                <a:cs typeface="Open Sans" panose="020B0606030504020204" pitchFamily="34" charset="0"/>
              </a:rPr>
              <a:t>memory and execution space. A problem with one process is unlikely to affect other processes.</a:t>
            </a:r>
            <a:endParaRPr lang="en-US" dirty="0"/>
          </a:p>
        </p:txBody>
      </p:sp>
      <p:pic>
        <p:nvPicPr>
          <p:cNvPr id="15" name="Picture 14">
            <a:extLst>
              <a:ext uri="{FF2B5EF4-FFF2-40B4-BE49-F238E27FC236}">
                <a16:creationId xmlns:a16="http://schemas.microsoft.com/office/drawing/2014/main" id="{21DC5E29-273B-4817-83DD-FA28D8E4ACBC}"/>
              </a:ext>
            </a:extLst>
          </p:cNvPr>
          <p:cNvPicPr>
            <a:picLocks noChangeAspect="1"/>
          </p:cNvPicPr>
          <p:nvPr/>
        </p:nvPicPr>
        <p:blipFill>
          <a:blip r:embed="rId2"/>
          <a:stretch>
            <a:fillRect/>
          </a:stretch>
        </p:blipFill>
        <p:spPr>
          <a:xfrm>
            <a:off x="620188" y="2029040"/>
            <a:ext cx="687330" cy="687330"/>
          </a:xfrm>
          <a:prstGeom prst="rect">
            <a:avLst/>
          </a:prstGeom>
        </p:spPr>
      </p:pic>
      <p:pic>
        <p:nvPicPr>
          <p:cNvPr id="18" name="Picture 17">
            <a:extLst>
              <a:ext uri="{FF2B5EF4-FFF2-40B4-BE49-F238E27FC236}">
                <a16:creationId xmlns:a16="http://schemas.microsoft.com/office/drawing/2014/main" id="{E8081390-02C0-4E5B-8879-AEB5A8220728}"/>
              </a:ext>
            </a:extLst>
          </p:cNvPr>
          <p:cNvPicPr>
            <a:picLocks noChangeAspect="1"/>
          </p:cNvPicPr>
          <p:nvPr/>
        </p:nvPicPr>
        <p:blipFill>
          <a:blip r:embed="rId3"/>
          <a:stretch>
            <a:fillRect/>
          </a:stretch>
        </p:blipFill>
        <p:spPr>
          <a:xfrm>
            <a:off x="631272" y="3369558"/>
            <a:ext cx="662506" cy="662506"/>
          </a:xfrm>
          <a:prstGeom prst="rect">
            <a:avLst/>
          </a:prstGeom>
        </p:spPr>
      </p:pic>
      <p:pic>
        <p:nvPicPr>
          <p:cNvPr id="19" name="Picture 18">
            <a:extLst>
              <a:ext uri="{FF2B5EF4-FFF2-40B4-BE49-F238E27FC236}">
                <a16:creationId xmlns:a16="http://schemas.microsoft.com/office/drawing/2014/main" id="{53C8A6EC-4256-4803-A11F-80C636344111}"/>
              </a:ext>
            </a:extLst>
          </p:cNvPr>
          <p:cNvPicPr>
            <a:picLocks noChangeAspect="1"/>
          </p:cNvPicPr>
          <p:nvPr/>
        </p:nvPicPr>
        <p:blipFill>
          <a:blip r:embed="rId4"/>
          <a:stretch>
            <a:fillRect/>
          </a:stretch>
        </p:blipFill>
        <p:spPr>
          <a:xfrm>
            <a:off x="618815" y="4730452"/>
            <a:ext cx="662506" cy="662506"/>
          </a:xfrm>
          <a:prstGeom prst="rect">
            <a:avLst/>
          </a:prstGeom>
        </p:spPr>
      </p:pic>
      <p:sp>
        <p:nvSpPr>
          <p:cNvPr id="12" name="Rectangle 11">
            <a:extLst>
              <a:ext uri="{FF2B5EF4-FFF2-40B4-BE49-F238E27FC236}">
                <a16:creationId xmlns:a16="http://schemas.microsoft.com/office/drawing/2014/main" id="{DC721124-290C-4D50-8E47-1BC91FAC5864}"/>
              </a:ext>
            </a:extLst>
          </p:cNvPr>
          <p:cNvSpPr/>
          <p:nvPr/>
        </p:nvSpPr>
        <p:spPr>
          <a:xfrm>
            <a:off x="266006" y="6118167"/>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8432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p:txBody>
          <a:bodyPr/>
          <a:lstStyle/>
          <a:p>
            <a:r>
              <a:rPr lang="en-US" dirty="0"/>
              <a:t>Common Daemons</a:t>
            </a:r>
          </a:p>
        </p:txBody>
      </p:sp>
      <p:sp>
        <p:nvSpPr>
          <p:cNvPr id="15" name="Content Placeholder 14">
            <a:extLst>
              <a:ext uri="{FF2B5EF4-FFF2-40B4-BE49-F238E27FC236}">
                <a16:creationId xmlns:a16="http://schemas.microsoft.com/office/drawing/2014/main" id="{DDDBC69C-7AB3-6945-B3F9-6191F0CE90DB}"/>
              </a:ext>
            </a:extLst>
          </p:cNvPr>
          <p:cNvSpPr>
            <a:spLocks noGrp="1"/>
          </p:cNvSpPr>
          <p:nvPr>
            <p:ph sz="quarter" idx="10"/>
          </p:nvPr>
        </p:nvSpPr>
        <p:spPr>
          <a:xfrm>
            <a:off x="389101" y="1509270"/>
            <a:ext cx="5988589" cy="4651105"/>
          </a:xfrm>
        </p:spPr>
        <p:txBody>
          <a:bodyPr>
            <a:normAutofit/>
          </a:bodyPr>
          <a:lstStyle/>
          <a:p>
            <a:r>
              <a:rPr lang="en-US" dirty="0" err="1"/>
              <a:t>rpd</a:t>
            </a:r>
            <a:endParaRPr lang="en-US" dirty="0"/>
          </a:p>
          <a:p>
            <a:pPr lvl="1"/>
            <a:r>
              <a:rPr lang="en-US" dirty="0"/>
              <a:t>Routing Protocol Daemon runs within the Routing Engine. Functions include routing table updates, implementation of routing policies, and handling of routing messages</a:t>
            </a:r>
          </a:p>
          <a:p>
            <a:r>
              <a:rPr lang="en-US" dirty="0" err="1"/>
              <a:t>mgd</a:t>
            </a:r>
            <a:endParaRPr lang="en-US" dirty="0"/>
          </a:p>
          <a:p>
            <a:pPr lvl="1"/>
            <a:r>
              <a:rPr lang="en-US" dirty="0"/>
              <a:t>The management daemon serves as the broker between the external entities interacting with the device and the internal processes. It manages the setup of the device when in configuration mode, and the collecting of information from other processes when in operational mode</a:t>
            </a:r>
          </a:p>
          <a:p>
            <a:r>
              <a:rPr lang="en-US" dirty="0"/>
              <a:t>dcd</a:t>
            </a:r>
          </a:p>
          <a:p>
            <a:pPr lvl="1"/>
            <a:r>
              <a:rPr lang="en-US" dirty="0"/>
              <a:t>Device control daemon is responsible for configuring interfaces based on current configuration and available hardware</a:t>
            </a:r>
          </a:p>
          <a:p>
            <a:pPr marL="0" indent="0">
              <a:buNone/>
            </a:pPr>
            <a:endParaRPr lang="en-US" dirty="0"/>
          </a:p>
          <a:p>
            <a:endParaRPr lang="en-US" dirty="0"/>
          </a:p>
        </p:txBody>
      </p:sp>
      <p:pic>
        <p:nvPicPr>
          <p:cNvPr id="1026" name="Picture 2">
            <a:extLst>
              <a:ext uri="{FF2B5EF4-FFF2-40B4-BE49-F238E27FC236}">
                <a16:creationId xmlns:a16="http://schemas.microsoft.com/office/drawing/2014/main" id="{9D571B27-6DE7-495F-B1EE-69D9B9335D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4315" y="3429000"/>
            <a:ext cx="5658196" cy="152358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825927A-B703-45FF-AE50-DC32A666DD2E}"/>
              </a:ext>
            </a:extLst>
          </p:cNvPr>
          <p:cNvSpPr/>
          <p:nvPr/>
        </p:nvSpPr>
        <p:spPr>
          <a:xfrm>
            <a:off x="266006" y="6118167"/>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2444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AC657DD-224A-C442-9E9B-D066F0B141D8}"/>
              </a:ext>
            </a:extLst>
          </p:cNvPr>
          <p:cNvSpPr/>
          <p:nvPr/>
        </p:nvSpPr>
        <p:spPr>
          <a:xfrm>
            <a:off x="603298" y="4890444"/>
            <a:ext cx="690479" cy="415498"/>
          </a:xfrm>
          <a:prstGeom prst="rect">
            <a:avLst/>
          </a:prstGeom>
        </p:spPr>
        <p:txBody>
          <a:bodyPr wrap="square">
            <a:spAutoFit/>
          </a:bodyPr>
          <a:lstStyle/>
          <a:p>
            <a:pPr algn="ctr"/>
            <a:r>
              <a:rPr lang="en-US" sz="1050" b="1" cap="all" dirty="0">
                <a:solidFill>
                  <a:schemeClr val="bg1"/>
                </a:solidFill>
                <a:latin typeface="Open Sans Semibold" panose="020B0606030504020204" pitchFamily="34" charset="0"/>
                <a:ea typeface="Open Sans Semibold" panose="020B0606030504020204" pitchFamily="34" charset="0"/>
                <a:cs typeface="Open Sans Semibold" panose="020B0606030504020204" pitchFamily="34" charset="0"/>
              </a:rPr>
              <a:t>INSR ICON</a:t>
            </a:r>
          </a:p>
        </p:txBody>
      </p:sp>
      <p:sp>
        <p:nvSpPr>
          <p:cNvPr id="3" name="Rectangle 2">
            <a:extLst>
              <a:ext uri="{FF2B5EF4-FFF2-40B4-BE49-F238E27FC236}">
                <a16:creationId xmlns:a16="http://schemas.microsoft.com/office/drawing/2014/main" id="{F08926B8-6631-45F8-8545-D34322EF06FD}"/>
              </a:ext>
            </a:extLst>
          </p:cNvPr>
          <p:cNvSpPr/>
          <p:nvPr/>
        </p:nvSpPr>
        <p:spPr>
          <a:xfrm>
            <a:off x="266006" y="6118167"/>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3502041"/>
      </p:ext>
    </p:extLst>
  </p:cSld>
  <p:clrMapOvr>
    <a:masterClrMapping/>
  </p:clrMapOvr>
</p:sld>
</file>

<file path=ppt/theme/theme1.xml><?xml version="1.0" encoding="utf-8"?>
<a:theme xmlns:a="http://schemas.openxmlformats.org/drawingml/2006/main" name="InfoSec Institute">
  <a:themeElements>
    <a:clrScheme name="InfoSec Institute 1">
      <a:dk1>
        <a:srgbClr val="333641"/>
      </a:dk1>
      <a:lt1>
        <a:srgbClr val="FFFFFF"/>
      </a:lt1>
      <a:dk2>
        <a:srgbClr val="858891"/>
      </a:dk2>
      <a:lt2>
        <a:srgbClr val="F0F2F1"/>
      </a:lt2>
      <a:accent1>
        <a:srgbClr val="00A4B8"/>
      </a:accent1>
      <a:accent2>
        <a:srgbClr val="58B846"/>
      </a:accent2>
      <a:accent3>
        <a:srgbClr val="FFD500"/>
      </a:accent3>
      <a:accent4>
        <a:srgbClr val="F58025"/>
      </a:accent4>
      <a:accent5>
        <a:srgbClr val="00A780"/>
      </a:accent5>
      <a:accent6>
        <a:srgbClr val="A2228E"/>
      </a:accent6>
      <a:hlink>
        <a:srgbClr val="005A7C"/>
      </a:hlink>
      <a:folHlink>
        <a:srgbClr val="00A4B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Sec Institute" id="{D0BA2A61-823F-DB45-9D22-8E45F7A1409F}" vid="{1161D25B-A639-B744-B661-5060476BF3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InfoSec Institute</Template>
  <TotalTime>492</TotalTime>
  <Words>260</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Open Sans</vt:lpstr>
      <vt:lpstr>Open Sans Light</vt:lpstr>
      <vt:lpstr>Open Sans Semibold</vt:lpstr>
      <vt:lpstr>Roboto Slab</vt:lpstr>
      <vt:lpstr>InfoSec Institute</vt:lpstr>
      <vt:lpstr>JNCIA-Junos</vt:lpstr>
      <vt:lpstr>Junos OS Fundamentals</vt:lpstr>
      <vt:lpstr>Junos OS Architecture</vt:lpstr>
      <vt:lpstr>Unix-based FreeBSD</vt:lpstr>
      <vt:lpstr>Common Daemons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Waller</dc:creator>
  <cp:lastModifiedBy>Benjamin</cp:lastModifiedBy>
  <cp:revision>38</cp:revision>
  <dcterms:created xsi:type="dcterms:W3CDTF">2019-02-27T16:42:59Z</dcterms:created>
  <dcterms:modified xsi:type="dcterms:W3CDTF">2020-02-29T22:20:00Z</dcterms:modified>
</cp:coreProperties>
</file>