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74" r:id="rId2"/>
    <p:sldId id="262" r:id="rId3"/>
    <p:sldId id="269" r:id="rId4"/>
    <p:sldId id="275" r:id="rId5"/>
    <p:sldId id="276"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19BD3"/>
    <a:srgbClr val="005A7C"/>
    <a:srgbClr val="009ACE"/>
    <a:srgbClr val="E4F2F8"/>
    <a:srgbClr val="D1E7EF"/>
    <a:srgbClr val="BFE0EE"/>
    <a:srgbClr val="C00D1E"/>
    <a:srgbClr val="838383"/>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p:restoredTop sz="94694"/>
  </p:normalViewPr>
  <p:slideViewPr>
    <p:cSldViewPr snapToGrid="0" snapToObjects="1">
      <p:cViewPr varScale="1">
        <p:scale>
          <a:sx n="58" d="100"/>
          <a:sy n="58" d="100"/>
        </p:scale>
        <p:origin x="96" y="2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7" d="100"/>
          <a:sy n="157" d="100"/>
        </p:scale>
        <p:origin x="564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2/29/2020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PCI - Peripheral Component Interconnect</a:t>
            </a:r>
          </a:p>
        </p:txBody>
      </p:sp>
      <p:sp>
        <p:nvSpPr>
          <p:cNvPr id="4" name="Slide Number Placeholder 3"/>
          <p:cNvSpPr>
            <a:spLocks noGrp="1"/>
          </p:cNvSpPr>
          <p:nvPr>
            <p:ph type="sldNum" sz="quarter" idx="5"/>
          </p:nvPr>
        </p:nvSpPr>
        <p:spPr/>
        <p:txBody>
          <a:bodyPr/>
          <a:lstStyle/>
          <a:p>
            <a:fld id="{4F234C94-B050-584A-A843-DB996954582B}" type="slidenum">
              <a:rPr lang="en-US" smtClean="0"/>
              <a:t>4</a:t>
            </a:fld>
            <a:endParaRPr lang="en-US"/>
          </a:p>
        </p:txBody>
      </p:sp>
    </p:spTree>
    <p:extLst>
      <p:ext uri="{BB962C8B-B14F-4D97-AF65-F5344CB8AC3E}">
        <p14:creationId xmlns:p14="http://schemas.microsoft.com/office/powerpoint/2010/main" val="343625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PCI - Peripheral Component Interconnect</a:t>
            </a:r>
          </a:p>
        </p:txBody>
      </p:sp>
      <p:sp>
        <p:nvSpPr>
          <p:cNvPr id="4" name="Slide Number Placeholder 3"/>
          <p:cNvSpPr>
            <a:spLocks noGrp="1"/>
          </p:cNvSpPr>
          <p:nvPr>
            <p:ph type="sldNum" sz="quarter" idx="5"/>
          </p:nvPr>
        </p:nvSpPr>
        <p:spPr/>
        <p:txBody>
          <a:bodyPr/>
          <a:lstStyle/>
          <a:p>
            <a:fld id="{4F234C94-B050-584A-A843-DB996954582B}" type="slidenum">
              <a:rPr lang="en-US" smtClean="0"/>
              <a:t>5</a:t>
            </a:fld>
            <a:endParaRPr lang="en-US"/>
          </a:p>
        </p:txBody>
      </p:sp>
    </p:spTree>
    <p:extLst>
      <p:ext uri="{BB962C8B-B14F-4D97-AF65-F5344CB8AC3E}">
        <p14:creationId xmlns:p14="http://schemas.microsoft.com/office/powerpoint/2010/main" val="376218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PCI - Peripheral Component Interconnect</a:t>
            </a:r>
          </a:p>
        </p:txBody>
      </p:sp>
      <p:sp>
        <p:nvSpPr>
          <p:cNvPr id="4" name="Slide Number Placeholder 3"/>
          <p:cNvSpPr>
            <a:spLocks noGrp="1"/>
          </p:cNvSpPr>
          <p:nvPr>
            <p:ph type="sldNum" sz="quarter" idx="5"/>
          </p:nvPr>
        </p:nvSpPr>
        <p:spPr/>
        <p:txBody>
          <a:bodyPr/>
          <a:lstStyle/>
          <a:p>
            <a:fld id="{4F234C94-B050-584A-A843-DB996954582B}" type="slidenum">
              <a:rPr lang="en-US" smtClean="0"/>
              <a:t>6</a:t>
            </a:fld>
            <a:endParaRPr lang="en-US"/>
          </a:p>
        </p:txBody>
      </p:sp>
    </p:spTree>
    <p:extLst>
      <p:ext uri="{BB962C8B-B14F-4D97-AF65-F5344CB8AC3E}">
        <p14:creationId xmlns:p14="http://schemas.microsoft.com/office/powerpoint/2010/main" val="3898968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juniper.net/documentation/en_US/junos/topics/concept/junos-software-architecture.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lstStyle/>
          <a:p>
            <a:r>
              <a:rPr lang="en-US" dirty="0" err="1">
                <a:solidFill>
                  <a:schemeClr val="bg1"/>
                </a:solidFill>
              </a:rPr>
              <a:t>Junos</a:t>
            </a:r>
            <a:r>
              <a:rPr lang="en-US" dirty="0">
                <a:solidFill>
                  <a:schemeClr val="bg1"/>
                </a:solidFill>
              </a:rPr>
              <a:t> OS Fundamentals</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1</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405726" y="3399195"/>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Juniper software architecture and traffic handling</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B55CF99F-0218-43EA-A1C8-830F07CF4708}"/>
              </a:ext>
            </a:extLst>
          </p:cNvPr>
          <p:cNvSpPr/>
          <p:nvPr/>
        </p:nvSpPr>
        <p:spPr>
          <a:xfrm>
            <a:off x="266006" y="6118167"/>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3" y="3715846"/>
            <a:ext cx="8199054"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The Routing Engine and Packet Forwarding Engine</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sz="5400" dirty="0">
                <a:solidFill>
                  <a:srgbClr val="009ACE"/>
                </a:solidFill>
              </a:rPr>
              <a:t>Control / Forwarding Planes</a:t>
            </a:r>
          </a:p>
        </p:txBody>
      </p:sp>
      <p:sp>
        <p:nvSpPr>
          <p:cNvPr id="10" name="Rectangle 9">
            <a:extLst>
              <a:ext uri="{FF2B5EF4-FFF2-40B4-BE49-F238E27FC236}">
                <a16:creationId xmlns:a16="http://schemas.microsoft.com/office/drawing/2014/main" id="{E45D4001-2E69-4A0E-9E9A-1B6E74D1ED4D}"/>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641130" cy="1325563"/>
          </a:xfrm>
        </p:spPr>
        <p:txBody>
          <a:bodyPr>
            <a:normAutofit/>
          </a:bodyPr>
          <a:lstStyle/>
          <a:p>
            <a:r>
              <a:rPr lang="en-US" dirty="0"/>
              <a:t>Control and Forwarding Planes</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841770"/>
            <a:ext cx="5988589" cy="4345021"/>
          </a:xfrm>
        </p:spPr>
        <p:txBody>
          <a:bodyPr>
            <a:normAutofit/>
          </a:bodyPr>
          <a:lstStyle/>
          <a:p>
            <a:r>
              <a:rPr lang="en-US" dirty="0"/>
              <a:t>Control Plane</a:t>
            </a:r>
          </a:p>
          <a:p>
            <a:pPr lvl="1"/>
            <a:r>
              <a:rPr lang="en-US" dirty="0"/>
              <a:t>The control plane is made up of the Routing Engine (RE) which is responsible for </a:t>
            </a:r>
            <a:r>
              <a:rPr lang="en-US" dirty="0" err="1"/>
              <a:t>rpd</a:t>
            </a:r>
            <a:r>
              <a:rPr lang="en-US" dirty="0"/>
              <a:t>, handling chassis components, system management, user access, etc. Importantly, the RE manages the Routing Table (RT), and from it derives the Forwarding Table (FT)</a:t>
            </a:r>
          </a:p>
          <a:p>
            <a:r>
              <a:rPr lang="en-US" dirty="0"/>
              <a:t>Forwarding Plane</a:t>
            </a:r>
          </a:p>
          <a:p>
            <a:pPr lvl="1"/>
            <a:r>
              <a:rPr lang="en-US" dirty="0"/>
              <a:t>The forwarding plane is made up of the Packet Forwarding Engine (PFE). The PFE uses the FT to forward transit traffic through the device. Any traffic which does not match to the FT or requires further processing will be forwarded to the RE</a:t>
            </a:r>
          </a:p>
          <a:p>
            <a:endParaRPr lang="en-US" dirty="0"/>
          </a:p>
        </p:txBody>
      </p:sp>
      <p:sp>
        <p:nvSpPr>
          <p:cNvPr id="2" name="Rectangle 1">
            <a:extLst>
              <a:ext uri="{FF2B5EF4-FFF2-40B4-BE49-F238E27FC236}">
                <a16:creationId xmlns:a16="http://schemas.microsoft.com/office/drawing/2014/main" id="{AB3FA96A-7087-469C-9F77-4D389A98B154}"/>
              </a:ext>
            </a:extLst>
          </p:cNvPr>
          <p:cNvSpPr/>
          <p:nvPr/>
        </p:nvSpPr>
        <p:spPr>
          <a:xfrm>
            <a:off x="6394315" y="2322285"/>
            <a:ext cx="5652542" cy="1857829"/>
          </a:xfrm>
          <a:prstGeom prst="rect">
            <a:avLst/>
          </a:prstGeom>
          <a:solidFill>
            <a:srgbClr val="005A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AAA4732-E409-452D-869F-61225F6EA1DA}"/>
              </a:ext>
            </a:extLst>
          </p:cNvPr>
          <p:cNvSpPr/>
          <p:nvPr/>
        </p:nvSpPr>
        <p:spPr>
          <a:xfrm>
            <a:off x="6394315" y="3251200"/>
            <a:ext cx="5652542" cy="957943"/>
          </a:xfrm>
          <a:prstGeom prst="rect">
            <a:avLst/>
          </a:prstGeom>
          <a:solidFill>
            <a:srgbClr val="419B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B799D73-EE75-45DE-A86F-788A6B7E43C7}"/>
              </a:ext>
            </a:extLst>
          </p:cNvPr>
          <p:cNvSpPr txBox="1"/>
          <p:nvPr/>
        </p:nvSpPr>
        <p:spPr>
          <a:xfrm>
            <a:off x="8289510" y="2012071"/>
            <a:ext cx="1672253" cy="369332"/>
          </a:xfrm>
          <a:prstGeom prst="rect">
            <a:avLst/>
          </a:prstGeom>
          <a:noFill/>
        </p:spPr>
        <p:txBody>
          <a:bodyPr wrap="none" rtlCol="0">
            <a:spAutoFit/>
          </a:bodyPr>
          <a:lstStyle/>
          <a:p>
            <a:r>
              <a:rPr lang="en-US" dirty="0">
                <a:solidFill>
                  <a:srgbClr val="000000"/>
                </a:solidFill>
                <a:latin typeface="Roboto Slab" pitchFamily="2" charset="0"/>
                <a:ea typeface="Roboto Slab" pitchFamily="2" charset="0"/>
              </a:rPr>
              <a:t>Control Plane</a:t>
            </a:r>
          </a:p>
        </p:txBody>
      </p:sp>
      <p:sp>
        <p:nvSpPr>
          <p:cNvPr id="9" name="TextBox 8">
            <a:extLst>
              <a:ext uri="{FF2B5EF4-FFF2-40B4-BE49-F238E27FC236}">
                <a16:creationId xmlns:a16="http://schemas.microsoft.com/office/drawing/2014/main" id="{3C0765BF-6D57-4422-9397-B141D9D2CE90}"/>
              </a:ext>
            </a:extLst>
          </p:cNvPr>
          <p:cNvSpPr txBox="1"/>
          <p:nvPr/>
        </p:nvSpPr>
        <p:spPr>
          <a:xfrm>
            <a:off x="8062683" y="4180114"/>
            <a:ext cx="2125903" cy="369332"/>
          </a:xfrm>
          <a:prstGeom prst="rect">
            <a:avLst/>
          </a:prstGeom>
          <a:noFill/>
        </p:spPr>
        <p:txBody>
          <a:bodyPr wrap="none" rtlCol="0">
            <a:spAutoFit/>
          </a:bodyPr>
          <a:lstStyle/>
          <a:p>
            <a:r>
              <a:rPr lang="en-US" dirty="0">
                <a:solidFill>
                  <a:srgbClr val="000000"/>
                </a:solidFill>
                <a:latin typeface="Roboto Slab" pitchFamily="2" charset="0"/>
                <a:ea typeface="Roboto Slab" pitchFamily="2" charset="0"/>
              </a:rPr>
              <a:t>Forwarding Plane</a:t>
            </a:r>
          </a:p>
        </p:txBody>
      </p:sp>
      <p:sp>
        <p:nvSpPr>
          <p:cNvPr id="10" name="TextBox 9">
            <a:extLst>
              <a:ext uri="{FF2B5EF4-FFF2-40B4-BE49-F238E27FC236}">
                <a16:creationId xmlns:a16="http://schemas.microsoft.com/office/drawing/2014/main" id="{3C0F55CF-E5CF-4682-AB90-51141566E4C0}"/>
              </a:ext>
            </a:extLst>
          </p:cNvPr>
          <p:cNvSpPr txBox="1"/>
          <p:nvPr/>
        </p:nvSpPr>
        <p:spPr>
          <a:xfrm>
            <a:off x="7004641" y="2417411"/>
            <a:ext cx="498855" cy="369332"/>
          </a:xfrm>
          <a:prstGeom prst="rect">
            <a:avLst/>
          </a:prstGeom>
          <a:noFill/>
        </p:spPr>
        <p:txBody>
          <a:bodyPr wrap="none" rtlCol="0">
            <a:spAutoFit/>
          </a:bodyPr>
          <a:lstStyle/>
          <a:p>
            <a:r>
              <a:rPr lang="en-US" dirty="0">
                <a:solidFill>
                  <a:srgbClr val="000000"/>
                </a:solidFill>
                <a:latin typeface="Roboto Slab" pitchFamily="2" charset="0"/>
                <a:ea typeface="Roboto Slab" pitchFamily="2" charset="0"/>
              </a:rPr>
              <a:t>RT</a:t>
            </a:r>
          </a:p>
        </p:txBody>
      </p:sp>
      <p:sp>
        <p:nvSpPr>
          <p:cNvPr id="11" name="TextBox 10">
            <a:extLst>
              <a:ext uri="{FF2B5EF4-FFF2-40B4-BE49-F238E27FC236}">
                <a16:creationId xmlns:a16="http://schemas.microsoft.com/office/drawing/2014/main" id="{7A463AD8-BF6C-4365-B945-D04EEE62554A}"/>
              </a:ext>
            </a:extLst>
          </p:cNvPr>
          <p:cNvSpPr txBox="1"/>
          <p:nvPr/>
        </p:nvSpPr>
        <p:spPr>
          <a:xfrm>
            <a:off x="10959784" y="2408769"/>
            <a:ext cx="482824" cy="369332"/>
          </a:xfrm>
          <a:prstGeom prst="rect">
            <a:avLst/>
          </a:prstGeom>
          <a:noFill/>
        </p:spPr>
        <p:txBody>
          <a:bodyPr wrap="none" rtlCol="0">
            <a:spAutoFit/>
          </a:bodyPr>
          <a:lstStyle/>
          <a:p>
            <a:r>
              <a:rPr lang="en-US" dirty="0">
                <a:solidFill>
                  <a:srgbClr val="000000"/>
                </a:solidFill>
                <a:latin typeface="Roboto Slab" pitchFamily="2" charset="0"/>
                <a:ea typeface="Roboto Slab" pitchFamily="2" charset="0"/>
              </a:rPr>
              <a:t>FT</a:t>
            </a:r>
          </a:p>
        </p:txBody>
      </p:sp>
      <p:sp>
        <p:nvSpPr>
          <p:cNvPr id="12" name="TextBox 11">
            <a:extLst>
              <a:ext uri="{FF2B5EF4-FFF2-40B4-BE49-F238E27FC236}">
                <a16:creationId xmlns:a16="http://schemas.microsoft.com/office/drawing/2014/main" id="{94A51752-D1A4-4CA7-92C3-6574F89962C1}"/>
              </a:ext>
            </a:extLst>
          </p:cNvPr>
          <p:cNvSpPr txBox="1"/>
          <p:nvPr/>
        </p:nvSpPr>
        <p:spPr>
          <a:xfrm>
            <a:off x="10979649" y="3640631"/>
            <a:ext cx="482824" cy="369332"/>
          </a:xfrm>
          <a:prstGeom prst="rect">
            <a:avLst/>
          </a:prstGeom>
          <a:noFill/>
        </p:spPr>
        <p:txBody>
          <a:bodyPr wrap="none" rtlCol="0">
            <a:spAutoFit/>
          </a:bodyPr>
          <a:lstStyle/>
          <a:p>
            <a:r>
              <a:rPr lang="en-US" dirty="0">
                <a:solidFill>
                  <a:srgbClr val="000000"/>
                </a:solidFill>
                <a:latin typeface="Roboto Slab" pitchFamily="2" charset="0"/>
                <a:ea typeface="Roboto Slab" pitchFamily="2" charset="0"/>
              </a:rPr>
              <a:t>FT</a:t>
            </a:r>
          </a:p>
        </p:txBody>
      </p:sp>
      <p:sp>
        <p:nvSpPr>
          <p:cNvPr id="13" name="TextBox 12">
            <a:extLst>
              <a:ext uri="{FF2B5EF4-FFF2-40B4-BE49-F238E27FC236}">
                <a16:creationId xmlns:a16="http://schemas.microsoft.com/office/drawing/2014/main" id="{03E7AA9C-880C-40D3-897D-6B8011EDFACD}"/>
              </a:ext>
            </a:extLst>
          </p:cNvPr>
          <p:cNvSpPr txBox="1"/>
          <p:nvPr/>
        </p:nvSpPr>
        <p:spPr>
          <a:xfrm>
            <a:off x="8186115" y="2646680"/>
            <a:ext cx="1879041" cy="369332"/>
          </a:xfrm>
          <a:prstGeom prst="rect">
            <a:avLst/>
          </a:prstGeom>
          <a:noFill/>
        </p:spPr>
        <p:txBody>
          <a:bodyPr wrap="none" rtlCol="0">
            <a:spAutoFit/>
          </a:bodyPr>
          <a:lstStyle/>
          <a:p>
            <a:r>
              <a:rPr lang="en-US" dirty="0">
                <a:solidFill>
                  <a:srgbClr val="000000"/>
                </a:solidFill>
                <a:latin typeface="Roboto Slab" pitchFamily="2" charset="0"/>
                <a:ea typeface="Roboto Slab" pitchFamily="2" charset="0"/>
              </a:rPr>
              <a:t>Routing Engine</a:t>
            </a:r>
          </a:p>
        </p:txBody>
      </p:sp>
      <p:sp>
        <p:nvSpPr>
          <p:cNvPr id="14" name="TextBox 13">
            <a:extLst>
              <a:ext uri="{FF2B5EF4-FFF2-40B4-BE49-F238E27FC236}">
                <a16:creationId xmlns:a16="http://schemas.microsoft.com/office/drawing/2014/main" id="{0A95C6F0-A157-443B-8C11-46DD53911663}"/>
              </a:ext>
            </a:extLst>
          </p:cNvPr>
          <p:cNvSpPr txBox="1"/>
          <p:nvPr/>
        </p:nvSpPr>
        <p:spPr>
          <a:xfrm>
            <a:off x="7680741" y="3545505"/>
            <a:ext cx="3079689" cy="369332"/>
          </a:xfrm>
          <a:prstGeom prst="rect">
            <a:avLst/>
          </a:prstGeom>
          <a:noFill/>
        </p:spPr>
        <p:txBody>
          <a:bodyPr wrap="none" rtlCol="0">
            <a:spAutoFit/>
          </a:bodyPr>
          <a:lstStyle/>
          <a:p>
            <a:r>
              <a:rPr lang="en-US" dirty="0">
                <a:solidFill>
                  <a:srgbClr val="000000"/>
                </a:solidFill>
                <a:latin typeface="Roboto Slab" pitchFamily="2" charset="0"/>
                <a:ea typeface="Roboto Slab" pitchFamily="2" charset="0"/>
              </a:rPr>
              <a:t>Packet Forwarding Engine</a:t>
            </a:r>
          </a:p>
        </p:txBody>
      </p:sp>
      <p:sp>
        <p:nvSpPr>
          <p:cNvPr id="16" name="Rectangle 15">
            <a:extLst>
              <a:ext uri="{FF2B5EF4-FFF2-40B4-BE49-F238E27FC236}">
                <a16:creationId xmlns:a16="http://schemas.microsoft.com/office/drawing/2014/main" id="{9B0FCA71-6DB5-46A2-8A1E-92215D592CF6}"/>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Routing Engine</a:t>
            </a:r>
          </a:p>
        </p:txBody>
      </p:sp>
      <p:pic>
        <p:nvPicPr>
          <p:cNvPr id="2" name="Picture 1">
            <a:extLst>
              <a:ext uri="{FF2B5EF4-FFF2-40B4-BE49-F238E27FC236}">
                <a16:creationId xmlns:a16="http://schemas.microsoft.com/office/drawing/2014/main" id="{4D2F974B-8599-4F45-8DFD-D970EEC83DF4}"/>
              </a:ext>
            </a:extLst>
          </p:cNvPr>
          <p:cNvPicPr>
            <a:picLocks noChangeAspect="1"/>
          </p:cNvPicPr>
          <p:nvPr/>
        </p:nvPicPr>
        <p:blipFill>
          <a:blip r:embed="rId3"/>
          <a:stretch>
            <a:fillRect/>
          </a:stretch>
        </p:blipFill>
        <p:spPr>
          <a:xfrm>
            <a:off x="4781550" y="1841770"/>
            <a:ext cx="7410450" cy="3600450"/>
          </a:xfrm>
          <a:prstGeom prst="rect">
            <a:avLst/>
          </a:prstGeom>
        </p:spPr>
      </p:pic>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841770"/>
            <a:ext cx="5988589" cy="4345021"/>
          </a:xfrm>
        </p:spPr>
        <p:txBody>
          <a:bodyPr/>
          <a:lstStyle/>
          <a:p>
            <a:r>
              <a:rPr lang="en-US" dirty="0" err="1"/>
              <a:t>Junos</a:t>
            </a:r>
            <a:r>
              <a:rPr lang="en-US" dirty="0"/>
              <a:t> OS</a:t>
            </a:r>
          </a:p>
          <a:p>
            <a:pPr lvl="1"/>
            <a:r>
              <a:rPr lang="en-US" dirty="0"/>
              <a:t>The Routing Engine runs </a:t>
            </a:r>
            <a:r>
              <a:rPr lang="en-US" dirty="0" err="1"/>
              <a:t>Junos</a:t>
            </a:r>
            <a:r>
              <a:rPr lang="en-US" dirty="0"/>
              <a:t> OS</a:t>
            </a:r>
          </a:p>
          <a:p>
            <a:pPr marL="457200" lvl="1" indent="0">
              <a:buNone/>
            </a:pPr>
            <a:r>
              <a:rPr lang="en-US" dirty="0"/>
              <a:t>and consists of all processes and PCI</a:t>
            </a:r>
          </a:p>
          <a:p>
            <a:pPr marL="457200" lvl="1" indent="0">
              <a:buNone/>
            </a:pPr>
            <a:r>
              <a:rPr lang="en-US" dirty="0"/>
              <a:t>platform which the OS runs on </a:t>
            </a:r>
          </a:p>
          <a:p>
            <a:pPr lvl="1"/>
            <a:endParaRPr lang="en-US" dirty="0"/>
          </a:p>
          <a:p>
            <a:r>
              <a:rPr lang="en-US" dirty="0"/>
              <a:t>6 main functions</a:t>
            </a:r>
          </a:p>
          <a:p>
            <a:pPr lvl="1"/>
            <a:r>
              <a:rPr lang="en-US" dirty="0"/>
              <a:t>Handling of routing protocol packets</a:t>
            </a:r>
          </a:p>
          <a:p>
            <a:pPr lvl="1"/>
            <a:r>
              <a:rPr lang="en-US" dirty="0"/>
              <a:t>Management interface</a:t>
            </a:r>
          </a:p>
          <a:p>
            <a:pPr lvl="1"/>
            <a:r>
              <a:rPr lang="en-US" dirty="0"/>
              <a:t>Configuration management</a:t>
            </a:r>
          </a:p>
          <a:p>
            <a:pPr lvl="1"/>
            <a:r>
              <a:rPr lang="en-US" dirty="0"/>
              <a:t>Accounting and alarms</a:t>
            </a:r>
          </a:p>
          <a:p>
            <a:pPr lvl="1"/>
            <a:r>
              <a:rPr lang="en-US" dirty="0"/>
              <a:t>Modular Software</a:t>
            </a:r>
          </a:p>
          <a:p>
            <a:pPr lvl="1"/>
            <a:r>
              <a:rPr lang="en-US" dirty="0"/>
              <a:t>Scalability</a:t>
            </a:r>
          </a:p>
          <a:p>
            <a:pPr marL="0" indent="0">
              <a:buNone/>
            </a:pPr>
            <a:endParaRPr lang="en-US" dirty="0"/>
          </a:p>
          <a:p>
            <a:endParaRPr lang="en-US" dirty="0"/>
          </a:p>
        </p:txBody>
      </p:sp>
      <p:sp>
        <p:nvSpPr>
          <p:cNvPr id="5" name="Rectangle 4">
            <a:extLst>
              <a:ext uri="{FF2B5EF4-FFF2-40B4-BE49-F238E27FC236}">
                <a16:creationId xmlns:a16="http://schemas.microsoft.com/office/drawing/2014/main" id="{7949B429-DB85-4815-A2AE-94F3EC961EC0}"/>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40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Packet Forwarding Engine</a:t>
            </a:r>
          </a:p>
        </p:txBody>
      </p:sp>
      <p:pic>
        <p:nvPicPr>
          <p:cNvPr id="3" name="Picture 2">
            <a:extLst>
              <a:ext uri="{FF2B5EF4-FFF2-40B4-BE49-F238E27FC236}">
                <a16:creationId xmlns:a16="http://schemas.microsoft.com/office/drawing/2014/main" id="{1856D92F-53B7-4547-9DD0-5B2ED51F1231}"/>
              </a:ext>
            </a:extLst>
          </p:cNvPr>
          <p:cNvPicPr>
            <a:picLocks noChangeAspect="1"/>
          </p:cNvPicPr>
          <p:nvPr/>
        </p:nvPicPr>
        <p:blipFill>
          <a:blip r:embed="rId3"/>
          <a:stretch>
            <a:fillRect/>
          </a:stretch>
        </p:blipFill>
        <p:spPr>
          <a:xfrm>
            <a:off x="5825820" y="1690688"/>
            <a:ext cx="6349849" cy="4496103"/>
          </a:xfrm>
          <a:prstGeom prst="rect">
            <a:avLst/>
          </a:prstGeom>
        </p:spPr>
      </p:pic>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841770"/>
            <a:ext cx="5988589" cy="4345021"/>
          </a:xfrm>
        </p:spPr>
        <p:txBody>
          <a:bodyPr/>
          <a:lstStyle/>
          <a:p>
            <a:r>
              <a:rPr lang="en-US" dirty="0"/>
              <a:t>Transit traffic</a:t>
            </a:r>
          </a:p>
          <a:p>
            <a:pPr lvl="1"/>
            <a:r>
              <a:rPr lang="en-US" dirty="0"/>
              <a:t>The PFE’s primary job is to handle and forward</a:t>
            </a:r>
          </a:p>
          <a:p>
            <a:pPr marL="457200" lvl="1" indent="0">
              <a:buNone/>
            </a:pPr>
            <a:r>
              <a:rPr lang="en-US" dirty="0"/>
              <a:t>transit traffic to the correct destination, as quickly</a:t>
            </a:r>
          </a:p>
          <a:p>
            <a:pPr marL="457200" lvl="1" indent="0">
              <a:buNone/>
            </a:pPr>
            <a:r>
              <a:rPr lang="en-US" dirty="0"/>
              <a:t>as possible</a:t>
            </a:r>
          </a:p>
          <a:p>
            <a:pPr lvl="1"/>
            <a:endParaRPr lang="en-US" dirty="0"/>
          </a:p>
          <a:p>
            <a:r>
              <a:rPr lang="en-US" dirty="0"/>
              <a:t>3 components with ASICs</a:t>
            </a:r>
          </a:p>
          <a:p>
            <a:pPr lvl="1"/>
            <a:r>
              <a:rPr lang="en-US" dirty="0"/>
              <a:t>Switching control board</a:t>
            </a:r>
          </a:p>
          <a:p>
            <a:pPr lvl="1"/>
            <a:r>
              <a:rPr lang="en-US" dirty="0"/>
              <a:t>Physical Interface Card (PIC)</a:t>
            </a:r>
          </a:p>
          <a:p>
            <a:pPr lvl="1"/>
            <a:r>
              <a:rPr lang="en-US" dirty="0"/>
              <a:t>Flexible PIC Concentrator (FPC)</a:t>
            </a:r>
          </a:p>
          <a:p>
            <a:pPr marL="0" indent="0">
              <a:buNone/>
            </a:pPr>
            <a:endParaRPr lang="en-US" dirty="0"/>
          </a:p>
          <a:p>
            <a:endParaRPr lang="en-US" dirty="0"/>
          </a:p>
        </p:txBody>
      </p:sp>
      <p:sp>
        <p:nvSpPr>
          <p:cNvPr id="5" name="Rectangle 4">
            <a:extLst>
              <a:ext uri="{FF2B5EF4-FFF2-40B4-BE49-F238E27FC236}">
                <a16:creationId xmlns:a16="http://schemas.microsoft.com/office/drawing/2014/main" id="{16ED44C6-CDA6-4DBD-A65C-8533E1A82EF9}"/>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52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Additional Resources</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841770"/>
            <a:ext cx="8838027" cy="4345021"/>
          </a:xfrm>
        </p:spPr>
        <p:txBody>
          <a:bodyPr/>
          <a:lstStyle/>
          <a:p>
            <a:r>
              <a:rPr lang="en-US" dirty="0">
                <a:hlinkClick r:id="rId3"/>
              </a:rPr>
              <a:t>https://www.juniper.net/documentation/en_US/junos/topics/concept/junos-software-architecture.html</a:t>
            </a:r>
            <a:endParaRPr lang="en-US" dirty="0"/>
          </a:p>
          <a:p>
            <a:pPr marL="0" indent="0">
              <a:buNone/>
            </a:pPr>
            <a:endParaRPr lang="en-US" dirty="0"/>
          </a:p>
          <a:p>
            <a:endParaRPr lang="en-US" dirty="0"/>
          </a:p>
        </p:txBody>
      </p:sp>
      <p:sp>
        <p:nvSpPr>
          <p:cNvPr id="4" name="Rectangle 3">
            <a:extLst>
              <a:ext uri="{FF2B5EF4-FFF2-40B4-BE49-F238E27FC236}">
                <a16:creationId xmlns:a16="http://schemas.microsoft.com/office/drawing/2014/main" id="{6D563B21-6EEA-429F-A051-D62DB83F052E}"/>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1336"/>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653</TotalTime>
  <Words>268</Words>
  <Application>Microsoft Office PowerPoint</Application>
  <PresentationFormat>Widescreen</PresentationFormat>
  <Paragraphs>49</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Semibold</vt:lpstr>
      <vt:lpstr>Roboto Slab</vt:lpstr>
      <vt:lpstr>InfoSec Institute</vt:lpstr>
      <vt:lpstr>Junos OS Fundamentals</vt:lpstr>
      <vt:lpstr>Control / Forwarding Planes</vt:lpstr>
      <vt:lpstr>Control and Forwarding Planes</vt:lpstr>
      <vt:lpstr>Routing Engine</vt:lpstr>
      <vt:lpstr>Packet Forwarding Engine</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 Jacobson</cp:lastModifiedBy>
  <cp:revision>43</cp:revision>
  <dcterms:created xsi:type="dcterms:W3CDTF">2019-02-27T16:42:59Z</dcterms:created>
  <dcterms:modified xsi:type="dcterms:W3CDTF">2020-02-29T13:51:06Z</dcterms:modified>
</cp:coreProperties>
</file>