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74" r:id="rId2"/>
    <p:sldId id="262" r:id="rId3"/>
    <p:sldId id="269" r:id="rId4"/>
    <p:sldId id="275" r:id="rId5"/>
    <p:sldId id="276" r:id="rId6"/>
    <p:sldId id="27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19BD3"/>
    <a:srgbClr val="005A7C"/>
    <a:srgbClr val="009ACE"/>
    <a:srgbClr val="E4F2F8"/>
    <a:srgbClr val="D1E7EF"/>
    <a:srgbClr val="BFE0EE"/>
    <a:srgbClr val="C00D1E"/>
    <a:srgbClr val="838383"/>
    <a:srgbClr val="9292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62"/>
    <p:restoredTop sz="84673" autoAdjust="0"/>
  </p:normalViewPr>
  <p:slideViewPr>
    <p:cSldViewPr snapToGrid="0" snapToObjects="1">
      <p:cViewPr varScale="1">
        <p:scale>
          <a:sx n="58" d="100"/>
          <a:sy n="58" d="100"/>
        </p:scale>
        <p:origin x="42" y="7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7" d="100"/>
          <a:sy n="157" d="100"/>
        </p:scale>
        <p:origin x="5640"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027AE7-EBBA-3B46-A62D-A1FCCBD82C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AA06565-0B3A-F54D-A0F8-00B9C7B200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131DBD-9FD6-6A45-9ABB-BCA8406B2010}" type="datetimeFigureOut">
              <a:rPr lang="en-US" smtClean="0"/>
              <a:t>2/29/2020</a:t>
            </a:fld>
            <a:endParaRPr lang="en-US"/>
          </a:p>
        </p:txBody>
      </p:sp>
      <p:sp>
        <p:nvSpPr>
          <p:cNvPr id="4" name="Footer Placeholder 3">
            <a:extLst>
              <a:ext uri="{FF2B5EF4-FFF2-40B4-BE49-F238E27FC236}">
                <a16:creationId xmlns:a16="http://schemas.microsoft.com/office/drawing/2014/main" id="{DA696465-4202-D948-9244-A3AA3C3692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4214B0-EA45-EE40-AB13-4AA29EA13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7E7C5F-33A9-AC45-8974-CE26FF22DFD4}" type="slidenum">
              <a:rPr lang="en-US" smtClean="0"/>
              <a:t>‹#›</a:t>
            </a:fld>
            <a:endParaRPr lang="en-US"/>
          </a:p>
        </p:txBody>
      </p:sp>
    </p:spTree>
    <p:extLst>
      <p:ext uri="{BB962C8B-B14F-4D97-AF65-F5344CB8AC3E}">
        <p14:creationId xmlns:p14="http://schemas.microsoft.com/office/powerpoint/2010/main" val="888288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E4AA41-EF54-314A-80EC-C2E05FA693EE}" type="datetimeFigureOut">
              <a:rPr lang="en-US" smtClean="0"/>
              <a:t>2/29/2020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34C94-B050-584A-A843-DB996954582B}" type="slidenum">
              <a:rPr lang="en-US" smtClean="0"/>
              <a:t>‹#›</a:t>
            </a:fld>
            <a:endParaRPr lang="en-US"/>
          </a:p>
        </p:txBody>
      </p:sp>
    </p:spTree>
    <p:extLst>
      <p:ext uri="{BB962C8B-B14F-4D97-AF65-F5344CB8AC3E}">
        <p14:creationId xmlns:p14="http://schemas.microsoft.com/office/powerpoint/2010/main" val="324920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34C94-B050-584A-A843-DB996954582B}" type="slidenum">
              <a:rPr lang="en-US" smtClean="0"/>
              <a:t>4</a:t>
            </a:fld>
            <a:endParaRPr lang="en-US"/>
          </a:p>
        </p:txBody>
      </p:sp>
    </p:spTree>
    <p:extLst>
      <p:ext uri="{BB962C8B-B14F-4D97-AF65-F5344CB8AC3E}">
        <p14:creationId xmlns:p14="http://schemas.microsoft.com/office/powerpoint/2010/main" val="343625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steps:</a:t>
            </a:r>
          </a:p>
          <a:p>
            <a:pPr marL="228600" indent="-228600">
              <a:buAutoNum type="arabicPeriod"/>
            </a:pPr>
            <a:r>
              <a:rPr lang="en-US" dirty="0"/>
              <a:t>Log into device as root and show shell prompt. Give example of </a:t>
            </a:r>
            <a:r>
              <a:rPr lang="en-US" dirty="0" err="1"/>
              <a:t>unix</a:t>
            </a:r>
            <a:r>
              <a:rPr lang="en-US" dirty="0"/>
              <a:t> commands to be used, like ls, </a:t>
            </a:r>
            <a:r>
              <a:rPr lang="en-US" dirty="0" err="1"/>
              <a:t>pwd</a:t>
            </a:r>
            <a:r>
              <a:rPr lang="en-US" dirty="0"/>
              <a:t>, top, </a:t>
            </a:r>
            <a:r>
              <a:rPr lang="en-US" dirty="0" err="1"/>
              <a:t>mkdir</a:t>
            </a:r>
            <a:r>
              <a:rPr lang="en-US" dirty="0"/>
              <a:t>. Perhaps show vi</a:t>
            </a:r>
          </a:p>
          <a:p>
            <a:pPr marL="228600" indent="-228600">
              <a:buAutoNum type="arabicPeriod"/>
            </a:pPr>
            <a:r>
              <a:rPr lang="en-US" dirty="0"/>
              <a:t>Launch operational mode cli. Make note of the prompt change. Run show commands like show interfaces terse, show version, show chassis firmware.</a:t>
            </a:r>
          </a:p>
          <a:p>
            <a:pPr marL="228600" indent="-228600">
              <a:buAutoNum type="arabicPeriod"/>
            </a:pPr>
            <a:r>
              <a:rPr lang="en-US" dirty="0"/>
              <a:t>Exit and enter cli again to show how</a:t>
            </a:r>
          </a:p>
          <a:p>
            <a:pPr marL="228600" indent="-228600">
              <a:buAutoNum type="arabicPeriod"/>
            </a:pPr>
            <a:r>
              <a:rPr lang="en-US" dirty="0"/>
              <a:t>Enter edit mode using edit and config. Make note of prompt change</a:t>
            </a:r>
          </a:p>
          <a:p>
            <a:pPr marL="228600" indent="-228600">
              <a:buAutoNum type="arabicPeriod"/>
            </a:pPr>
            <a:r>
              <a:rPr lang="en-US" dirty="0"/>
              <a:t>Run operational commands using the run command</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4F234C94-B050-584A-A843-DB996954582B}" type="slidenum">
              <a:rPr lang="en-US" smtClean="0"/>
              <a:t>5</a:t>
            </a:fld>
            <a:endParaRPr lang="en-US"/>
          </a:p>
        </p:txBody>
      </p:sp>
    </p:spTree>
    <p:extLst>
      <p:ext uri="{BB962C8B-B14F-4D97-AF65-F5344CB8AC3E}">
        <p14:creationId xmlns:p14="http://schemas.microsoft.com/office/powerpoint/2010/main" val="3762187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34C94-B050-584A-A843-DB996954582B}" type="slidenum">
              <a:rPr lang="en-US" smtClean="0"/>
              <a:t>6</a:t>
            </a:fld>
            <a:endParaRPr lang="en-US"/>
          </a:p>
        </p:txBody>
      </p:sp>
    </p:spTree>
    <p:extLst>
      <p:ext uri="{BB962C8B-B14F-4D97-AF65-F5344CB8AC3E}">
        <p14:creationId xmlns:p14="http://schemas.microsoft.com/office/powerpoint/2010/main" val="3898968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efault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E4EA7E-1DB2-EC43-8BF6-7C9408FCE687}"/>
              </a:ext>
            </a:extLst>
          </p:cNvPr>
          <p:cNvSpPr txBox="1"/>
          <p:nvPr userDrawn="1"/>
        </p:nvSpPr>
        <p:spPr>
          <a:xfrm>
            <a:off x="11245174" y="6310009"/>
            <a:ext cx="583660" cy="307777"/>
          </a:xfrm>
          <a:prstGeom prst="rect">
            <a:avLst/>
          </a:prstGeom>
          <a:noFill/>
        </p:spPr>
        <p:txBody>
          <a:bodyPr wrap="square" rtlCol="0">
            <a:spAutoFit/>
          </a:bodyPr>
          <a:lstStyle/>
          <a:p>
            <a:pPr algn="r"/>
            <a:fld id="{94000DE4-E59E-D941-A73A-4F15C03D18BA}" type="slidenum">
              <a:rPr lang="en-US" sz="1400" b="0" i="0" smtClean="0">
                <a:solidFill>
                  <a:schemeClr val="tx2"/>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400" b="0" i="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itle Placeholder 1">
            <a:extLst>
              <a:ext uri="{FF2B5EF4-FFF2-40B4-BE49-F238E27FC236}">
                <a16:creationId xmlns:a16="http://schemas.microsoft.com/office/drawing/2014/main" id="{A975DF16-5712-5B4F-83C4-2C7B0C150BBC}"/>
              </a:ext>
            </a:extLst>
          </p:cNvPr>
          <p:cNvSpPr>
            <a:spLocks noGrp="1"/>
          </p:cNvSpPr>
          <p:nvPr>
            <p:ph type="title"/>
          </p:nvPr>
        </p:nvSpPr>
        <p:spPr>
          <a:xfrm>
            <a:off x="405727" y="365125"/>
            <a:ext cx="11360359" cy="1325563"/>
          </a:xfrm>
          <a:prstGeom prst="rect">
            <a:avLst/>
          </a:prstGeom>
        </p:spPr>
        <p:txBody>
          <a:bodyPr vert="horz" lIns="91440" tIns="45720" rIns="91440" bIns="45720" rtlCol="0" anchor="ctr">
            <a:normAutofit/>
          </a:bodyPr>
          <a:lstStyle>
            <a:lvl1pPr>
              <a:defRPr sz="6000" b="1"/>
            </a:lvl1pPr>
          </a:lstStyle>
          <a:p>
            <a:r>
              <a:rPr lang="en-US" dirty="0"/>
              <a:t>Click to edit Master title style</a:t>
            </a:r>
          </a:p>
        </p:txBody>
      </p:sp>
      <p:sp>
        <p:nvSpPr>
          <p:cNvPr id="6" name="Content Placeholder 5">
            <a:extLst>
              <a:ext uri="{FF2B5EF4-FFF2-40B4-BE49-F238E27FC236}">
                <a16:creationId xmlns:a16="http://schemas.microsoft.com/office/drawing/2014/main" id="{0409225A-8E8C-C14A-8BB7-A675BDF75A58}"/>
              </a:ext>
            </a:extLst>
          </p:cNvPr>
          <p:cNvSpPr>
            <a:spLocks noGrp="1"/>
          </p:cNvSpPr>
          <p:nvPr>
            <p:ph sz="quarter" idx="10"/>
          </p:nvPr>
        </p:nvSpPr>
        <p:spPr>
          <a:xfrm>
            <a:off x="405726" y="1841770"/>
            <a:ext cx="11360359" cy="4345021"/>
          </a:xfrm>
        </p:spPr>
        <p:txBody>
          <a:bodyPr>
            <a:normAutofit/>
          </a:bodyPr>
          <a:lstStyle>
            <a:lvl1pPr>
              <a:defRPr sz="2000"/>
            </a:lvl1pPr>
            <a:lvl2pPr>
              <a:defRPr sz="1800">
                <a:solidFill>
                  <a:srgbClr val="838383"/>
                </a:solidFill>
              </a:defRPr>
            </a:lvl2pPr>
            <a:lvl3pPr>
              <a:defRPr sz="1600">
                <a:solidFill>
                  <a:srgbClr val="838383"/>
                </a:solidFill>
              </a:defRPr>
            </a:lvl3pPr>
            <a:lvl4pPr>
              <a:defRPr sz="1400">
                <a:solidFill>
                  <a:srgbClr val="838383"/>
                </a:solidFill>
              </a:defRPr>
            </a:lvl4pPr>
            <a:lvl5pPr>
              <a:defRPr sz="1400">
                <a:solidFill>
                  <a:srgbClr val="83838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1A821309-208A-334E-A200-1E238B9F89A9}"/>
              </a:ext>
            </a:extLst>
          </p:cNvPr>
          <p:cNvPicPr>
            <a:picLocks noChangeAspect="1"/>
          </p:cNvPicPr>
          <p:nvPr userDrawn="1"/>
        </p:nvPicPr>
        <p:blipFill>
          <a:blip r:embed="rId2"/>
          <a:stretch>
            <a:fillRect/>
          </a:stretch>
        </p:blipFill>
        <p:spPr>
          <a:xfrm>
            <a:off x="405498" y="6313527"/>
            <a:ext cx="2082804" cy="228600"/>
          </a:xfrm>
          <a:prstGeom prst="rect">
            <a:avLst/>
          </a:prstGeom>
        </p:spPr>
      </p:pic>
    </p:spTree>
    <p:extLst>
      <p:ext uri="{BB962C8B-B14F-4D97-AF65-F5344CB8AC3E}">
        <p14:creationId xmlns:p14="http://schemas.microsoft.com/office/powerpoint/2010/main" val="3482422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AA5899-5BCF-B446-A5F3-24E28B55DA80}"/>
              </a:ext>
            </a:extLst>
          </p:cNvPr>
          <p:cNvSpPr>
            <a:spLocks noGrp="1"/>
          </p:cNvSpPr>
          <p:nvPr>
            <p:ph type="sldNum" sz="quarter" idx="10"/>
          </p:nvPr>
        </p:nvSpPr>
        <p:spPr/>
        <p:txBody>
          <a:bodyPr/>
          <a:lstStyle/>
          <a:p>
            <a:fld id="{8D16F5AF-E384-F145-8613-F28E65705F97}" type="slidenum">
              <a:rPr lang="en-US" smtClean="0"/>
              <a:t>‹#›</a:t>
            </a:fld>
            <a:endParaRPr lang="en-US"/>
          </a:p>
        </p:txBody>
      </p:sp>
      <p:sp>
        <p:nvSpPr>
          <p:cNvPr id="4" name="Rectangle 3">
            <a:extLst>
              <a:ext uri="{FF2B5EF4-FFF2-40B4-BE49-F238E27FC236}">
                <a16:creationId xmlns:a16="http://schemas.microsoft.com/office/drawing/2014/main" id="{E5050FBA-E366-5946-9789-3C67C925F7EE}"/>
              </a:ext>
            </a:extLst>
          </p:cNvPr>
          <p:cNvSpPr/>
          <p:nvPr userDrawn="1"/>
        </p:nvSpPr>
        <p:spPr>
          <a:xfrm>
            <a:off x="0" y="0"/>
            <a:ext cx="12192000" cy="3242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1054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A9F179-20F8-A64C-9AF4-48C4EC39F055}"/>
              </a:ext>
            </a:extLst>
          </p:cNvPr>
          <p:cNvSpPr>
            <a:spLocks noGrp="1"/>
          </p:cNvSpPr>
          <p:nvPr>
            <p:ph type="title"/>
          </p:nvPr>
        </p:nvSpPr>
        <p:spPr>
          <a:xfrm>
            <a:off x="405727" y="365125"/>
            <a:ext cx="11360359"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97AB2A6-A7B6-E342-912C-107D9BB818B3}"/>
              </a:ext>
            </a:extLst>
          </p:cNvPr>
          <p:cNvSpPr>
            <a:spLocks noGrp="1"/>
          </p:cNvSpPr>
          <p:nvPr>
            <p:ph type="body" idx="1"/>
          </p:nvPr>
        </p:nvSpPr>
        <p:spPr>
          <a:xfrm>
            <a:off x="405727" y="1825625"/>
            <a:ext cx="1136036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35BE687-0F05-F848-8D8D-351C6D44A0FE}"/>
              </a:ext>
            </a:extLst>
          </p:cNvPr>
          <p:cNvSpPr>
            <a:spLocks noGrp="1"/>
          </p:cNvSpPr>
          <p:nvPr>
            <p:ph type="sldNum" sz="quarter" idx="4"/>
          </p:nvPr>
        </p:nvSpPr>
        <p:spPr>
          <a:xfrm>
            <a:off x="8610600" y="6310312"/>
            <a:ext cx="3155486" cy="365125"/>
          </a:xfrm>
          <a:prstGeom prst="rect">
            <a:avLst/>
          </a:prstGeom>
        </p:spPr>
        <p:txBody>
          <a:bodyPr vert="horz" lIns="91440" tIns="45720" rIns="91440" bIns="45720" rtlCol="0" anchor="ctr"/>
          <a:lstStyle>
            <a:lvl1pPr algn="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8D16F5AF-E384-F145-8613-F28E65705F97}" type="slidenum">
              <a:rPr lang="en-US" smtClean="0"/>
              <a:t>‹#›</a:t>
            </a:fld>
            <a:endParaRPr lang="en-US"/>
          </a:p>
        </p:txBody>
      </p:sp>
      <p:sp>
        <p:nvSpPr>
          <p:cNvPr id="9" name="Rectangle 8">
            <a:extLst>
              <a:ext uri="{FF2B5EF4-FFF2-40B4-BE49-F238E27FC236}">
                <a16:creationId xmlns:a16="http://schemas.microsoft.com/office/drawing/2014/main" id="{9551438D-2267-B84B-B0A9-82777966F6E8}"/>
              </a:ext>
            </a:extLst>
          </p:cNvPr>
          <p:cNvSpPr/>
          <p:nvPr/>
        </p:nvSpPr>
        <p:spPr>
          <a:xfrm>
            <a:off x="0" y="0"/>
            <a:ext cx="12192000" cy="181669"/>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1436438"/>
      </p:ext>
    </p:extLst>
  </p:cSld>
  <p:clrMap bg1="lt1" tx1="dk1" bg2="lt2" tx2="dk2" accent1="accent1" accent2="accent2" accent3="accent3" accent4="accent4" accent5="accent5" accent6="accent6" hlink="hlink" folHlink="folHlink"/>
  <p:sldLayoutIdLst>
    <p:sldLayoutId id="2147483670" r:id="rId1"/>
    <p:sldLayoutId id="2147483671" r:id="rId2"/>
  </p:sldLayoutIdLst>
  <p:hf hdr="0" ftr="0" dt="0"/>
  <p:txStyles>
    <p:titleStyle>
      <a:lvl1pPr algn="l" defTabSz="914400" rtl="0" eaLnBrk="1" latinLnBrk="0" hangingPunct="1">
        <a:lnSpc>
          <a:spcPct val="90000"/>
        </a:lnSpc>
        <a:spcBef>
          <a:spcPct val="0"/>
        </a:spcBef>
        <a:buNone/>
        <a:defRPr sz="4400" kern="1200">
          <a:solidFill>
            <a:srgbClr val="015A7C"/>
          </a:solidFill>
          <a:latin typeface="Roboto Slab" pitchFamily="2"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rgbClr val="34374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C621DD-5863-C540-A0E7-3F1655FD9E98}"/>
              </a:ext>
            </a:extLst>
          </p:cNvPr>
          <p:cNvSpPr/>
          <p:nvPr/>
        </p:nvSpPr>
        <p:spPr>
          <a:xfrm>
            <a:off x="0" y="1"/>
            <a:ext cx="12192000" cy="6857999"/>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55C9E6A-768B-7243-9004-DB5A692F39D0}"/>
              </a:ext>
            </a:extLst>
          </p:cNvPr>
          <p:cNvSpPr>
            <a:spLocks noGrp="1"/>
          </p:cNvSpPr>
          <p:nvPr>
            <p:ph type="title"/>
          </p:nvPr>
        </p:nvSpPr>
        <p:spPr>
          <a:xfrm>
            <a:off x="405727" y="2201410"/>
            <a:ext cx="11360359" cy="1325563"/>
          </a:xfrm>
        </p:spPr>
        <p:txBody>
          <a:bodyPr/>
          <a:lstStyle/>
          <a:p>
            <a:r>
              <a:rPr lang="en-US" dirty="0" err="1">
                <a:solidFill>
                  <a:schemeClr val="bg1"/>
                </a:solidFill>
              </a:rPr>
              <a:t>Junos</a:t>
            </a:r>
            <a:r>
              <a:rPr lang="en-US" dirty="0">
                <a:solidFill>
                  <a:schemeClr val="bg1"/>
                </a:solidFill>
              </a:rPr>
              <a:t> OS User Interfaces</a:t>
            </a:r>
          </a:p>
        </p:txBody>
      </p:sp>
      <p:sp>
        <p:nvSpPr>
          <p:cNvPr id="2" name="Slide Number Placeholder 1">
            <a:extLst>
              <a:ext uri="{FF2B5EF4-FFF2-40B4-BE49-F238E27FC236}">
                <a16:creationId xmlns:a16="http://schemas.microsoft.com/office/drawing/2014/main" id="{A06D7858-E16E-254B-AC32-01CFA663B293}"/>
              </a:ext>
            </a:extLst>
          </p:cNvPr>
          <p:cNvSpPr>
            <a:spLocks noGrp="1"/>
          </p:cNvSpPr>
          <p:nvPr>
            <p:ph type="sldNum" sz="quarter" idx="4294967295"/>
          </p:nvPr>
        </p:nvSpPr>
        <p:spPr>
          <a:xfrm>
            <a:off x="9036050" y="6310313"/>
            <a:ext cx="3155950" cy="365125"/>
          </a:xfrm>
        </p:spPr>
        <p:txBody>
          <a:bodyPr/>
          <a:lstStyle/>
          <a:p>
            <a:fld id="{8D16F5AF-E384-F145-8613-F28E65705F97}" type="slidenum">
              <a:rPr lang="en-US" smtClean="0"/>
              <a:t>1</a:t>
            </a:fld>
            <a:endParaRPr lang="en-US"/>
          </a:p>
        </p:txBody>
      </p:sp>
      <p:sp>
        <p:nvSpPr>
          <p:cNvPr id="6" name="Content Placeholder 5">
            <a:extLst>
              <a:ext uri="{FF2B5EF4-FFF2-40B4-BE49-F238E27FC236}">
                <a16:creationId xmlns:a16="http://schemas.microsoft.com/office/drawing/2014/main" id="{23F033FD-DAC5-8145-999F-87FBE7BE3794}"/>
              </a:ext>
            </a:extLst>
          </p:cNvPr>
          <p:cNvSpPr txBox="1">
            <a:spLocks noGrp="1"/>
          </p:cNvSpPr>
          <p:nvPr>
            <p:ph sz="quarter" idx="10"/>
          </p:nvPr>
        </p:nvSpPr>
        <p:spPr>
          <a:xfrm>
            <a:off x="405726" y="3399195"/>
            <a:ext cx="11360359" cy="424732"/>
          </a:xfrm>
          <a:prstGeom prst="rect">
            <a:avLst/>
          </a:prstGeom>
          <a:noFill/>
        </p:spPr>
        <p:txBody>
          <a:bodyPr wrap="square" rtlCol="0">
            <a:spAutoFit/>
          </a:bodyPr>
          <a:lstStyle/>
          <a:p>
            <a:pPr marL="0" indent="0">
              <a:buNone/>
            </a:pPr>
            <a:r>
              <a:rPr lang="en-US" sz="2400" b="0" dirty="0">
                <a:solidFill>
                  <a:schemeClr val="bg1"/>
                </a:solidFill>
                <a:latin typeface="Open Sans" panose="020B0606030504020204" pitchFamily="34" charset="0"/>
                <a:ea typeface="Open Sans" panose="020B0606030504020204" pitchFamily="34" charset="0"/>
                <a:cs typeface="Open Sans" panose="020B0606030504020204" pitchFamily="34" charset="0"/>
              </a:rPr>
              <a:t>Interacting with </a:t>
            </a:r>
            <a:r>
              <a:rPr lang="en-US" sz="2400"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Junos</a:t>
            </a:r>
            <a:r>
              <a:rPr lang="en-US" sz="2400" b="0" dirty="0">
                <a:solidFill>
                  <a:schemeClr val="bg1"/>
                </a:solidFill>
                <a:latin typeface="Open Sans" panose="020B0606030504020204" pitchFamily="34" charset="0"/>
                <a:ea typeface="Open Sans" panose="020B0606030504020204" pitchFamily="34" charset="0"/>
                <a:cs typeface="Open Sans" panose="020B0606030504020204" pitchFamily="34" charset="0"/>
              </a:rPr>
              <a:t> OS</a:t>
            </a:r>
          </a:p>
        </p:txBody>
      </p:sp>
      <p:pic>
        <p:nvPicPr>
          <p:cNvPr id="7" name="Picture 6">
            <a:extLst>
              <a:ext uri="{FF2B5EF4-FFF2-40B4-BE49-F238E27FC236}">
                <a16:creationId xmlns:a16="http://schemas.microsoft.com/office/drawing/2014/main" id="{6C1A4E90-5C65-C748-B846-BB0B8CE0259D}"/>
              </a:ext>
            </a:extLst>
          </p:cNvPr>
          <p:cNvPicPr>
            <a:picLocks noChangeAspect="1"/>
          </p:cNvPicPr>
          <p:nvPr/>
        </p:nvPicPr>
        <p:blipFill>
          <a:blip r:embed="rId2"/>
          <a:stretch>
            <a:fillRect/>
          </a:stretch>
        </p:blipFill>
        <p:spPr>
          <a:xfrm>
            <a:off x="405726" y="6264275"/>
            <a:ext cx="2082804" cy="228600"/>
          </a:xfrm>
          <a:prstGeom prst="rect">
            <a:avLst/>
          </a:prstGeom>
        </p:spPr>
      </p:pic>
      <p:sp>
        <p:nvSpPr>
          <p:cNvPr id="8" name="Rectangle 7">
            <a:extLst>
              <a:ext uri="{FF2B5EF4-FFF2-40B4-BE49-F238E27FC236}">
                <a16:creationId xmlns:a16="http://schemas.microsoft.com/office/drawing/2014/main" id="{4C56D3CC-9C6B-4829-86A3-9AF228C87C84}"/>
              </a:ext>
            </a:extLst>
          </p:cNvPr>
          <p:cNvSpPr/>
          <p:nvPr/>
        </p:nvSpPr>
        <p:spPr>
          <a:xfrm>
            <a:off x="266006" y="6118167"/>
            <a:ext cx="2410691" cy="575477"/>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540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C1B5B9-01D7-BB48-8947-D12C18194C11}"/>
              </a:ext>
            </a:extLst>
          </p:cNvPr>
          <p:cNvSpPr/>
          <p:nvPr/>
        </p:nvSpPr>
        <p:spPr>
          <a:xfrm>
            <a:off x="0" y="3448685"/>
            <a:ext cx="12192000" cy="110247"/>
          </a:xfrm>
          <a:prstGeom prst="rect">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EC3C17-94E3-EA47-8FF7-22232238AF61}"/>
              </a:ext>
            </a:extLst>
          </p:cNvPr>
          <p:cNvSpPr txBox="1"/>
          <p:nvPr/>
        </p:nvSpPr>
        <p:spPr>
          <a:xfrm>
            <a:off x="2812913" y="3715846"/>
            <a:ext cx="8199054" cy="461665"/>
          </a:xfrm>
          <a:prstGeom prst="rect">
            <a:avLst/>
          </a:prstGeom>
          <a:noFill/>
        </p:spPr>
        <p:txBody>
          <a:bodyPr wrap="square" rtlCol="0">
            <a:spAutoFit/>
          </a:bodyPr>
          <a:lstStyle/>
          <a:p>
            <a:r>
              <a:rPr lang="en-US" sz="2400" dirty="0">
                <a:solidFill>
                  <a:schemeClr val="tx2"/>
                </a:solidFill>
                <a:latin typeface="Open Sans" panose="020B0606030504020204" pitchFamily="34" charset="0"/>
                <a:ea typeface="Open Sans" panose="020B0606030504020204" pitchFamily="34" charset="0"/>
                <a:cs typeface="Open Sans" panose="020B0606030504020204" pitchFamily="34" charset="0"/>
              </a:rPr>
              <a:t>BSD Shell and CLI modes</a:t>
            </a:r>
          </a:p>
        </p:txBody>
      </p:sp>
      <p:sp>
        <p:nvSpPr>
          <p:cNvPr id="6" name="Rectangle 5">
            <a:extLst>
              <a:ext uri="{FF2B5EF4-FFF2-40B4-BE49-F238E27FC236}">
                <a16:creationId xmlns:a16="http://schemas.microsoft.com/office/drawing/2014/main" id="{97A32C12-4B0D-2F4B-8A35-F4F47BAB4D03}"/>
              </a:ext>
            </a:extLst>
          </p:cNvPr>
          <p:cNvSpPr/>
          <p:nvPr/>
        </p:nvSpPr>
        <p:spPr>
          <a:xfrm>
            <a:off x="0" y="-17090"/>
            <a:ext cx="12192000" cy="616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338D507-3451-954E-A9EC-0EB6DFFE9EB7}"/>
              </a:ext>
            </a:extLst>
          </p:cNvPr>
          <p:cNvSpPr/>
          <p:nvPr/>
        </p:nvSpPr>
        <p:spPr>
          <a:xfrm>
            <a:off x="401262" y="2482270"/>
            <a:ext cx="1985297" cy="1985297"/>
          </a:xfrm>
          <a:prstGeom prst="ellipse">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3B179AA-C775-B743-89F9-9CEED84C7A53}"/>
              </a:ext>
            </a:extLst>
          </p:cNvPr>
          <p:cNvSpPr/>
          <p:nvPr/>
        </p:nvSpPr>
        <p:spPr>
          <a:xfrm>
            <a:off x="403036" y="2813199"/>
            <a:ext cx="1983523" cy="1323439"/>
          </a:xfrm>
          <a:prstGeom prst="rect">
            <a:avLst/>
          </a:prstGeom>
        </p:spPr>
        <p:txBody>
          <a:bodyPr wrap="square">
            <a:spAutoFit/>
          </a:bodyPr>
          <a:lstStyle/>
          <a:p>
            <a:pPr algn="ctr"/>
            <a:r>
              <a:rPr lang="en-US" sz="8000" b="1" cap="all" dirty="0">
                <a:solidFill>
                  <a:schemeClr val="bg1"/>
                </a:solidFill>
                <a:latin typeface="Roboto Slab" pitchFamily="2" charset="0"/>
                <a:ea typeface="Roboto Slab" pitchFamily="2" charset="0"/>
                <a:cs typeface="Open Sans Semibold" panose="020B0606030504020204" pitchFamily="34" charset="0"/>
              </a:rPr>
              <a:t>#</a:t>
            </a:r>
            <a:endParaRPr lang="en-US" sz="6000" b="1" cap="all" dirty="0">
              <a:solidFill>
                <a:schemeClr val="bg1"/>
              </a:solidFill>
              <a:latin typeface="Roboto Slab" pitchFamily="2" charset="0"/>
              <a:ea typeface="Roboto Slab" pitchFamily="2" charset="0"/>
              <a:cs typeface="Open Sans Semibold" panose="020B0606030504020204" pitchFamily="34" charset="0"/>
            </a:endParaRPr>
          </a:p>
        </p:txBody>
      </p:sp>
      <p:sp>
        <p:nvSpPr>
          <p:cNvPr id="13" name="Title 12">
            <a:extLst>
              <a:ext uri="{FF2B5EF4-FFF2-40B4-BE49-F238E27FC236}">
                <a16:creationId xmlns:a16="http://schemas.microsoft.com/office/drawing/2014/main" id="{A1F96139-5015-294A-8C10-A591543DBE10}"/>
              </a:ext>
            </a:extLst>
          </p:cNvPr>
          <p:cNvSpPr>
            <a:spLocks noGrp="1"/>
          </p:cNvSpPr>
          <p:nvPr>
            <p:ph type="title"/>
          </p:nvPr>
        </p:nvSpPr>
        <p:spPr>
          <a:xfrm>
            <a:off x="2812913" y="2233369"/>
            <a:ext cx="11360359" cy="1325563"/>
          </a:xfrm>
        </p:spPr>
        <p:txBody>
          <a:bodyPr>
            <a:normAutofit/>
          </a:bodyPr>
          <a:lstStyle/>
          <a:p>
            <a:r>
              <a:rPr lang="en-US" sz="5400" dirty="0">
                <a:solidFill>
                  <a:srgbClr val="009ACE"/>
                </a:solidFill>
              </a:rPr>
              <a:t>CLI Overview</a:t>
            </a:r>
          </a:p>
        </p:txBody>
      </p:sp>
      <p:sp>
        <p:nvSpPr>
          <p:cNvPr id="10" name="Rectangle 9">
            <a:extLst>
              <a:ext uri="{FF2B5EF4-FFF2-40B4-BE49-F238E27FC236}">
                <a16:creationId xmlns:a16="http://schemas.microsoft.com/office/drawing/2014/main" id="{2C1B93B6-C8FE-4EB2-87A6-06075F141C0C}"/>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859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a:xfrm>
            <a:off x="405727" y="365125"/>
            <a:ext cx="11641130" cy="1325563"/>
          </a:xfrm>
        </p:spPr>
        <p:txBody>
          <a:bodyPr>
            <a:normAutofit/>
          </a:bodyPr>
          <a:lstStyle/>
          <a:p>
            <a:r>
              <a:rPr lang="en-US" dirty="0"/>
              <a:t>Unix BSD Shell</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405726" y="1690688"/>
            <a:ext cx="5988589" cy="4345021"/>
          </a:xfrm>
        </p:spPr>
        <p:txBody>
          <a:bodyPr>
            <a:normAutofit/>
          </a:bodyPr>
          <a:lstStyle/>
          <a:p>
            <a:r>
              <a:rPr lang="en-US" dirty="0"/>
              <a:t>Accessible from root</a:t>
            </a:r>
          </a:p>
          <a:p>
            <a:pPr lvl="1"/>
            <a:r>
              <a:rPr lang="en-US" dirty="0"/>
              <a:t>When logging in as ‘root’ user, you will be placed into the BSD shell. No routing, switching, or security operations can be done here. This is for interacting with the underlying Unix OS and the filesystem. </a:t>
            </a:r>
          </a:p>
          <a:p>
            <a:pPr lvl="1"/>
            <a:r>
              <a:rPr lang="en-US" dirty="0"/>
              <a:t>Unix commands like top, </a:t>
            </a:r>
            <a:r>
              <a:rPr lang="en-US" dirty="0" err="1"/>
              <a:t>mkdir</a:t>
            </a:r>
            <a:r>
              <a:rPr lang="en-US" dirty="0"/>
              <a:t>, mount, cat.. Are accessible from here</a:t>
            </a:r>
          </a:p>
        </p:txBody>
      </p:sp>
      <p:pic>
        <p:nvPicPr>
          <p:cNvPr id="5" name="Picture 4">
            <a:extLst>
              <a:ext uri="{FF2B5EF4-FFF2-40B4-BE49-F238E27FC236}">
                <a16:creationId xmlns:a16="http://schemas.microsoft.com/office/drawing/2014/main" id="{EEB183DF-9E54-4279-8A9F-7C0FFB3E8044}"/>
              </a:ext>
            </a:extLst>
          </p:cNvPr>
          <p:cNvPicPr>
            <a:picLocks noChangeAspect="1"/>
          </p:cNvPicPr>
          <p:nvPr/>
        </p:nvPicPr>
        <p:blipFill>
          <a:blip r:embed="rId2"/>
          <a:stretch>
            <a:fillRect/>
          </a:stretch>
        </p:blipFill>
        <p:spPr>
          <a:xfrm>
            <a:off x="3393535" y="3956858"/>
            <a:ext cx="8206153" cy="2229933"/>
          </a:xfrm>
          <a:prstGeom prst="rect">
            <a:avLst/>
          </a:prstGeom>
        </p:spPr>
      </p:pic>
      <p:sp>
        <p:nvSpPr>
          <p:cNvPr id="6" name="Rectangle 5">
            <a:extLst>
              <a:ext uri="{FF2B5EF4-FFF2-40B4-BE49-F238E27FC236}">
                <a16:creationId xmlns:a16="http://schemas.microsoft.com/office/drawing/2014/main" id="{904CF3DD-3201-42CE-9BA7-5E61F010EB06}"/>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244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lstStyle/>
          <a:p>
            <a:r>
              <a:rPr lang="en-US" dirty="0"/>
              <a:t>Operational Mode</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405726" y="1841770"/>
            <a:ext cx="5988589" cy="4345021"/>
          </a:xfrm>
        </p:spPr>
        <p:txBody>
          <a:bodyPr/>
          <a:lstStyle/>
          <a:p>
            <a:r>
              <a:rPr lang="en-US" dirty="0"/>
              <a:t>Function</a:t>
            </a:r>
          </a:p>
          <a:p>
            <a:pPr lvl="1"/>
            <a:r>
              <a:rPr lang="en-US" dirty="0"/>
              <a:t>Operational mode allows for monitoring and troubleshooting the device. </a:t>
            </a:r>
          </a:p>
          <a:p>
            <a:pPr lvl="1"/>
            <a:endParaRPr lang="en-US" dirty="0"/>
          </a:p>
          <a:p>
            <a:r>
              <a:rPr lang="en-US" dirty="0"/>
              <a:t>Angle bracket prompt &gt;</a:t>
            </a:r>
          </a:p>
          <a:p>
            <a:pPr lvl="1"/>
            <a:r>
              <a:rPr lang="en-US" dirty="0"/>
              <a:t>One is easily able to determine the CLI is currently in operational mode by the angle bracket prompt.</a:t>
            </a:r>
          </a:p>
          <a:p>
            <a:pPr marL="0" indent="0">
              <a:buNone/>
            </a:pPr>
            <a:endParaRPr lang="en-US" dirty="0"/>
          </a:p>
          <a:p>
            <a:endParaRPr lang="en-US" dirty="0"/>
          </a:p>
        </p:txBody>
      </p:sp>
      <p:pic>
        <p:nvPicPr>
          <p:cNvPr id="4" name="Picture 3">
            <a:extLst>
              <a:ext uri="{FF2B5EF4-FFF2-40B4-BE49-F238E27FC236}">
                <a16:creationId xmlns:a16="http://schemas.microsoft.com/office/drawing/2014/main" id="{102375B7-E5AA-48C3-B46E-4AEBECAA8B6C}"/>
              </a:ext>
            </a:extLst>
          </p:cNvPr>
          <p:cNvPicPr>
            <a:picLocks noChangeAspect="1"/>
          </p:cNvPicPr>
          <p:nvPr/>
        </p:nvPicPr>
        <p:blipFill>
          <a:blip r:embed="rId3"/>
          <a:stretch>
            <a:fillRect/>
          </a:stretch>
        </p:blipFill>
        <p:spPr>
          <a:xfrm>
            <a:off x="6394315" y="2182091"/>
            <a:ext cx="5625378" cy="2655916"/>
          </a:xfrm>
          <a:prstGeom prst="rect">
            <a:avLst/>
          </a:prstGeom>
        </p:spPr>
      </p:pic>
      <p:sp>
        <p:nvSpPr>
          <p:cNvPr id="5" name="Rectangle 4">
            <a:extLst>
              <a:ext uri="{FF2B5EF4-FFF2-40B4-BE49-F238E27FC236}">
                <a16:creationId xmlns:a16="http://schemas.microsoft.com/office/drawing/2014/main" id="{F59D9304-B804-40C6-8CB8-D83D7539B5C3}"/>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640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lstStyle/>
          <a:p>
            <a:r>
              <a:rPr lang="en-US" dirty="0"/>
              <a:t>Configuration (edit)  Mode</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405726" y="1841770"/>
            <a:ext cx="5988589" cy="4345021"/>
          </a:xfrm>
        </p:spPr>
        <p:txBody>
          <a:bodyPr/>
          <a:lstStyle/>
          <a:p>
            <a:r>
              <a:rPr lang="en-US" dirty="0"/>
              <a:t>[edit]</a:t>
            </a:r>
          </a:p>
          <a:p>
            <a:pPr lvl="1"/>
            <a:r>
              <a:rPr lang="en-US" dirty="0"/>
              <a:t>Officially named configuration mode, some call it edit mode due to the [edit] string displayed above the prompt showing the current place in the configuration hierarchy</a:t>
            </a:r>
          </a:p>
          <a:p>
            <a:pPr lvl="1"/>
            <a:endParaRPr lang="en-US" dirty="0"/>
          </a:p>
          <a:p>
            <a:r>
              <a:rPr lang="en-US" dirty="0"/>
              <a:t>Hash prompt #</a:t>
            </a:r>
          </a:p>
          <a:p>
            <a:pPr lvl="1"/>
            <a:r>
              <a:rPr lang="en-US" dirty="0"/>
              <a:t>Configuration mode can be readily recognized by the # displayed at the prompt.</a:t>
            </a:r>
          </a:p>
          <a:p>
            <a:pPr marL="0" indent="0">
              <a:buNone/>
            </a:pPr>
            <a:endParaRPr lang="en-US" dirty="0"/>
          </a:p>
          <a:p>
            <a:endParaRPr lang="en-US" dirty="0"/>
          </a:p>
        </p:txBody>
      </p:sp>
      <p:pic>
        <p:nvPicPr>
          <p:cNvPr id="2" name="Picture 1">
            <a:extLst>
              <a:ext uri="{FF2B5EF4-FFF2-40B4-BE49-F238E27FC236}">
                <a16:creationId xmlns:a16="http://schemas.microsoft.com/office/drawing/2014/main" id="{20091073-7CE1-4DB9-B2B5-8336861E7F35}"/>
              </a:ext>
            </a:extLst>
          </p:cNvPr>
          <p:cNvPicPr>
            <a:picLocks noChangeAspect="1"/>
          </p:cNvPicPr>
          <p:nvPr/>
        </p:nvPicPr>
        <p:blipFill>
          <a:blip r:embed="rId3"/>
          <a:stretch>
            <a:fillRect/>
          </a:stretch>
        </p:blipFill>
        <p:spPr>
          <a:xfrm>
            <a:off x="6968547" y="1841770"/>
            <a:ext cx="4817727" cy="3648836"/>
          </a:xfrm>
          <a:prstGeom prst="rect">
            <a:avLst/>
          </a:prstGeom>
        </p:spPr>
      </p:pic>
      <p:sp>
        <p:nvSpPr>
          <p:cNvPr id="5" name="Rectangle 4">
            <a:extLst>
              <a:ext uri="{FF2B5EF4-FFF2-40B4-BE49-F238E27FC236}">
                <a16:creationId xmlns:a16="http://schemas.microsoft.com/office/drawing/2014/main" id="{DFFB809D-C10F-475C-89CC-65F62A44D4B2}"/>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652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lstStyle/>
          <a:p>
            <a:endParaRPr lang="en-US" dirty="0"/>
          </a:p>
        </p:txBody>
      </p:sp>
      <p:sp>
        <p:nvSpPr>
          <p:cNvPr id="3" name="Rectangle 2">
            <a:extLst>
              <a:ext uri="{FF2B5EF4-FFF2-40B4-BE49-F238E27FC236}">
                <a16:creationId xmlns:a16="http://schemas.microsoft.com/office/drawing/2014/main" id="{6E07E868-016D-407A-92C6-EAB622E3C518}"/>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51336"/>
      </p:ext>
    </p:extLst>
  </p:cSld>
  <p:clrMapOvr>
    <a:masterClrMapping/>
  </p:clrMapOvr>
</p:sld>
</file>

<file path=ppt/theme/theme1.xml><?xml version="1.0" encoding="utf-8"?>
<a:theme xmlns:a="http://schemas.openxmlformats.org/drawingml/2006/main" name="InfoSec Institute">
  <a:themeElements>
    <a:clrScheme name="InfoSec Institute 1">
      <a:dk1>
        <a:srgbClr val="333641"/>
      </a:dk1>
      <a:lt1>
        <a:srgbClr val="FFFFFF"/>
      </a:lt1>
      <a:dk2>
        <a:srgbClr val="858891"/>
      </a:dk2>
      <a:lt2>
        <a:srgbClr val="F0F2F1"/>
      </a:lt2>
      <a:accent1>
        <a:srgbClr val="00A4B8"/>
      </a:accent1>
      <a:accent2>
        <a:srgbClr val="58B846"/>
      </a:accent2>
      <a:accent3>
        <a:srgbClr val="FFD500"/>
      </a:accent3>
      <a:accent4>
        <a:srgbClr val="F58025"/>
      </a:accent4>
      <a:accent5>
        <a:srgbClr val="00A780"/>
      </a:accent5>
      <a:accent6>
        <a:srgbClr val="A2228E"/>
      </a:accent6>
      <a:hlink>
        <a:srgbClr val="005A7C"/>
      </a:hlink>
      <a:folHlink>
        <a:srgbClr val="00A4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ec Institute" id="{D0BA2A61-823F-DB45-9D22-8E45F7A1409F}" vid="{1161D25B-A639-B744-B661-5060476BF3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InfoSec Institute</Template>
  <TotalTime>1014</TotalTime>
  <Words>264</Words>
  <Application>Microsoft Office PowerPoint</Application>
  <PresentationFormat>Widescreen</PresentationFormat>
  <Paragraphs>31</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Open Sans</vt:lpstr>
      <vt:lpstr>Open Sans Semibold</vt:lpstr>
      <vt:lpstr>Roboto Slab</vt:lpstr>
      <vt:lpstr>InfoSec Institute</vt:lpstr>
      <vt:lpstr>Junos OS User Interfaces</vt:lpstr>
      <vt:lpstr>CLI Overview</vt:lpstr>
      <vt:lpstr>Unix BSD Shell</vt:lpstr>
      <vt:lpstr>Operational Mode</vt:lpstr>
      <vt:lpstr>Configuration (edit)  Mode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Waller</dc:creator>
  <cp:lastModifiedBy>Ben Jacobson</cp:lastModifiedBy>
  <cp:revision>52</cp:revision>
  <dcterms:created xsi:type="dcterms:W3CDTF">2019-02-27T16:42:59Z</dcterms:created>
  <dcterms:modified xsi:type="dcterms:W3CDTF">2020-02-29T13:53:54Z</dcterms:modified>
</cp:coreProperties>
</file>