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handoutMasterIdLst>
    <p:handoutMasterId r:id="rId10"/>
  </p:handoutMasterIdLst>
  <p:sldIdLst>
    <p:sldId id="274" r:id="rId2"/>
    <p:sldId id="262" r:id="rId3"/>
    <p:sldId id="269" r:id="rId4"/>
    <p:sldId id="275" r:id="rId5"/>
    <p:sldId id="276" r:id="rId6"/>
    <p:sldId id="278" r:id="rId7"/>
    <p:sldId id="27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19BD3"/>
    <a:srgbClr val="005A7C"/>
    <a:srgbClr val="009ACE"/>
    <a:srgbClr val="E4F2F8"/>
    <a:srgbClr val="D1E7EF"/>
    <a:srgbClr val="BFE0EE"/>
    <a:srgbClr val="C00D1E"/>
    <a:srgbClr val="838383"/>
    <a:srgbClr val="9292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62"/>
    <p:restoredTop sz="81495" autoAdjust="0"/>
  </p:normalViewPr>
  <p:slideViewPr>
    <p:cSldViewPr snapToGrid="0" snapToObjects="1">
      <p:cViewPr varScale="1">
        <p:scale>
          <a:sx n="58" d="100"/>
          <a:sy n="58" d="100"/>
        </p:scale>
        <p:origin x="96" y="7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7" d="100"/>
          <a:sy n="157" d="100"/>
        </p:scale>
        <p:origin x="5640"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027AE7-EBBA-3B46-A62D-A1FCCBD82C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AA06565-0B3A-F54D-A0F8-00B9C7B200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131DBD-9FD6-6A45-9ABB-BCA8406B2010}" type="datetimeFigureOut">
              <a:rPr lang="en-US" smtClean="0"/>
              <a:t>2/29/2020</a:t>
            </a:fld>
            <a:endParaRPr lang="en-US"/>
          </a:p>
        </p:txBody>
      </p:sp>
      <p:sp>
        <p:nvSpPr>
          <p:cNvPr id="4" name="Footer Placeholder 3">
            <a:extLst>
              <a:ext uri="{FF2B5EF4-FFF2-40B4-BE49-F238E27FC236}">
                <a16:creationId xmlns:a16="http://schemas.microsoft.com/office/drawing/2014/main" id="{DA696465-4202-D948-9244-A3AA3C3692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4214B0-EA45-EE40-AB13-4AA29EA13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7E7C5F-33A9-AC45-8974-CE26FF22DFD4}" type="slidenum">
              <a:rPr lang="en-US" smtClean="0"/>
              <a:t>‹#›</a:t>
            </a:fld>
            <a:endParaRPr lang="en-US"/>
          </a:p>
        </p:txBody>
      </p:sp>
    </p:spTree>
    <p:extLst>
      <p:ext uri="{BB962C8B-B14F-4D97-AF65-F5344CB8AC3E}">
        <p14:creationId xmlns:p14="http://schemas.microsoft.com/office/powerpoint/2010/main" val="888288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E4AA41-EF54-314A-80EC-C2E05FA693EE}" type="datetimeFigureOut">
              <a:rPr lang="en-US" smtClean="0"/>
              <a:t>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34C94-B050-584A-A843-DB996954582B}" type="slidenum">
              <a:rPr lang="en-US" smtClean="0"/>
              <a:t>‹#›</a:t>
            </a:fld>
            <a:endParaRPr lang="en-US"/>
          </a:p>
        </p:txBody>
      </p:sp>
    </p:spTree>
    <p:extLst>
      <p:ext uri="{BB962C8B-B14F-4D97-AF65-F5344CB8AC3E}">
        <p14:creationId xmlns:p14="http://schemas.microsoft.com/office/powerpoint/2010/main" val="324920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34C94-B050-584A-A843-DB996954582B}" type="slidenum">
              <a:rPr lang="en-US" smtClean="0"/>
              <a:t>4</a:t>
            </a:fld>
            <a:endParaRPr lang="en-US"/>
          </a:p>
        </p:txBody>
      </p:sp>
    </p:spTree>
    <p:extLst>
      <p:ext uri="{BB962C8B-B14F-4D97-AF65-F5344CB8AC3E}">
        <p14:creationId xmlns:p14="http://schemas.microsoft.com/office/powerpoint/2010/main" val="343625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34C94-B050-584A-A843-DB996954582B}" type="slidenum">
              <a:rPr lang="en-US" smtClean="0"/>
              <a:t>5</a:t>
            </a:fld>
            <a:endParaRPr lang="en-US"/>
          </a:p>
        </p:txBody>
      </p:sp>
    </p:spTree>
    <p:extLst>
      <p:ext uri="{BB962C8B-B14F-4D97-AF65-F5344CB8AC3E}">
        <p14:creationId xmlns:p14="http://schemas.microsoft.com/office/powerpoint/2010/main" val="3762187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steps:</a:t>
            </a:r>
          </a:p>
          <a:p>
            <a:pPr marL="228600" indent="-228600">
              <a:buAutoNum type="arabicPeriod"/>
            </a:pPr>
            <a:r>
              <a:rPr lang="en-US" dirty="0"/>
              <a:t>Show configuration navigation. Going into hierarchy, up, top, exit.</a:t>
            </a:r>
          </a:p>
          <a:p>
            <a:pPr marL="228600" indent="-228600">
              <a:buAutoNum type="arabicPeriod"/>
            </a:pPr>
            <a:r>
              <a:rPr lang="en-US" dirty="0"/>
              <a:t>Set a configuration. Type show to show the configuration. Delete a configuration line, show from higher</a:t>
            </a:r>
          </a:p>
          <a:p>
            <a:pPr marL="228600" indent="-228600">
              <a:buAutoNum type="arabicPeriod"/>
            </a:pPr>
            <a:r>
              <a:rPr lang="en-US" dirty="0"/>
              <a:t>Show usage of the help command, apropos, contextual help, tab autocomplete.</a:t>
            </a:r>
          </a:p>
          <a:p>
            <a:pPr marL="228600" indent="-228600">
              <a:buAutoNum type="arabicPeriod"/>
            </a:pPr>
            <a:r>
              <a:rPr lang="en-US" dirty="0"/>
              <a:t>Show usage of pipe and filtering output. Use match and </a:t>
            </a:r>
            <a:r>
              <a:rPr lang="en-US"/>
              <a:t>compare as example.</a:t>
            </a:r>
            <a:endParaRPr lang="en-US" dirty="0"/>
          </a:p>
        </p:txBody>
      </p:sp>
      <p:sp>
        <p:nvSpPr>
          <p:cNvPr id="4" name="Slide Number Placeholder 3"/>
          <p:cNvSpPr>
            <a:spLocks noGrp="1"/>
          </p:cNvSpPr>
          <p:nvPr>
            <p:ph type="sldNum" sz="quarter" idx="5"/>
          </p:nvPr>
        </p:nvSpPr>
        <p:spPr/>
        <p:txBody>
          <a:bodyPr/>
          <a:lstStyle/>
          <a:p>
            <a:fld id="{4F234C94-B050-584A-A843-DB996954582B}" type="slidenum">
              <a:rPr lang="en-US" smtClean="0"/>
              <a:t>6</a:t>
            </a:fld>
            <a:endParaRPr lang="en-US"/>
          </a:p>
        </p:txBody>
      </p:sp>
    </p:spTree>
    <p:extLst>
      <p:ext uri="{BB962C8B-B14F-4D97-AF65-F5344CB8AC3E}">
        <p14:creationId xmlns:p14="http://schemas.microsoft.com/office/powerpoint/2010/main" val="3005164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34C94-B050-584A-A843-DB996954582B}" type="slidenum">
              <a:rPr lang="en-US" smtClean="0"/>
              <a:t>7</a:t>
            </a:fld>
            <a:endParaRPr lang="en-US"/>
          </a:p>
        </p:txBody>
      </p:sp>
    </p:spTree>
    <p:extLst>
      <p:ext uri="{BB962C8B-B14F-4D97-AF65-F5344CB8AC3E}">
        <p14:creationId xmlns:p14="http://schemas.microsoft.com/office/powerpoint/2010/main" val="3898968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fault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E4EA7E-1DB2-EC43-8BF6-7C9408FCE687}"/>
              </a:ext>
            </a:extLst>
          </p:cNvPr>
          <p:cNvSpPr txBox="1"/>
          <p:nvPr userDrawn="1"/>
        </p:nvSpPr>
        <p:spPr>
          <a:xfrm>
            <a:off x="11245174" y="6310009"/>
            <a:ext cx="583660" cy="307777"/>
          </a:xfrm>
          <a:prstGeom prst="rect">
            <a:avLst/>
          </a:prstGeom>
          <a:noFill/>
        </p:spPr>
        <p:txBody>
          <a:bodyPr wrap="square" rtlCol="0">
            <a:spAutoFit/>
          </a:bodyPr>
          <a:lstStyle/>
          <a:p>
            <a:pPr algn="r"/>
            <a:fld id="{94000DE4-E59E-D941-A73A-4F15C03D18BA}" type="slidenum">
              <a:rPr lang="en-US" sz="1400" b="0" i="0" smtClean="0">
                <a:solidFill>
                  <a:schemeClr val="tx2"/>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400" b="0" i="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itle Placeholder 1">
            <a:extLst>
              <a:ext uri="{FF2B5EF4-FFF2-40B4-BE49-F238E27FC236}">
                <a16:creationId xmlns:a16="http://schemas.microsoft.com/office/drawing/2014/main" id="{A975DF16-5712-5B4F-83C4-2C7B0C150BBC}"/>
              </a:ext>
            </a:extLst>
          </p:cNvPr>
          <p:cNvSpPr>
            <a:spLocks noGrp="1"/>
          </p:cNvSpPr>
          <p:nvPr>
            <p:ph type="title"/>
          </p:nvPr>
        </p:nvSpPr>
        <p:spPr>
          <a:xfrm>
            <a:off x="405727" y="365125"/>
            <a:ext cx="11360359" cy="1325563"/>
          </a:xfrm>
          <a:prstGeom prst="rect">
            <a:avLst/>
          </a:prstGeom>
        </p:spPr>
        <p:txBody>
          <a:bodyPr vert="horz" lIns="91440" tIns="45720" rIns="91440" bIns="45720" rtlCol="0" anchor="ctr">
            <a:normAutofit/>
          </a:bodyPr>
          <a:lstStyle>
            <a:lvl1pPr>
              <a:defRPr sz="6000" b="1"/>
            </a:lvl1pPr>
          </a:lstStyle>
          <a:p>
            <a:r>
              <a:rPr lang="en-US" dirty="0"/>
              <a:t>Click to edit Master title style</a:t>
            </a:r>
          </a:p>
        </p:txBody>
      </p:sp>
      <p:sp>
        <p:nvSpPr>
          <p:cNvPr id="6" name="Content Placeholder 5">
            <a:extLst>
              <a:ext uri="{FF2B5EF4-FFF2-40B4-BE49-F238E27FC236}">
                <a16:creationId xmlns:a16="http://schemas.microsoft.com/office/drawing/2014/main" id="{0409225A-8E8C-C14A-8BB7-A675BDF75A58}"/>
              </a:ext>
            </a:extLst>
          </p:cNvPr>
          <p:cNvSpPr>
            <a:spLocks noGrp="1"/>
          </p:cNvSpPr>
          <p:nvPr>
            <p:ph sz="quarter" idx="10"/>
          </p:nvPr>
        </p:nvSpPr>
        <p:spPr>
          <a:xfrm>
            <a:off x="405726" y="1841770"/>
            <a:ext cx="11360359" cy="4345021"/>
          </a:xfrm>
        </p:spPr>
        <p:txBody>
          <a:bodyPr>
            <a:normAutofit/>
          </a:bodyPr>
          <a:lstStyle>
            <a:lvl1pPr>
              <a:defRPr sz="2000"/>
            </a:lvl1pPr>
            <a:lvl2pPr>
              <a:defRPr sz="1800">
                <a:solidFill>
                  <a:srgbClr val="838383"/>
                </a:solidFill>
              </a:defRPr>
            </a:lvl2pPr>
            <a:lvl3pPr>
              <a:defRPr sz="1600">
                <a:solidFill>
                  <a:srgbClr val="838383"/>
                </a:solidFill>
              </a:defRPr>
            </a:lvl3pPr>
            <a:lvl4pPr>
              <a:defRPr sz="1400">
                <a:solidFill>
                  <a:srgbClr val="838383"/>
                </a:solidFill>
              </a:defRPr>
            </a:lvl4pPr>
            <a:lvl5pPr>
              <a:defRPr sz="1400">
                <a:solidFill>
                  <a:srgbClr val="83838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1A821309-208A-334E-A200-1E238B9F89A9}"/>
              </a:ext>
            </a:extLst>
          </p:cNvPr>
          <p:cNvPicPr>
            <a:picLocks noChangeAspect="1"/>
          </p:cNvPicPr>
          <p:nvPr userDrawn="1"/>
        </p:nvPicPr>
        <p:blipFill>
          <a:blip r:embed="rId2"/>
          <a:stretch>
            <a:fillRect/>
          </a:stretch>
        </p:blipFill>
        <p:spPr>
          <a:xfrm>
            <a:off x="405498" y="6313527"/>
            <a:ext cx="2082804" cy="228600"/>
          </a:xfrm>
          <a:prstGeom prst="rect">
            <a:avLst/>
          </a:prstGeom>
        </p:spPr>
      </p:pic>
    </p:spTree>
    <p:extLst>
      <p:ext uri="{BB962C8B-B14F-4D97-AF65-F5344CB8AC3E}">
        <p14:creationId xmlns:p14="http://schemas.microsoft.com/office/powerpoint/2010/main" val="3482422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AA5899-5BCF-B446-A5F3-24E28B55DA80}"/>
              </a:ext>
            </a:extLst>
          </p:cNvPr>
          <p:cNvSpPr>
            <a:spLocks noGrp="1"/>
          </p:cNvSpPr>
          <p:nvPr>
            <p:ph type="sldNum" sz="quarter" idx="10"/>
          </p:nvPr>
        </p:nvSpPr>
        <p:spPr/>
        <p:txBody>
          <a:bodyPr/>
          <a:lstStyle/>
          <a:p>
            <a:fld id="{8D16F5AF-E384-F145-8613-F28E65705F97}" type="slidenum">
              <a:rPr lang="en-US" smtClean="0"/>
              <a:t>‹#›</a:t>
            </a:fld>
            <a:endParaRPr lang="en-US"/>
          </a:p>
        </p:txBody>
      </p:sp>
      <p:sp>
        <p:nvSpPr>
          <p:cNvPr id="4" name="Rectangle 3">
            <a:extLst>
              <a:ext uri="{FF2B5EF4-FFF2-40B4-BE49-F238E27FC236}">
                <a16:creationId xmlns:a16="http://schemas.microsoft.com/office/drawing/2014/main" id="{E5050FBA-E366-5946-9789-3C67C925F7EE}"/>
              </a:ext>
            </a:extLst>
          </p:cNvPr>
          <p:cNvSpPr/>
          <p:nvPr userDrawn="1"/>
        </p:nvSpPr>
        <p:spPr>
          <a:xfrm>
            <a:off x="0" y="0"/>
            <a:ext cx="12192000" cy="3242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1054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A9F179-20F8-A64C-9AF4-48C4EC39F055}"/>
              </a:ext>
            </a:extLst>
          </p:cNvPr>
          <p:cNvSpPr>
            <a:spLocks noGrp="1"/>
          </p:cNvSpPr>
          <p:nvPr>
            <p:ph type="title"/>
          </p:nvPr>
        </p:nvSpPr>
        <p:spPr>
          <a:xfrm>
            <a:off x="405727" y="365125"/>
            <a:ext cx="11360359"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97AB2A6-A7B6-E342-912C-107D9BB818B3}"/>
              </a:ext>
            </a:extLst>
          </p:cNvPr>
          <p:cNvSpPr>
            <a:spLocks noGrp="1"/>
          </p:cNvSpPr>
          <p:nvPr>
            <p:ph type="body" idx="1"/>
          </p:nvPr>
        </p:nvSpPr>
        <p:spPr>
          <a:xfrm>
            <a:off x="405727" y="1825625"/>
            <a:ext cx="1136036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35BE687-0F05-F848-8D8D-351C6D44A0FE}"/>
              </a:ext>
            </a:extLst>
          </p:cNvPr>
          <p:cNvSpPr>
            <a:spLocks noGrp="1"/>
          </p:cNvSpPr>
          <p:nvPr>
            <p:ph type="sldNum" sz="quarter" idx="4"/>
          </p:nvPr>
        </p:nvSpPr>
        <p:spPr>
          <a:xfrm>
            <a:off x="8610600" y="6310312"/>
            <a:ext cx="3155486" cy="365125"/>
          </a:xfrm>
          <a:prstGeom prst="rect">
            <a:avLst/>
          </a:prstGeom>
        </p:spPr>
        <p:txBody>
          <a:bodyPr vert="horz" lIns="91440" tIns="45720" rIns="91440" bIns="45720" rtlCol="0" anchor="ctr"/>
          <a:lstStyle>
            <a:lvl1pPr algn="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8D16F5AF-E384-F145-8613-F28E65705F97}" type="slidenum">
              <a:rPr lang="en-US" smtClean="0"/>
              <a:t>‹#›</a:t>
            </a:fld>
            <a:endParaRPr lang="en-US"/>
          </a:p>
        </p:txBody>
      </p:sp>
      <p:sp>
        <p:nvSpPr>
          <p:cNvPr id="9" name="Rectangle 8">
            <a:extLst>
              <a:ext uri="{FF2B5EF4-FFF2-40B4-BE49-F238E27FC236}">
                <a16:creationId xmlns:a16="http://schemas.microsoft.com/office/drawing/2014/main" id="{9551438D-2267-B84B-B0A9-82777966F6E8}"/>
              </a:ext>
            </a:extLst>
          </p:cNvPr>
          <p:cNvSpPr/>
          <p:nvPr/>
        </p:nvSpPr>
        <p:spPr>
          <a:xfrm>
            <a:off x="0" y="0"/>
            <a:ext cx="12192000" cy="181669"/>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1436438"/>
      </p:ext>
    </p:extLst>
  </p:cSld>
  <p:clrMap bg1="lt1" tx1="dk1" bg2="lt2" tx2="dk2" accent1="accent1" accent2="accent2" accent3="accent3" accent4="accent4" accent5="accent5" accent6="accent6" hlink="hlink" folHlink="folHlink"/>
  <p:sldLayoutIdLst>
    <p:sldLayoutId id="2147483670" r:id="rId1"/>
    <p:sldLayoutId id="2147483671" r:id="rId2"/>
  </p:sldLayoutIdLst>
  <p:hf hdr="0" ftr="0" dt="0"/>
  <p:txStyles>
    <p:titleStyle>
      <a:lvl1pPr algn="l" defTabSz="914400" rtl="0" eaLnBrk="1" latinLnBrk="0" hangingPunct="1">
        <a:lnSpc>
          <a:spcPct val="90000"/>
        </a:lnSpc>
        <a:spcBef>
          <a:spcPct val="0"/>
        </a:spcBef>
        <a:buNone/>
        <a:defRPr sz="4400" kern="1200">
          <a:solidFill>
            <a:srgbClr val="015A7C"/>
          </a:solidFill>
          <a:latin typeface="Roboto Slab" pitchFamily="2"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rgbClr val="34374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C621DD-5863-C540-A0E7-3F1655FD9E98}"/>
              </a:ext>
            </a:extLst>
          </p:cNvPr>
          <p:cNvSpPr/>
          <p:nvPr/>
        </p:nvSpPr>
        <p:spPr>
          <a:xfrm>
            <a:off x="0" y="1"/>
            <a:ext cx="12192000" cy="6857999"/>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55C9E6A-768B-7243-9004-DB5A692F39D0}"/>
              </a:ext>
            </a:extLst>
          </p:cNvPr>
          <p:cNvSpPr>
            <a:spLocks noGrp="1"/>
          </p:cNvSpPr>
          <p:nvPr>
            <p:ph type="title"/>
          </p:nvPr>
        </p:nvSpPr>
        <p:spPr>
          <a:xfrm>
            <a:off x="405727" y="2201410"/>
            <a:ext cx="11360359" cy="1325563"/>
          </a:xfrm>
        </p:spPr>
        <p:txBody>
          <a:bodyPr/>
          <a:lstStyle/>
          <a:p>
            <a:r>
              <a:rPr lang="en-US" dirty="0" err="1">
                <a:solidFill>
                  <a:schemeClr val="bg1"/>
                </a:solidFill>
              </a:rPr>
              <a:t>Junos</a:t>
            </a:r>
            <a:r>
              <a:rPr lang="en-US" dirty="0">
                <a:solidFill>
                  <a:schemeClr val="bg1"/>
                </a:solidFill>
              </a:rPr>
              <a:t> OS User Interfaces</a:t>
            </a:r>
          </a:p>
        </p:txBody>
      </p:sp>
      <p:sp>
        <p:nvSpPr>
          <p:cNvPr id="2" name="Slide Number Placeholder 1">
            <a:extLst>
              <a:ext uri="{FF2B5EF4-FFF2-40B4-BE49-F238E27FC236}">
                <a16:creationId xmlns:a16="http://schemas.microsoft.com/office/drawing/2014/main" id="{A06D7858-E16E-254B-AC32-01CFA663B293}"/>
              </a:ext>
            </a:extLst>
          </p:cNvPr>
          <p:cNvSpPr>
            <a:spLocks noGrp="1"/>
          </p:cNvSpPr>
          <p:nvPr>
            <p:ph type="sldNum" sz="quarter" idx="4294967295"/>
          </p:nvPr>
        </p:nvSpPr>
        <p:spPr>
          <a:xfrm>
            <a:off x="9036050" y="6310313"/>
            <a:ext cx="3155950" cy="365125"/>
          </a:xfrm>
        </p:spPr>
        <p:txBody>
          <a:bodyPr/>
          <a:lstStyle/>
          <a:p>
            <a:fld id="{8D16F5AF-E384-F145-8613-F28E65705F97}" type="slidenum">
              <a:rPr lang="en-US" smtClean="0"/>
              <a:t>1</a:t>
            </a:fld>
            <a:endParaRPr lang="en-US"/>
          </a:p>
        </p:txBody>
      </p:sp>
      <p:sp>
        <p:nvSpPr>
          <p:cNvPr id="6" name="Content Placeholder 5">
            <a:extLst>
              <a:ext uri="{FF2B5EF4-FFF2-40B4-BE49-F238E27FC236}">
                <a16:creationId xmlns:a16="http://schemas.microsoft.com/office/drawing/2014/main" id="{23F033FD-DAC5-8145-999F-87FBE7BE3794}"/>
              </a:ext>
            </a:extLst>
          </p:cNvPr>
          <p:cNvSpPr txBox="1">
            <a:spLocks noGrp="1"/>
          </p:cNvSpPr>
          <p:nvPr>
            <p:ph sz="quarter" idx="10"/>
          </p:nvPr>
        </p:nvSpPr>
        <p:spPr>
          <a:xfrm>
            <a:off x="405726" y="3399195"/>
            <a:ext cx="11360359" cy="424732"/>
          </a:xfrm>
          <a:prstGeom prst="rect">
            <a:avLst/>
          </a:prstGeom>
          <a:noFill/>
        </p:spPr>
        <p:txBody>
          <a:bodyPr wrap="square" rtlCol="0">
            <a:spAutoFit/>
          </a:bodyPr>
          <a:lstStyle/>
          <a:p>
            <a:pPr marL="0" indent="0">
              <a:buNone/>
            </a:pPr>
            <a:r>
              <a:rPr lang="en-US" sz="2400" b="0" dirty="0">
                <a:solidFill>
                  <a:schemeClr val="bg1"/>
                </a:solidFill>
                <a:latin typeface="Open Sans" panose="020B0606030504020204" pitchFamily="34" charset="0"/>
                <a:ea typeface="Open Sans" panose="020B0606030504020204" pitchFamily="34" charset="0"/>
                <a:cs typeface="Open Sans" panose="020B0606030504020204" pitchFamily="34" charset="0"/>
              </a:rPr>
              <a:t>Interacting with </a:t>
            </a:r>
            <a:r>
              <a:rPr lang="en-US" sz="2400"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Junos</a:t>
            </a:r>
            <a:r>
              <a:rPr lang="en-US" sz="2400" b="0" dirty="0">
                <a:solidFill>
                  <a:schemeClr val="bg1"/>
                </a:solidFill>
                <a:latin typeface="Open Sans" panose="020B0606030504020204" pitchFamily="34" charset="0"/>
                <a:ea typeface="Open Sans" panose="020B0606030504020204" pitchFamily="34" charset="0"/>
                <a:cs typeface="Open Sans" panose="020B0606030504020204" pitchFamily="34" charset="0"/>
              </a:rPr>
              <a:t> OS</a:t>
            </a:r>
          </a:p>
        </p:txBody>
      </p:sp>
      <p:pic>
        <p:nvPicPr>
          <p:cNvPr id="7" name="Picture 6">
            <a:extLst>
              <a:ext uri="{FF2B5EF4-FFF2-40B4-BE49-F238E27FC236}">
                <a16:creationId xmlns:a16="http://schemas.microsoft.com/office/drawing/2014/main" id="{6C1A4E90-5C65-C748-B846-BB0B8CE0259D}"/>
              </a:ext>
            </a:extLst>
          </p:cNvPr>
          <p:cNvPicPr>
            <a:picLocks noChangeAspect="1"/>
          </p:cNvPicPr>
          <p:nvPr/>
        </p:nvPicPr>
        <p:blipFill>
          <a:blip r:embed="rId2"/>
          <a:stretch>
            <a:fillRect/>
          </a:stretch>
        </p:blipFill>
        <p:spPr>
          <a:xfrm>
            <a:off x="405726" y="6264275"/>
            <a:ext cx="2082804" cy="228600"/>
          </a:xfrm>
          <a:prstGeom prst="rect">
            <a:avLst/>
          </a:prstGeom>
        </p:spPr>
      </p:pic>
      <p:sp>
        <p:nvSpPr>
          <p:cNvPr id="8" name="Rectangle 7">
            <a:extLst>
              <a:ext uri="{FF2B5EF4-FFF2-40B4-BE49-F238E27FC236}">
                <a16:creationId xmlns:a16="http://schemas.microsoft.com/office/drawing/2014/main" id="{E4F50E8C-D50D-4718-A35C-7500B7888980}"/>
              </a:ext>
            </a:extLst>
          </p:cNvPr>
          <p:cNvSpPr/>
          <p:nvPr/>
        </p:nvSpPr>
        <p:spPr>
          <a:xfrm>
            <a:off x="266006" y="6118167"/>
            <a:ext cx="2410691" cy="575477"/>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540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C1B5B9-01D7-BB48-8947-D12C18194C11}"/>
              </a:ext>
            </a:extLst>
          </p:cNvPr>
          <p:cNvSpPr/>
          <p:nvPr/>
        </p:nvSpPr>
        <p:spPr>
          <a:xfrm>
            <a:off x="0" y="3448685"/>
            <a:ext cx="12192000" cy="110247"/>
          </a:xfrm>
          <a:prstGeom prst="rect">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EC3C17-94E3-EA47-8FF7-22232238AF61}"/>
              </a:ext>
            </a:extLst>
          </p:cNvPr>
          <p:cNvSpPr txBox="1"/>
          <p:nvPr/>
        </p:nvSpPr>
        <p:spPr>
          <a:xfrm>
            <a:off x="2812913" y="3715846"/>
            <a:ext cx="8199054" cy="461665"/>
          </a:xfrm>
          <a:prstGeom prst="rect">
            <a:avLst/>
          </a:prstGeom>
          <a:noFill/>
        </p:spPr>
        <p:txBody>
          <a:bodyPr wrap="square" rtlCol="0">
            <a:spAutoFit/>
          </a:bodyPr>
          <a:lstStyle/>
          <a:p>
            <a:r>
              <a:rPr lang="en-US" sz="2400" dirty="0">
                <a:solidFill>
                  <a:schemeClr val="tx2"/>
                </a:solidFill>
                <a:latin typeface="Open Sans" panose="020B0606030504020204" pitchFamily="34" charset="0"/>
                <a:ea typeface="Open Sans" panose="020B0606030504020204" pitchFamily="34" charset="0"/>
                <a:cs typeface="Open Sans" panose="020B0606030504020204" pitchFamily="34" charset="0"/>
              </a:rPr>
              <a:t>Navigation, configuration, help and filtering</a:t>
            </a:r>
          </a:p>
        </p:txBody>
      </p:sp>
      <p:sp>
        <p:nvSpPr>
          <p:cNvPr id="6" name="Rectangle 5">
            <a:extLst>
              <a:ext uri="{FF2B5EF4-FFF2-40B4-BE49-F238E27FC236}">
                <a16:creationId xmlns:a16="http://schemas.microsoft.com/office/drawing/2014/main" id="{97A32C12-4B0D-2F4B-8A35-F4F47BAB4D03}"/>
              </a:ext>
            </a:extLst>
          </p:cNvPr>
          <p:cNvSpPr/>
          <p:nvPr/>
        </p:nvSpPr>
        <p:spPr>
          <a:xfrm>
            <a:off x="0" y="-17090"/>
            <a:ext cx="12192000" cy="616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338D507-3451-954E-A9EC-0EB6DFFE9EB7}"/>
              </a:ext>
            </a:extLst>
          </p:cNvPr>
          <p:cNvSpPr/>
          <p:nvPr/>
        </p:nvSpPr>
        <p:spPr>
          <a:xfrm>
            <a:off x="401262" y="2482270"/>
            <a:ext cx="1985297" cy="1985297"/>
          </a:xfrm>
          <a:prstGeom prst="ellipse">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B179AA-C775-B743-89F9-9CEED84C7A53}"/>
              </a:ext>
            </a:extLst>
          </p:cNvPr>
          <p:cNvSpPr/>
          <p:nvPr/>
        </p:nvSpPr>
        <p:spPr>
          <a:xfrm>
            <a:off x="403036" y="2813199"/>
            <a:ext cx="1983523" cy="1323439"/>
          </a:xfrm>
          <a:prstGeom prst="rect">
            <a:avLst/>
          </a:prstGeom>
        </p:spPr>
        <p:txBody>
          <a:bodyPr wrap="square">
            <a:spAutoFit/>
          </a:bodyPr>
          <a:lstStyle/>
          <a:p>
            <a:pPr algn="ctr"/>
            <a:r>
              <a:rPr lang="en-US" sz="8000" b="1" cap="all" dirty="0">
                <a:solidFill>
                  <a:schemeClr val="bg1"/>
                </a:solidFill>
                <a:latin typeface="Roboto Slab" pitchFamily="2" charset="0"/>
                <a:ea typeface="Roboto Slab" pitchFamily="2" charset="0"/>
                <a:cs typeface="Open Sans Semibold" panose="020B0606030504020204" pitchFamily="34" charset="0"/>
              </a:rPr>
              <a:t>#</a:t>
            </a:r>
            <a:endParaRPr lang="en-US" sz="6000" b="1" cap="all" dirty="0">
              <a:solidFill>
                <a:schemeClr val="bg1"/>
              </a:solidFill>
              <a:latin typeface="Roboto Slab" pitchFamily="2" charset="0"/>
              <a:ea typeface="Roboto Slab" pitchFamily="2" charset="0"/>
              <a:cs typeface="Open Sans Semibold" panose="020B0606030504020204" pitchFamily="34" charset="0"/>
            </a:endParaRPr>
          </a:p>
        </p:txBody>
      </p:sp>
      <p:sp>
        <p:nvSpPr>
          <p:cNvPr id="13" name="Title 12">
            <a:extLst>
              <a:ext uri="{FF2B5EF4-FFF2-40B4-BE49-F238E27FC236}">
                <a16:creationId xmlns:a16="http://schemas.microsoft.com/office/drawing/2014/main" id="{A1F96139-5015-294A-8C10-A591543DBE10}"/>
              </a:ext>
            </a:extLst>
          </p:cNvPr>
          <p:cNvSpPr>
            <a:spLocks noGrp="1"/>
          </p:cNvSpPr>
          <p:nvPr>
            <p:ph type="title"/>
          </p:nvPr>
        </p:nvSpPr>
        <p:spPr>
          <a:xfrm>
            <a:off x="2812913" y="2233369"/>
            <a:ext cx="11360359" cy="1325563"/>
          </a:xfrm>
        </p:spPr>
        <p:txBody>
          <a:bodyPr>
            <a:normAutofit/>
          </a:bodyPr>
          <a:lstStyle/>
          <a:p>
            <a:r>
              <a:rPr lang="en-US" sz="5400" dirty="0">
                <a:solidFill>
                  <a:srgbClr val="009ACE"/>
                </a:solidFill>
              </a:rPr>
              <a:t>CLI Overview – part 2</a:t>
            </a:r>
          </a:p>
        </p:txBody>
      </p:sp>
      <p:sp>
        <p:nvSpPr>
          <p:cNvPr id="10" name="Rectangle 9">
            <a:extLst>
              <a:ext uri="{FF2B5EF4-FFF2-40B4-BE49-F238E27FC236}">
                <a16:creationId xmlns:a16="http://schemas.microsoft.com/office/drawing/2014/main" id="{8836CDBF-9367-4C69-A867-23DC0E168552}"/>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859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a:xfrm>
            <a:off x="405727" y="365125"/>
            <a:ext cx="11641130" cy="1325563"/>
          </a:xfrm>
        </p:spPr>
        <p:txBody>
          <a:bodyPr>
            <a:normAutofit/>
          </a:bodyPr>
          <a:lstStyle/>
          <a:p>
            <a:r>
              <a:rPr lang="en-US" dirty="0"/>
              <a:t>Navigating Configuration</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405726" y="1690688"/>
            <a:ext cx="5988589" cy="4345021"/>
          </a:xfrm>
        </p:spPr>
        <p:txBody>
          <a:bodyPr>
            <a:normAutofit/>
          </a:bodyPr>
          <a:lstStyle/>
          <a:p>
            <a:r>
              <a:rPr lang="en-US" dirty="0"/>
              <a:t>Configuration Hierarchy</a:t>
            </a:r>
          </a:p>
          <a:p>
            <a:pPr lvl="1"/>
            <a:r>
              <a:rPr lang="en-US" dirty="0"/>
              <a:t>The current position in the configuration hierarchy is displayed above the edit mode prompt</a:t>
            </a:r>
          </a:p>
          <a:p>
            <a:r>
              <a:rPr lang="en-US" dirty="0"/>
              <a:t>Moving up and down</a:t>
            </a:r>
          </a:p>
          <a:p>
            <a:pPr lvl="1"/>
            <a:r>
              <a:rPr lang="en-US" dirty="0"/>
              <a:t>Using the up keyword will moving the current position one level out of the current hierarchy. The top keyword will return to the root or top of the hierarchy.</a:t>
            </a:r>
          </a:p>
        </p:txBody>
      </p:sp>
      <p:pic>
        <p:nvPicPr>
          <p:cNvPr id="2" name="Picture 1">
            <a:extLst>
              <a:ext uri="{FF2B5EF4-FFF2-40B4-BE49-F238E27FC236}">
                <a16:creationId xmlns:a16="http://schemas.microsoft.com/office/drawing/2014/main" id="{F2AD7334-32A1-41A0-A9FE-7A9565D0AD33}"/>
              </a:ext>
            </a:extLst>
          </p:cNvPr>
          <p:cNvPicPr>
            <a:picLocks noChangeAspect="1"/>
          </p:cNvPicPr>
          <p:nvPr/>
        </p:nvPicPr>
        <p:blipFill>
          <a:blip r:embed="rId2"/>
          <a:stretch>
            <a:fillRect/>
          </a:stretch>
        </p:blipFill>
        <p:spPr>
          <a:xfrm>
            <a:off x="6552101" y="1431727"/>
            <a:ext cx="5284048" cy="4852697"/>
          </a:xfrm>
          <a:prstGeom prst="rect">
            <a:avLst/>
          </a:prstGeom>
        </p:spPr>
      </p:pic>
      <p:sp>
        <p:nvSpPr>
          <p:cNvPr id="5" name="Rectangle 4">
            <a:extLst>
              <a:ext uri="{FF2B5EF4-FFF2-40B4-BE49-F238E27FC236}">
                <a16:creationId xmlns:a16="http://schemas.microsoft.com/office/drawing/2014/main" id="{99175C01-59B9-4DD4-A574-03C0AF94D984}"/>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44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lstStyle/>
          <a:p>
            <a:r>
              <a:rPr lang="en-US" dirty="0"/>
              <a:t>Setting Configuration</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405726" y="1841770"/>
            <a:ext cx="5988589" cy="4345021"/>
          </a:xfrm>
        </p:spPr>
        <p:txBody>
          <a:bodyPr/>
          <a:lstStyle/>
          <a:p>
            <a:r>
              <a:rPr lang="en-US" dirty="0"/>
              <a:t>Directly or within hierarchy</a:t>
            </a:r>
          </a:p>
          <a:p>
            <a:pPr lvl="1"/>
            <a:r>
              <a:rPr lang="en-US" dirty="0"/>
              <a:t>Configuration is applied using the set keyword. This can be done at any point in the hierarchy if the correct location is specified.</a:t>
            </a:r>
          </a:p>
          <a:p>
            <a:pPr lvl="1"/>
            <a:endParaRPr lang="en-US" dirty="0"/>
          </a:p>
          <a:p>
            <a:r>
              <a:rPr lang="en-US" dirty="0"/>
              <a:t>Both sets of commands are equivalent</a:t>
            </a:r>
          </a:p>
          <a:p>
            <a:pPr marL="0" indent="0">
              <a:buNone/>
            </a:pPr>
            <a:endParaRPr lang="en-US" dirty="0"/>
          </a:p>
          <a:p>
            <a:endParaRPr lang="en-US" dirty="0"/>
          </a:p>
        </p:txBody>
      </p:sp>
      <p:pic>
        <p:nvPicPr>
          <p:cNvPr id="2" name="Picture 1">
            <a:extLst>
              <a:ext uri="{FF2B5EF4-FFF2-40B4-BE49-F238E27FC236}">
                <a16:creationId xmlns:a16="http://schemas.microsoft.com/office/drawing/2014/main" id="{1C38003D-3B36-4D81-B53F-D45E1B30750A}"/>
              </a:ext>
            </a:extLst>
          </p:cNvPr>
          <p:cNvPicPr>
            <a:picLocks noChangeAspect="1"/>
          </p:cNvPicPr>
          <p:nvPr/>
        </p:nvPicPr>
        <p:blipFill>
          <a:blip r:embed="rId3"/>
          <a:stretch>
            <a:fillRect/>
          </a:stretch>
        </p:blipFill>
        <p:spPr>
          <a:xfrm>
            <a:off x="6394315" y="1841770"/>
            <a:ext cx="5726377" cy="550892"/>
          </a:xfrm>
          <a:prstGeom prst="rect">
            <a:avLst/>
          </a:prstGeom>
        </p:spPr>
      </p:pic>
      <p:pic>
        <p:nvPicPr>
          <p:cNvPr id="3" name="Picture 2">
            <a:extLst>
              <a:ext uri="{FF2B5EF4-FFF2-40B4-BE49-F238E27FC236}">
                <a16:creationId xmlns:a16="http://schemas.microsoft.com/office/drawing/2014/main" id="{0D4F7ADD-A529-488D-8DFD-CABD56CD8CC3}"/>
              </a:ext>
            </a:extLst>
          </p:cNvPr>
          <p:cNvPicPr>
            <a:picLocks noChangeAspect="1"/>
          </p:cNvPicPr>
          <p:nvPr/>
        </p:nvPicPr>
        <p:blipFill>
          <a:blip r:embed="rId4"/>
          <a:stretch>
            <a:fillRect/>
          </a:stretch>
        </p:blipFill>
        <p:spPr>
          <a:xfrm>
            <a:off x="6394314" y="2865138"/>
            <a:ext cx="3614209" cy="2428748"/>
          </a:xfrm>
          <a:prstGeom prst="rect">
            <a:avLst/>
          </a:prstGeom>
        </p:spPr>
      </p:pic>
      <p:sp>
        <p:nvSpPr>
          <p:cNvPr id="6" name="Rectangle 5">
            <a:extLst>
              <a:ext uri="{FF2B5EF4-FFF2-40B4-BE49-F238E27FC236}">
                <a16:creationId xmlns:a16="http://schemas.microsoft.com/office/drawing/2014/main" id="{803A64AA-3D64-4B72-80DE-4F548FC2C85E}"/>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640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lstStyle/>
          <a:p>
            <a:r>
              <a:rPr lang="en-US" dirty="0"/>
              <a:t>Using Help</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97317" y="1841770"/>
            <a:ext cx="5988589" cy="4345021"/>
          </a:xfrm>
        </p:spPr>
        <p:txBody>
          <a:bodyPr/>
          <a:lstStyle/>
          <a:p>
            <a:r>
              <a:rPr lang="en-US" dirty="0"/>
              <a:t>Contextual help</a:t>
            </a:r>
          </a:p>
          <a:p>
            <a:pPr lvl="1"/>
            <a:r>
              <a:rPr lang="en-US" dirty="0"/>
              <a:t>Typing a ? Will show available commands or possible completions to the command currently written. This includes listing configured items like policies or address lists. Available in operational and configuration mode, but not Shell</a:t>
            </a:r>
          </a:p>
          <a:p>
            <a:pPr lvl="1"/>
            <a:endParaRPr lang="en-US" dirty="0"/>
          </a:p>
          <a:p>
            <a:r>
              <a:rPr lang="en-US" dirty="0"/>
              <a:t>Help command</a:t>
            </a:r>
          </a:p>
          <a:p>
            <a:pPr lvl="1"/>
            <a:r>
              <a:rPr lang="en-US" dirty="0"/>
              <a:t>The help command can provide detailed information for a command or list where the topic is referenced, to show commands or topics which are related or similar.</a:t>
            </a:r>
          </a:p>
          <a:p>
            <a:pPr marL="0" indent="0">
              <a:buNone/>
            </a:pPr>
            <a:endParaRPr lang="en-US" dirty="0"/>
          </a:p>
          <a:p>
            <a:endParaRPr lang="en-US" dirty="0"/>
          </a:p>
        </p:txBody>
      </p:sp>
      <p:pic>
        <p:nvPicPr>
          <p:cNvPr id="3" name="Picture 2">
            <a:extLst>
              <a:ext uri="{FF2B5EF4-FFF2-40B4-BE49-F238E27FC236}">
                <a16:creationId xmlns:a16="http://schemas.microsoft.com/office/drawing/2014/main" id="{B2C736B6-1440-4A6C-809C-EA460E53372B}"/>
              </a:ext>
            </a:extLst>
          </p:cNvPr>
          <p:cNvPicPr>
            <a:picLocks noChangeAspect="1"/>
          </p:cNvPicPr>
          <p:nvPr/>
        </p:nvPicPr>
        <p:blipFill>
          <a:blip r:embed="rId3"/>
          <a:stretch>
            <a:fillRect/>
          </a:stretch>
        </p:blipFill>
        <p:spPr>
          <a:xfrm>
            <a:off x="6037293" y="520353"/>
            <a:ext cx="5996399" cy="2488853"/>
          </a:xfrm>
          <a:prstGeom prst="rect">
            <a:avLst/>
          </a:prstGeom>
        </p:spPr>
      </p:pic>
      <p:pic>
        <p:nvPicPr>
          <p:cNvPr id="4" name="Picture 3">
            <a:extLst>
              <a:ext uri="{FF2B5EF4-FFF2-40B4-BE49-F238E27FC236}">
                <a16:creationId xmlns:a16="http://schemas.microsoft.com/office/drawing/2014/main" id="{413A3FB5-1E90-4B83-A3ED-8985048CF5BA}"/>
              </a:ext>
            </a:extLst>
          </p:cNvPr>
          <p:cNvPicPr>
            <a:picLocks noChangeAspect="1"/>
          </p:cNvPicPr>
          <p:nvPr/>
        </p:nvPicPr>
        <p:blipFill>
          <a:blip r:embed="rId4"/>
          <a:stretch>
            <a:fillRect/>
          </a:stretch>
        </p:blipFill>
        <p:spPr>
          <a:xfrm>
            <a:off x="6095999" y="3797897"/>
            <a:ext cx="5943793" cy="2388893"/>
          </a:xfrm>
          <a:prstGeom prst="rect">
            <a:avLst/>
          </a:prstGeom>
        </p:spPr>
      </p:pic>
      <p:sp>
        <p:nvSpPr>
          <p:cNvPr id="6" name="Rectangle 5">
            <a:extLst>
              <a:ext uri="{FF2B5EF4-FFF2-40B4-BE49-F238E27FC236}">
                <a16:creationId xmlns:a16="http://schemas.microsoft.com/office/drawing/2014/main" id="{DEFF6244-F93C-4117-A950-C8656C05B78C}"/>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52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lstStyle/>
          <a:p>
            <a:r>
              <a:rPr lang="en-US" dirty="0"/>
              <a:t>Filtering Outputs</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405726" y="1841770"/>
            <a:ext cx="5988589" cy="4345021"/>
          </a:xfrm>
        </p:spPr>
        <p:txBody>
          <a:bodyPr/>
          <a:lstStyle/>
          <a:p>
            <a:r>
              <a:rPr lang="en-US" dirty="0"/>
              <a:t>Command outputs are filtered with pipe |</a:t>
            </a:r>
          </a:p>
          <a:p>
            <a:pPr lvl="1"/>
            <a:r>
              <a:rPr lang="en-US" dirty="0"/>
              <a:t>Options include counting lines returned, only returning a line of text which contains a matched subtext, comparing the current configuration with a previous configuration, along with several other options.</a:t>
            </a:r>
          </a:p>
          <a:p>
            <a:endParaRPr lang="en-US" dirty="0"/>
          </a:p>
        </p:txBody>
      </p:sp>
      <p:pic>
        <p:nvPicPr>
          <p:cNvPr id="4" name="Picture 3">
            <a:extLst>
              <a:ext uri="{FF2B5EF4-FFF2-40B4-BE49-F238E27FC236}">
                <a16:creationId xmlns:a16="http://schemas.microsoft.com/office/drawing/2014/main" id="{B2487E5E-CD7D-4A9F-9991-2A2F92F92926}"/>
              </a:ext>
            </a:extLst>
          </p:cNvPr>
          <p:cNvPicPr>
            <a:picLocks noChangeAspect="1"/>
          </p:cNvPicPr>
          <p:nvPr/>
        </p:nvPicPr>
        <p:blipFill>
          <a:blip r:embed="rId3"/>
          <a:stretch>
            <a:fillRect/>
          </a:stretch>
        </p:blipFill>
        <p:spPr>
          <a:xfrm>
            <a:off x="3707310" y="3325091"/>
            <a:ext cx="7021196" cy="3417160"/>
          </a:xfrm>
          <a:prstGeom prst="rect">
            <a:avLst/>
          </a:prstGeom>
        </p:spPr>
      </p:pic>
      <p:sp>
        <p:nvSpPr>
          <p:cNvPr id="5" name="Rectangle 4">
            <a:extLst>
              <a:ext uri="{FF2B5EF4-FFF2-40B4-BE49-F238E27FC236}">
                <a16:creationId xmlns:a16="http://schemas.microsoft.com/office/drawing/2014/main" id="{9760920B-23F4-4C60-A6AB-08D9233439D9}"/>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2482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lstStyle/>
          <a:p>
            <a:endParaRPr lang="en-US" dirty="0"/>
          </a:p>
        </p:txBody>
      </p:sp>
      <p:sp>
        <p:nvSpPr>
          <p:cNvPr id="3" name="Rectangle 2">
            <a:extLst>
              <a:ext uri="{FF2B5EF4-FFF2-40B4-BE49-F238E27FC236}">
                <a16:creationId xmlns:a16="http://schemas.microsoft.com/office/drawing/2014/main" id="{53582DAF-96D3-41D1-8049-B3CE9DDEC7CD}"/>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51336"/>
      </p:ext>
    </p:extLst>
  </p:cSld>
  <p:clrMapOvr>
    <a:masterClrMapping/>
  </p:clrMapOvr>
</p:sld>
</file>

<file path=ppt/theme/theme1.xml><?xml version="1.0" encoding="utf-8"?>
<a:theme xmlns:a="http://schemas.openxmlformats.org/drawingml/2006/main" name="InfoSec Institute">
  <a:themeElements>
    <a:clrScheme name="InfoSec Institute 1">
      <a:dk1>
        <a:srgbClr val="333641"/>
      </a:dk1>
      <a:lt1>
        <a:srgbClr val="FFFFFF"/>
      </a:lt1>
      <a:dk2>
        <a:srgbClr val="858891"/>
      </a:dk2>
      <a:lt2>
        <a:srgbClr val="F0F2F1"/>
      </a:lt2>
      <a:accent1>
        <a:srgbClr val="00A4B8"/>
      </a:accent1>
      <a:accent2>
        <a:srgbClr val="58B846"/>
      </a:accent2>
      <a:accent3>
        <a:srgbClr val="FFD500"/>
      </a:accent3>
      <a:accent4>
        <a:srgbClr val="F58025"/>
      </a:accent4>
      <a:accent5>
        <a:srgbClr val="00A780"/>
      </a:accent5>
      <a:accent6>
        <a:srgbClr val="A2228E"/>
      </a:accent6>
      <a:hlink>
        <a:srgbClr val="005A7C"/>
      </a:hlink>
      <a:folHlink>
        <a:srgbClr val="00A4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ec Institute" id="{D0BA2A61-823F-DB45-9D22-8E45F7A1409F}" vid="{1161D25B-A639-B744-B661-5060476BF3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InfoSec Institute</Template>
  <TotalTime>1292</TotalTime>
  <Words>296</Words>
  <Application>Microsoft Office PowerPoint</Application>
  <PresentationFormat>Widescreen</PresentationFormat>
  <Paragraphs>34</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Open Sans</vt:lpstr>
      <vt:lpstr>Open Sans Semibold</vt:lpstr>
      <vt:lpstr>Roboto Slab</vt:lpstr>
      <vt:lpstr>InfoSec Institute</vt:lpstr>
      <vt:lpstr>Junos OS User Interfaces</vt:lpstr>
      <vt:lpstr>CLI Overview – part 2</vt:lpstr>
      <vt:lpstr>Navigating Configuration</vt:lpstr>
      <vt:lpstr>Setting Configuration</vt:lpstr>
      <vt:lpstr>Using Help</vt:lpstr>
      <vt:lpstr>Filtering Outputs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Waller</dc:creator>
  <cp:lastModifiedBy>Ben Jacobson</cp:lastModifiedBy>
  <cp:revision>61</cp:revision>
  <dcterms:created xsi:type="dcterms:W3CDTF">2019-02-27T16:42:59Z</dcterms:created>
  <dcterms:modified xsi:type="dcterms:W3CDTF">2020-02-29T13:54:06Z</dcterms:modified>
</cp:coreProperties>
</file>