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8"/>
  </p:notesMasterIdLst>
  <p:handoutMasterIdLst>
    <p:handoutMasterId r:id="rId9"/>
  </p:handoutMasterIdLst>
  <p:sldIdLst>
    <p:sldId id="274" r:id="rId2"/>
    <p:sldId id="262" r:id="rId3"/>
    <p:sldId id="269" r:id="rId4"/>
    <p:sldId id="275" r:id="rId5"/>
    <p:sldId id="276" r:id="rId6"/>
    <p:sldId id="277"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419BD3"/>
    <a:srgbClr val="005A7C"/>
    <a:srgbClr val="009ACE"/>
    <a:srgbClr val="E4F2F8"/>
    <a:srgbClr val="D1E7EF"/>
    <a:srgbClr val="BFE0EE"/>
    <a:srgbClr val="C00D1E"/>
    <a:srgbClr val="838383"/>
    <a:srgbClr val="92929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862"/>
    <p:restoredTop sz="81495" autoAdjust="0"/>
  </p:normalViewPr>
  <p:slideViewPr>
    <p:cSldViewPr snapToGrid="0" snapToObjects="1">
      <p:cViewPr varScale="1">
        <p:scale>
          <a:sx n="93" d="100"/>
          <a:sy n="93" d="100"/>
        </p:scale>
        <p:origin x="1218" y="78"/>
      </p:cViewPr>
      <p:guideLst/>
    </p:cSldViewPr>
  </p:slid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157" d="100"/>
          <a:sy n="157" d="100"/>
        </p:scale>
        <p:origin x="5640" y="1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B027AE7-EBBA-3B46-A62D-A1FCCBD82C9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8AA06565-0B3A-F54D-A0F8-00B9C7B200E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4131DBD-9FD6-6A45-9ABB-BCA8406B2010}" type="datetimeFigureOut">
              <a:rPr lang="en-US" smtClean="0"/>
              <a:t>4/24/2020</a:t>
            </a:fld>
            <a:endParaRPr lang="en-US"/>
          </a:p>
        </p:txBody>
      </p:sp>
      <p:sp>
        <p:nvSpPr>
          <p:cNvPr id="4" name="Footer Placeholder 3">
            <a:extLst>
              <a:ext uri="{FF2B5EF4-FFF2-40B4-BE49-F238E27FC236}">
                <a16:creationId xmlns:a16="http://schemas.microsoft.com/office/drawing/2014/main" id="{DA696465-4202-D948-9244-A3AA3C3692F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494214B0-EA45-EE40-AB13-4AA29EA130F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77E7C5F-33A9-AC45-8974-CE26FF22DFD4}" type="slidenum">
              <a:rPr lang="en-US" smtClean="0"/>
              <a:t>‹#›</a:t>
            </a:fld>
            <a:endParaRPr lang="en-US"/>
          </a:p>
        </p:txBody>
      </p:sp>
    </p:spTree>
    <p:extLst>
      <p:ext uri="{BB962C8B-B14F-4D97-AF65-F5344CB8AC3E}">
        <p14:creationId xmlns:p14="http://schemas.microsoft.com/office/powerpoint/2010/main" val="8882883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AE4AA41-EF54-314A-80EC-C2E05FA693EE}" type="datetimeFigureOut">
              <a:rPr lang="en-US" smtClean="0"/>
              <a:t>4/24/2020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234C94-B050-584A-A843-DB996954582B}" type="slidenum">
              <a:rPr lang="en-US" smtClean="0"/>
              <a:t>‹#›</a:t>
            </a:fld>
            <a:endParaRPr lang="en-US"/>
          </a:p>
        </p:txBody>
      </p:sp>
    </p:spTree>
    <p:extLst>
      <p:ext uri="{BB962C8B-B14F-4D97-AF65-F5344CB8AC3E}">
        <p14:creationId xmlns:p14="http://schemas.microsoft.com/office/powerpoint/2010/main" val="32492021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Permanent interfaces—Interfaces that are always present in the router. Permanent interfaces in the router consist of management Ethernet interfaces and internal Ethernet interfaces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Transient interfaces—Interfaces that can be inserted into or removed from the router depending on your network configuration needs.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Networking interfaces—Interfaces, such as Ethernet or SONET/SDH interfaces, that primarily provide traffic connectivity.</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Services interfaces—Interfaces that provide specific capabilities for manipulating traffic before it is delivered to its destination.</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Container interfaces—Interfaces that support automatic protection switching (APS) on physical SONET links using a virtual container infrastructure.</a:t>
            </a:r>
          </a:p>
          <a:p>
            <a:endParaRPr lang="en-US" dirty="0"/>
          </a:p>
        </p:txBody>
      </p:sp>
      <p:sp>
        <p:nvSpPr>
          <p:cNvPr id="4" name="Slide Number Placeholder 3"/>
          <p:cNvSpPr>
            <a:spLocks noGrp="1"/>
          </p:cNvSpPr>
          <p:nvPr>
            <p:ph type="sldNum" sz="quarter" idx="5"/>
          </p:nvPr>
        </p:nvSpPr>
        <p:spPr/>
        <p:txBody>
          <a:bodyPr/>
          <a:lstStyle/>
          <a:p>
            <a:fld id="{4F234C94-B050-584A-A843-DB996954582B}" type="slidenum">
              <a:rPr lang="en-US" smtClean="0"/>
              <a:t>3</a:t>
            </a:fld>
            <a:endParaRPr lang="en-US"/>
          </a:p>
        </p:txBody>
      </p:sp>
    </p:spTree>
    <p:extLst>
      <p:ext uri="{BB962C8B-B14F-4D97-AF65-F5344CB8AC3E}">
        <p14:creationId xmlns:p14="http://schemas.microsoft.com/office/powerpoint/2010/main" val="37461476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F234C94-B050-584A-A843-DB996954582B}" type="slidenum">
              <a:rPr lang="en-US" smtClean="0"/>
              <a:t>4</a:t>
            </a:fld>
            <a:endParaRPr lang="en-US"/>
          </a:p>
        </p:txBody>
      </p:sp>
    </p:spTree>
    <p:extLst>
      <p:ext uri="{BB962C8B-B14F-4D97-AF65-F5344CB8AC3E}">
        <p14:creationId xmlns:p14="http://schemas.microsoft.com/office/powerpoint/2010/main" val="34362501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 steps:</a:t>
            </a:r>
          </a:p>
          <a:p>
            <a:pPr marL="228600" indent="-228600">
              <a:buAutoNum type="arabicPeriod"/>
            </a:pPr>
            <a:r>
              <a:rPr lang="en-US" dirty="0"/>
              <a:t>Log into device and show interfaces terse</a:t>
            </a:r>
          </a:p>
          <a:p>
            <a:pPr marL="228600" indent="-228600">
              <a:buAutoNum type="arabicPeriod"/>
            </a:pPr>
            <a:r>
              <a:rPr lang="en-US" dirty="0"/>
              <a:t>Show unit number on an interface in configuration and output</a:t>
            </a:r>
          </a:p>
          <a:p>
            <a:pPr marL="228600" indent="-228600">
              <a:buAutoNum type="arabicPeriod"/>
            </a:pPr>
            <a:r>
              <a:rPr lang="en-US" dirty="0"/>
              <a:t>Show chassis hardware, show numbering</a:t>
            </a:r>
          </a:p>
        </p:txBody>
      </p:sp>
      <p:sp>
        <p:nvSpPr>
          <p:cNvPr id="4" name="Slide Number Placeholder 3"/>
          <p:cNvSpPr>
            <a:spLocks noGrp="1"/>
          </p:cNvSpPr>
          <p:nvPr>
            <p:ph type="sldNum" sz="quarter" idx="5"/>
          </p:nvPr>
        </p:nvSpPr>
        <p:spPr/>
        <p:txBody>
          <a:bodyPr/>
          <a:lstStyle/>
          <a:p>
            <a:fld id="{4F234C94-B050-584A-A843-DB996954582B}" type="slidenum">
              <a:rPr lang="en-US" smtClean="0"/>
              <a:t>5</a:t>
            </a:fld>
            <a:endParaRPr lang="en-US"/>
          </a:p>
        </p:txBody>
      </p:sp>
    </p:spTree>
    <p:extLst>
      <p:ext uri="{BB962C8B-B14F-4D97-AF65-F5344CB8AC3E}">
        <p14:creationId xmlns:p14="http://schemas.microsoft.com/office/powerpoint/2010/main" val="37621873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F234C94-B050-584A-A843-DB996954582B}" type="slidenum">
              <a:rPr lang="en-US" smtClean="0"/>
              <a:t>6</a:t>
            </a:fld>
            <a:endParaRPr lang="en-US"/>
          </a:p>
        </p:txBody>
      </p:sp>
    </p:spTree>
    <p:extLst>
      <p:ext uri="{BB962C8B-B14F-4D97-AF65-F5344CB8AC3E}">
        <p14:creationId xmlns:p14="http://schemas.microsoft.com/office/powerpoint/2010/main" val="389896846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efault Slide">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9E4EA7E-1DB2-EC43-8BF6-7C9408FCE687}"/>
              </a:ext>
            </a:extLst>
          </p:cNvPr>
          <p:cNvSpPr txBox="1"/>
          <p:nvPr userDrawn="1"/>
        </p:nvSpPr>
        <p:spPr>
          <a:xfrm>
            <a:off x="11245174" y="6310009"/>
            <a:ext cx="583660" cy="307777"/>
          </a:xfrm>
          <a:prstGeom prst="rect">
            <a:avLst/>
          </a:prstGeom>
          <a:noFill/>
        </p:spPr>
        <p:txBody>
          <a:bodyPr wrap="square" rtlCol="0">
            <a:spAutoFit/>
          </a:bodyPr>
          <a:lstStyle/>
          <a:p>
            <a:pPr algn="r"/>
            <a:fld id="{94000DE4-E59E-D941-A73A-4F15C03D18BA}" type="slidenum">
              <a:rPr lang="en-US" sz="1400" b="0" i="0" smtClean="0">
                <a:solidFill>
                  <a:schemeClr val="tx2"/>
                </a:solidFill>
                <a:latin typeface="Open Sans" panose="020B0606030504020204" pitchFamily="34" charset="0"/>
                <a:ea typeface="Open Sans" panose="020B0606030504020204" pitchFamily="34" charset="0"/>
                <a:cs typeface="Open Sans" panose="020B0606030504020204" pitchFamily="34" charset="0"/>
              </a:rPr>
              <a:pPr algn="r"/>
              <a:t>‹#›</a:t>
            </a:fld>
            <a:endParaRPr lang="en-US" sz="1400" b="0" i="0" dirty="0">
              <a:solidFill>
                <a:schemeClr val="tx2"/>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 name="Title Placeholder 1">
            <a:extLst>
              <a:ext uri="{FF2B5EF4-FFF2-40B4-BE49-F238E27FC236}">
                <a16:creationId xmlns:a16="http://schemas.microsoft.com/office/drawing/2014/main" id="{A975DF16-5712-5B4F-83C4-2C7B0C150BBC}"/>
              </a:ext>
            </a:extLst>
          </p:cNvPr>
          <p:cNvSpPr>
            <a:spLocks noGrp="1"/>
          </p:cNvSpPr>
          <p:nvPr>
            <p:ph type="title"/>
          </p:nvPr>
        </p:nvSpPr>
        <p:spPr>
          <a:xfrm>
            <a:off x="405727" y="365125"/>
            <a:ext cx="11360359" cy="1325563"/>
          </a:xfrm>
          <a:prstGeom prst="rect">
            <a:avLst/>
          </a:prstGeom>
        </p:spPr>
        <p:txBody>
          <a:bodyPr vert="horz" lIns="91440" tIns="45720" rIns="91440" bIns="45720" rtlCol="0" anchor="ctr">
            <a:normAutofit/>
          </a:bodyPr>
          <a:lstStyle>
            <a:lvl1pPr>
              <a:defRPr sz="6000" b="1"/>
            </a:lvl1pPr>
          </a:lstStyle>
          <a:p>
            <a:r>
              <a:rPr lang="en-US" dirty="0"/>
              <a:t>Click to edit Master title style</a:t>
            </a:r>
          </a:p>
        </p:txBody>
      </p:sp>
      <p:sp>
        <p:nvSpPr>
          <p:cNvPr id="6" name="Content Placeholder 5">
            <a:extLst>
              <a:ext uri="{FF2B5EF4-FFF2-40B4-BE49-F238E27FC236}">
                <a16:creationId xmlns:a16="http://schemas.microsoft.com/office/drawing/2014/main" id="{0409225A-8E8C-C14A-8BB7-A675BDF75A58}"/>
              </a:ext>
            </a:extLst>
          </p:cNvPr>
          <p:cNvSpPr>
            <a:spLocks noGrp="1"/>
          </p:cNvSpPr>
          <p:nvPr>
            <p:ph sz="quarter" idx="10"/>
          </p:nvPr>
        </p:nvSpPr>
        <p:spPr>
          <a:xfrm>
            <a:off x="405726" y="1841770"/>
            <a:ext cx="11360359" cy="4345021"/>
          </a:xfrm>
        </p:spPr>
        <p:txBody>
          <a:bodyPr>
            <a:normAutofit/>
          </a:bodyPr>
          <a:lstStyle>
            <a:lvl1pPr>
              <a:defRPr sz="2000"/>
            </a:lvl1pPr>
            <a:lvl2pPr>
              <a:defRPr sz="1800">
                <a:solidFill>
                  <a:srgbClr val="838383"/>
                </a:solidFill>
              </a:defRPr>
            </a:lvl2pPr>
            <a:lvl3pPr>
              <a:defRPr sz="1600">
                <a:solidFill>
                  <a:srgbClr val="838383"/>
                </a:solidFill>
              </a:defRPr>
            </a:lvl3pPr>
            <a:lvl4pPr>
              <a:defRPr sz="1400">
                <a:solidFill>
                  <a:srgbClr val="838383"/>
                </a:solidFill>
              </a:defRPr>
            </a:lvl4pPr>
            <a:lvl5pPr>
              <a:defRPr sz="1400">
                <a:solidFill>
                  <a:srgbClr val="838383"/>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a:extLst>
              <a:ext uri="{FF2B5EF4-FFF2-40B4-BE49-F238E27FC236}">
                <a16:creationId xmlns:a16="http://schemas.microsoft.com/office/drawing/2014/main" id="{1A821309-208A-334E-A200-1E238B9F89A9}"/>
              </a:ext>
            </a:extLst>
          </p:cNvPr>
          <p:cNvPicPr>
            <a:picLocks noChangeAspect="1"/>
          </p:cNvPicPr>
          <p:nvPr userDrawn="1"/>
        </p:nvPicPr>
        <p:blipFill>
          <a:blip r:embed="rId2"/>
          <a:stretch>
            <a:fillRect/>
          </a:stretch>
        </p:blipFill>
        <p:spPr>
          <a:xfrm>
            <a:off x="405498" y="6313527"/>
            <a:ext cx="2082804" cy="228600"/>
          </a:xfrm>
          <a:prstGeom prst="rect">
            <a:avLst/>
          </a:prstGeom>
        </p:spPr>
      </p:pic>
    </p:spTree>
    <p:extLst>
      <p:ext uri="{BB962C8B-B14F-4D97-AF65-F5344CB8AC3E}">
        <p14:creationId xmlns:p14="http://schemas.microsoft.com/office/powerpoint/2010/main" val="34824222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1AA5899-5BCF-B446-A5F3-24E28B55DA80}"/>
              </a:ext>
            </a:extLst>
          </p:cNvPr>
          <p:cNvSpPr>
            <a:spLocks noGrp="1"/>
          </p:cNvSpPr>
          <p:nvPr>
            <p:ph type="sldNum" sz="quarter" idx="10"/>
          </p:nvPr>
        </p:nvSpPr>
        <p:spPr/>
        <p:txBody>
          <a:bodyPr/>
          <a:lstStyle/>
          <a:p>
            <a:fld id="{8D16F5AF-E384-F145-8613-F28E65705F97}" type="slidenum">
              <a:rPr lang="en-US" smtClean="0"/>
              <a:t>‹#›</a:t>
            </a:fld>
            <a:endParaRPr lang="en-US"/>
          </a:p>
        </p:txBody>
      </p:sp>
      <p:sp>
        <p:nvSpPr>
          <p:cNvPr id="4" name="Rectangle 3">
            <a:extLst>
              <a:ext uri="{FF2B5EF4-FFF2-40B4-BE49-F238E27FC236}">
                <a16:creationId xmlns:a16="http://schemas.microsoft.com/office/drawing/2014/main" id="{E5050FBA-E366-5946-9789-3C67C925F7EE}"/>
              </a:ext>
            </a:extLst>
          </p:cNvPr>
          <p:cNvSpPr/>
          <p:nvPr userDrawn="1"/>
        </p:nvSpPr>
        <p:spPr>
          <a:xfrm>
            <a:off x="0" y="0"/>
            <a:ext cx="12192000" cy="3242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2810542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6A9F179-20F8-A64C-9AF4-48C4EC39F055}"/>
              </a:ext>
            </a:extLst>
          </p:cNvPr>
          <p:cNvSpPr>
            <a:spLocks noGrp="1"/>
          </p:cNvSpPr>
          <p:nvPr>
            <p:ph type="title"/>
          </p:nvPr>
        </p:nvSpPr>
        <p:spPr>
          <a:xfrm>
            <a:off x="405727" y="365125"/>
            <a:ext cx="11360359"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C97AB2A6-A7B6-E342-912C-107D9BB818B3}"/>
              </a:ext>
            </a:extLst>
          </p:cNvPr>
          <p:cNvSpPr>
            <a:spLocks noGrp="1"/>
          </p:cNvSpPr>
          <p:nvPr>
            <p:ph type="body" idx="1"/>
          </p:nvPr>
        </p:nvSpPr>
        <p:spPr>
          <a:xfrm>
            <a:off x="405727" y="1825625"/>
            <a:ext cx="1136036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D35BE687-0F05-F848-8D8D-351C6D44A0FE}"/>
              </a:ext>
            </a:extLst>
          </p:cNvPr>
          <p:cNvSpPr>
            <a:spLocks noGrp="1"/>
          </p:cNvSpPr>
          <p:nvPr>
            <p:ph type="sldNum" sz="quarter" idx="4"/>
          </p:nvPr>
        </p:nvSpPr>
        <p:spPr>
          <a:xfrm>
            <a:off x="8610600" y="6310312"/>
            <a:ext cx="3155486" cy="365125"/>
          </a:xfrm>
          <a:prstGeom prst="rect">
            <a:avLst/>
          </a:prstGeom>
        </p:spPr>
        <p:txBody>
          <a:bodyPr vert="horz" lIns="91440" tIns="45720" rIns="91440" bIns="45720" rtlCol="0" anchor="ctr"/>
          <a:lstStyle>
            <a:lvl1pPr algn="r">
              <a:defRPr sz="1200">
                <a:solidFill>
                  <a:schemeClr val="tx1">
                    <a:tint val="75000"/>
                  </a:schemeClr>
                </a:solidFill>
                <a:latin typeface="Open Sans" panose="020B0606030504020204" pitchFamily="34" charset="0"/>
                <a:ea typeface="Open Sans" panose="020B0606030504020204" pitchFamily="34" charset="0"/>
                <a:cs typeface="Open Sans" panose="020B0606030504020204" pitchFamily="34" charset="0"/>
              </a:defRPr>
            </a:lvl1pPr>
          </a:lstStyle>
          <a:p>
            <a:fld id="{8D16F5AF-E384-F145-8613-F28E65705F97}" type="slidenum">
              <a:rPr lang="en-US" smtClean="0"/>
              <a:t>‹#›</a:t>
            </a:fld>
            <a:endParaRPr lang="en-US"/>
          </a:p>
        </p:txBody>
      </p:sp>
      <p:sp>
        <p:nvSpPr>
          <p:cNvPr id="9" name="Rectangle 8">
            <a:extLst>
              <a:ext uri="{FF2B5EF4-FFF2-40B4-BE49-F238E27FC236}">
                <a16:creationId xmlns:a16="http://schemas.microsoft.com/office/drawing/2014/main" id="{9551438D-2267-B84B-B0A9-82777966F6E8}"/>
              </a:ext>
            </a:extLst>
          </p:cNvPr>
          <p:cNvSpPr/>
          <p:nvPr/>
        </p:nvSpPr>
        <p:spPr>
          <a:xfrm>
            <a:off x="0" y="0"/>
            <a:ext cx="12192000" cy="181669"/>
          </a:xfrm>
          <a:prstGeom prst="rect">
            <a:avLst/>
          </a:prstGeom>
          <a:solidFill>
            <a:srgbClr val="005A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81436438"/>
      </p:ext>
    </p:extLst>
  </p:cSld>
  <p:clrMap bg1="lt1" tx1="dk1" bg2="lt2" tx2="dk2" accent1="accent1" accent2="accent2" accent3="accent3" accent4="accent4" accent5="accent5" accent6="accent6" hlink="hlink" folHlink="folHlink"/>
  <p:sldLayoutIdLst>
    <p:sldLayoutId id="2147483670" r:id="rId1"/>
    <p:sldLayoutId id="2147483671" r:id="rId2"/>
  </p:sldLayoutIdLst>
  <p:hf hdr="0" ftr="0" dt="0"/>
  <p:txStyles>
    <p:titleStyle>
      <a:lvl1pPr algn="l" defTabSz="914400" rtl="0" eaLnBrk="1" latinLnBrk="0" hangingPunct="1">
        <a:lnSpc>
          <a:spcPct val="90000"/>
        </a:lnSpc>
        <a:spcBef>
          <a:spcPct val="0"/>
        </a:spcBef>
        <a:buNone/>
        <a:defRPr sz="4400" kern="1200">
          <a:solidFill>
            <a:srgbClr val="015A7C"/>
          </a:solidFill>
          <a:latin typeface="Roboto Slab" pitchFamily="2" charset="0"/>
          <a:ea typeface="Roboto Slab" pitchFamily="2"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1" i="0" kern="1200">
          <a:solidFill>
            <a:srgbClr val="343741"/>
          </a:solidFill>
          <a:latin typeface="Open Sans Semibold" panose="020B0606030504020204" pitchFamily="34" charset="0"/>
          <a:ea typeface="Open Sans Semibold" panose="020B0606030504020204" pitchFamily="34" charset="0"/>
          <a:cs typeface="Open Sans Semibold"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929292"/>
          </a:solidFill>
          <a:latin typeface="Open Sans" panose="020B0606030504020204" pitchFamily="34" charset="0"/>
          <a:ea typeface="Open Sans" panose="020B0606030504020204" pitchFamily="34" charset="0"/>
          <a:cs typeface="Open Sans" panose="020B0606030504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929292"/>
          </a:solidFill>
          <a:latin typeface="Open Sans" panose="020B0606030504020204" pitchFamily="34" charset="0"/>
          <a:ea typeface="Open Sans" panose="020B0606030504020204" pitchFamily="34" charset="0"/>
          <a:cs typeface="Open Sans" panose="020B0606030504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929292"/>
          </a:solidFill>
          <a:latin typeface="Open Sans" panose="020B0606030504020204" pitchFamily="34" charset="0"/>
          <a:ea typeface="Open Sans" panose="020B0606030504020204" pitchFamily="34" charset="0"/>
          <a:cs typeface="Open Sans" panose="020B0606030504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929292"/>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5.svg"/></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hyperlink" Target="https://www.juniper.net/documentation/en_US/junos/topics/concept/interfaces-interface-naming-overview.html" TargetMode="External"/><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hyperlink" Target="https://www.juniper.net/documentation/en_US/junos/topics/topic-map/switches-interface-understanding.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FC621DD-5863-C540-A0E7-3F1655FD9E98}"/>
              </a:ext>
            </a:extLst>
          </p:cNvPr>
          <p:cNvSpPr/>
          <p:nvPr/>
        </p:nvSpPr>
        <p:spPr>
          <a:xfrm>
            <a:off x="0" y="1"/>
            <a:ext cx="12192000" cy="6857999"/>
          </a:xfrm>
          <a:prstGeom prst="rect">
            <a:avLst/>
          </a:prstGeom>
          <a:solidFill>
            <a:srgbClr val="005A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E55C9E6A-768B-7243-9004-DB5A692F39D0}"/>
              </a:ext>
            </a:extLst>
          </p:cNvPr>
          <p:cNvSpPr>
            <a:spLocks noGrp="1"/>
          </p:cNvSpPr>
          <p:nvPr>
            <p:ph type="title"/>
          </p:nvPr>
        </p:nvSpPr>
        <p:spPr>
          <a:xfrm>
            <a:off x="405727" y="2201410"/>
            <a:ext cx="11360359" cy="1325563"/>
          </a:xfrm>
        </p:spPr>
        <p:txBody>
          <a:bodyPr>
            <a:normAutofit/>
          </a:bodyPr>
          <a:lstStyle/>
          <a:p>
            <a:r>
              <a:rPr lang="en-US" dirty="0" err="1">
                <a:solidFill>
                  <a:schemeClr val="bg1"/>
                </a:solidFill>
              </a:rPr>
              <a:t>Junos</a:t>
            </a:r>
            <a:r>
              <a:rPr lang="en-US" dirty="0">
                <a:solidFill>
                  <a:schemeClr val="bg1"/>
                </a:solidFill>
              </a:rPr>
              <a:t> OS Configuration</a:t>
            </a:r>
          </a:p>
        </p:txBody>
      </p:sp>
      <p:sp>
        <p:nvSpPr>
          <p:cNvPr id="2" name="Slide Number Placeholder 1">
            <a:extLst>
              <a:ext uri="{FF2B5EF4-FFF2-40B4-BE49-F238E27FC236}">
                <a16:creationId xmlns:a16="http://schemas.microsoft.com/office/drawing/2014/main" id="{A06D7858-E16E-254B-AC32-01CFA663B293}"/>
              </a:ext>
            </a:extLst>
          </p:cNvPr>
          <p:cNvSpPr>
            <a:spLocks noGrp="1"/>
          </p:cNvSpPr>
          <p:nvPr>
            <p:ph type="sldNum" sz="quarter" idx="4294967295"/>
          </p:nvPr>
        </p:nvSpPr>
        <p:spPr>
          <a:xfrm>
            <a:off x="9036050" y="6310313"/>
            <a:ext cx="3155950" cy="365125"/>
          </a:xfrm>
        </p:spPr>
        <p:txBody>
          <a:bodyPr/>
          <a:lstStyle/>
          <a:p>
            <a:fld id="{8D16F5AF-E384-F145-8613-F28E65705F97}" type="slidenum">
              <a:rPr lang="en-US" smtClean="0"/>
              <a:t>1</a:t>
            </a:fld>
            <a:endParaRPr lang="en-US"/>
          </a:p>
        </p:txBody>
      </p:sp>
      <p:sp>
        <p:nvSpPr>
          <p:cNvPr id="6" name="Content Placeholder 5">
            <a:extLst>
              <a:ext uri="{FF2B5EF4-FFF2-40B4-BE49-F238E27FC236}">
                <a16:creationId xmlns:a16="http://schemas.microsoft.com/office/drawing/2014/main" id="{23F033FD-DAC5-8145-999F-87FBE7BE3794}"/>
              </a:ext>
            </a:extLst>
          </p:cNvPr>
          <p:cNvSpPr txBox="1">
            <a:spLocks noGrp="1"/>
          </p:cNvSpPr>
          <p:nvPr>
            <p:ph sz="quarter" idx="10"/>
          </p:nvPr>
        </p:nvSpPr>
        <p:spPr>
          <a:xfrm>
            <a:off x="405726" y="3399195"/>
            <a:ext cx="11360359" cy="424732"/>
          </a:xfrm>
          <a:prstGeom prst="rect">
            <a:avLst/>
          </a:prstGeom>
          <a:noFill/>
        </p:spPr>
        <p:txBody>
          <a:bodyPr wrap="square" rtlCol="0">
            <a:spAutoFit/>
          </a:bodyPr>
          <a:lstStyle/>
          <a:p>
            <a:pPr marL="0" indent="0">
              <a:buNone/>
            </a:pPr>
            <a:r>
              <a:rPr lang="en-US" sz="2400" b="0" dirty="0">
                <a:solidFill>
                  <a:schemeClr val="bg1"/>
                </a:solidFill>
                <a:latin typeface="Open Sans" panose="020B0606030504020204" pitchFamily="34" charset="0"/>
                <a:ea typeface="Open Sans" panose="020B0606030504020204" pitchFamily="34" charset="0"/>
                <a:cs typeface="Open Sans" panose="020B0606030504020204" pitchFamily="34" charset="0"/>
              </a:rPr>
              <a:t>Setting up a Juniper device</a:t>
            </a:r>
          </a:p>
        </p:txBody>
      </p:sp>
      <p:pic>
        <p:nvPicPr>
          <p:cNvPr id="7" name="Picture 6">
            <a:extLst>
              <a:ext uri="{FF2B5EF4-FFF2-40B4-BE49-F238E27FC236}">
                <a16:creationId xmlns:a16="http://schemas.microsoft.com/office/drawing/2014/main" id="{6C1A4E90-5C65-C748-B846-BB0B8CE0259D}"/>
              </a:ext>
            </a:extLst>
          </p:cNvPr>
          <p:cNvPicPr>
            <a:picLocks noChangeAspect="1"/>
          </p:cNvPicPr>
          <p:nvPr/>
        </p:nvPicPr>
        <p:blipFill>
          <a:blip r:embed="rId2"/>
          <a:stretch>
            <a:fillRect/>
          </a:stretch>
        </p:blipFill>
        <p:spPr>
          <a:xfrm>
            <a:off x="405726" y="6264275"/>
            <a:ext cx="2082804" cy="228600"/>
          </a:xfrm>
          <a:prstGeom prst="rect">
            <a:avLst/>
          </a:prstGeom>
        </p:spPr>
      </p:pic>
      <p:sp>
        <p:nvSpPr>
          <p:cNvPr id="8" name="Rectangle 7">
            <a:extLst>
              <a:ext uri="{FF2B5EF4-FFF2-40B4-BE49-F238E27FC236}">
                <a16:creationId xmlns:a16="http://schemas.microsoft.com/office/drawing/2014/main" id="{E4F50E8C-D50D-4718-A35C-7500B7888980}"/>
              </a:ext>
            </a:extLst>
          </p:cNvPr>
          <p:cNvSpPr/>
          <p:nvPr/>
        </p:nvSpPr>
        <p:spPr>
          <a:xfrm>
            <a:off x="241782" y="5976537"/>
            <a:ext cx="2410691" cy="575477"/>
          </a:xfrm>
          <a:prstGeom prst="rect">
            <a:avLst/>
          </a:prstGeom>
          <a:solidFill>
            <a:srgbClr val="005A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Tree>
    <p:extLst>
      <p:ext uri="{BB962C8B-B14F-4D97-AF65-F5344CB8AC3E}">
        <p14:creationId xmlns:p14="http://schemas.microsoft.com/office/powerpoint/2010/main" val="4654066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34C1B5B9-01D7-BB48-8947-D12C18194C11}"/>
              </a:ext>
            </a:extLst>
          </p:cNvPr>
          <p:cNvSpPr/>
          <p:nvPr/>
        </p:nvSpPr>
        <p:spPr>
          <a:xfrm>
            <a:off x="0" y="3448685"/>
            <a:ext cx="12192000" cy="110247"/>
          </a:xfrm>
          <a:prstGeom prst="rect">
            <a:avLst/>
          </a:prstGeom>
          <a:solidFill>
            <a:srgbClr val="009A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16EC3C17-94E3-EA47-8FF7-22232238AF61}"/>
              </a:ext>
            </a:extLst>
          </p:cNvPr>
          <p:cNvSpPr txBox="1"/>
          <p:nvPr/>
        </p:nvSpPr>
        <p:spPr>
          <a:xfrm>
            <a:off x="2812912" y="3715846"/>
            <a:ext cx="8694725" cy="461665"/>
          </a:xfrm>
          <a:prstGeom prst="rect">
            <a:avLst/>
          </a:prstGeom>
          <a:noFill/>
        </p:spPr>
        <p:txBody>
          <a:bodyPr wrap="square" rtlCol="0">
            <a:spAutoFit/>
          </a:bodyPr>
          <a:lstStyle/>
          <a:p>
            <a:r>
              <a:rPr lang="en-US" sz="2400" dirty="0">
                <a:solidFill>
                  <a:schemeClr val="tx2"/>
                </a:solidFill>
                <a:latin typeface="Open Sans" panose="020B0606030504020204" pitchFamily="34" charset="0"/>
                <a:ea typeface="Open Sans" panose="020B0606030504020204" pitchFamily="34" charset="0"/>
                <a:cs typeface="Open Sans" panose="020B0606030504020204" pitchFamily="34" charset="0"/>
              </a:rPr>
              <a:t>Interface types and naming schemes</a:t>
            </a:r>
          </a:p>
        </p:txBody>
      </p:sp>
      <p:sp>
        <p:nvSpPr>
          <p:cNvPr id="6" name="Rectangle 5">
            <a:extLst>
              <a:ext uri="{FF2B5EF4-FFF2-40B4-BE49-F238E27FC236}">
                <a16:creationId xmlns:a16="http://schemas.microsoft.com/office/drawing/2014/main" id="{97A32C12-4B0D-2F4B-8A35-F4F47BAB4D03}"/>
              </a:ext>
            </a:extLst>
          </p:cNvPr>
          <p:cNvSpPr/>
          <p:nvPr/>
        </p:nvSpPr>
        <p:spPr>
          <a:xfrm>
            <a:off x="0" y="-17090"/>
            <a:ext cx="12192000" cy="6160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A338D507-3451-954E-A9EC-0EB6DFFE9EB7}"/>
              </a:ext>
            </a:extLst>
          </p:cNvPr>
          <p:cNvSpPr/>
          <p:nvPr/>
        </p:nvSpPr>
        <p:spPr>
          <a:xfrm>
            <a:off x="401262" y="2482270"/>
            <a:ext cx="1985297" cy="1985297"/>
          </a:xfrm>
          <a:prstGeom prst="ellipse">
            <a:avLst/>
          </a:prstGeom>
          <a:solidFill>
            <a:srgbClr val="009A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C3B179AA-C775-B743-89F9-9CEED84C7A53}"/>
              </a:ext>
            </a:extLst>
          </p:cNvPr>
          <p:cNvSpPr/>
          <p:nvPr/>
        </p:nvSpPr>
        <p:spPr>
          <a:xfrm>
            <a:off x="403036" y="2813199"/>
            <a:ext cx="1983523" cy="1323439"/>
          </a:xfrm>
          <a:prstGeom prst="rect">
            <a:avLst/>
          </a:prstGeom>
        </p:spPr>
        <p:txBody>
          <a:bodyPr wrap="square">
            <a:spAutoFit/>
          </a:bodyPr>
          <a:lstStyle/>
          <a:p>
            <a:pPr algn="ctr"/>
            <a:r>
              <a:rPr lang="en-US" sz="8000" b="1" cap="all" dirty="0">
                <a:solidFill>
                  <a:schemeClr val="bg1"/>
                </a:solidFill>
                <a:latin typeface="Roboto Slab" pitchFamily="2" charset="0"/>
                <a:ea typeface="Roboto Slab" pitchFamily="2" charset="0"/>
                <a:cs typeface="Open Sans Semibold" panose="020B0606030504020204" pitchFamily="34" charset="0"/>
              </a:rPr>
              <a:t>#</a:t>
            </a:r>
            <a:endParaRPr lang="en-US" sz="6000" b="1" cap="all" dirty="0">
              <a:solidFill>
                <a:schemeClr val="bg1"/>
              </a:solidFill>
              <a:latin typeface="Roboto Slab" pitchFamily="2" charset="0"/>
              <a:ea typeface="Roboto Slab" pitchFamily="2" charset="0"/>
              <a:cs typeface="Open Sans Semibold" panose="020B0606030504020204" pitchFamily="34" charset="0"/>
            </a:endParaRPr>
          </a:p>
        </p:txBody>
      </p:sp>
      <p:sp>
        <p:nvSpPr>
          <p:cNvPr id="13" name="Title 12">
            <a:extLst>
              <a:ext uri="{FF2B5EF4-FFF2-40B4-BE49-F238E27FC236}">
                <a16:creationId xmlns:a16="http://schemas.microsoft.com/office/drawing/2014/main" id="{A1F96139-5015-294A-8C10-A591543DBE10}"/>
              </a:ext>
            </a:extLst>
          </p:cNvPr>
          <p:cNvSpPr>
            <a:spLocks noGrp="1"/>
          </p:cNvSpPr>
          <p:nvPr>
            <p:ph type="title"/>
          </p:nvPr>
        </p:nvSpPr>
        <p:spPr>
          <a:xfrm>
            <a:off x="2812913" y="2233369"/>
            <a:ext cx="11360359" cy="1325563"/>
          </a:xfrm>
        </p:spPr>
        <p:txBody>
          <a:bodyPr>
            <a:normAutofit/>
          </a:bodyPr>
          <a:lstStyle/>
          <a:p>
            <a:r>
              <a:rPr lang="en-US" sz="5400" dirty="0">
                <a:solidFill>
                  <a:srgbClr val="009ACE"/>
                </a:solidFill>
              </a:rPr>
              <a:t>Juniper Device Interfaces</a:t>
            </a:r>
          </a:p>
        </p:txBody>
      </p:sp>
      <p:sp>
        <p:nvSpPr>
          <p:cNvPr id="10" name="Rectangle 9">
            <a:extLst>
              <a:ext uri="{FF2B5EF4-FFF2-40B4-BE49-F238E27FC236}">
                <a16:creationId xmlns:a16="http://schemas.microsoft.com/office/drawing/2014/main" id="{8836CDBF-9367-4C69-A867-23DC0E168552}"/>
              </a:ext>
            </a:extLst>
          </p:cNvPr>
          <p:cNvSpPr/>
          <p:nvPr/>
        </p:nvSpPr>
        <p:spPr>
          <a:xfrm>
            <a:off x="188564" y="6120883"/>
            <a:ext cx="2410691" cy="57547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Tree>
    <p:extLst>
      <p:ext uri="{BB962C8B-B14F-4D97-AF65-F5344CB8AC3E}">
        <p14:creationId xmlns:p14="http://schemas.microsoft.com/office/powerpoint/2010/main" val="8085951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605C7C6D-C160-CD43-BCE3-0917202BE3FC}"/>
              </a:ext>
            </a:extLst>
          </p:cNvPr>
          <p:cNvSpPr>
            <a:spLocks noGrp="1"/>
          </p:cNvSpPr>
          <p:nvPr>
            <p:ph type="title"/>
          </p:nvPr>
        </p:nvSpPr>
        <p:spPr>
          <a:xfrm>
            <a:off x="405727" y="365125"/>
            <a:ext cx="11641130" cy="1325563"/>
          </a:xfrm>
        </p:spPr>
        <p:txBody>
          <a:bodyPr>
            <a:normAutofit/>
          </a:bodyPr>
          <a:lstStyle/>
          <a:p>
            <a:r>
              <a:rPr lang="en-US" dirty="0"/>
              <a:t>Interface Categories</a:t>
            </a:r>
          </a:p>
        </p:txBody>
      </p:sp>
      <p:sp>
        <p:nvSpPr>
          <p:cNvPr id="3" name="Rectangle 2">
            <a:extLst>
              <a:ext uri="{FF2B5EF4-FFF2-40B4-BE49-F238E27FC236}">
                <a16:creationId xmlns:a16="http://schemas.microsoft.com/office/drawing/2014/main" id="{9E08D1F5-68FC-4E0B-8D2F-2D4B3B758737}"/>
              </a:ext>
            </a:extLst>
          </p:cNvPr>
          <p:cNvSpPr/>
          <p:nvPr/>
        </p:nvSpPr>
        <p:spPr>
          <a:xfrm>
            <a:off x="9674087" y="5711687"/>
            <a:ext cx="914400" cy="914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14">
            <a:extLst>
              <a:ext uri="{FF2B5EF4-FFF2-40B4-BE49-F238E27FC236}">
                <a16:creationId xmlns:a16="http://schemas.microsoft.com/office/drawing/2014/main" id="{0703C65E-CA66-48F6-9C96-3E74DF9255B9}"/>
              </a:ext>
            </a:extLst>
          </p:cNvPr>
          <p:cNvSpPr>
            <a:spLocks noGrp="1"/>
          </p:cNvSpPr>
          <p:nvPr>
            <p:ph sz="quarter" idx="10"/>
          </p:nvPr>
        </p:nvSpPr>
        <p:spPr>
          <a:xfrm>
            <a:off x="405726" y="1841770"/>
            <a:ext cx="5988589" cy="4345021"/>
          </a:xfrm>
        </p:spPr>
        <p:txBody>
          <a:bodyPr/>
          <a:lstStyle/>
          <a:p>
            <a:r>
              <a:rPr lang="en-US" dirty="0"/>
              <a:t>2 Categories of interfaces</a:t>
            </a:r>
          </a:p>
          <a:p>
            <a:pPr lvl="1"/>
            <a:r>
              <a:rPr lang="en-US" dirty="0"/>
              <a:t>Juniper devices have 2 broad categories of interfaces, </a:t>
            </a:r>
            <a:r>
              <a:rPr lang="en-US" b="1" dirty="0"/>
              <a:t>Network</a:t>
            </a:r>
            <a:r>
              <a:rPr lang="en-US" dirty="0"/>
              <a:t> and </a:t>
            </a:r>
            <a:r>
              <a:rPr lang="en-US" b="1" dirty="0"/>
              <a:t>Special</a:t>
            </a:r>
            <a:r>
              <a:rPr lang="en-US" dirty="0"/>
              <a:t> interfaces.</a:t>
            </a:r>
          </a:p>
          <a:p>
            <a:pPr lvl="1"/>
            <a:endParaRPr lang="en-US" dirty="0"/>
          </a:p>
          <a:p>
            <a:r>
              <a:rPr lang="en-US" dirty="0"/>
              <a:t>Network Interfaces</a:t>
            </a:r>
          </a:p>
          <a:p>
            <a:pPr lvl="1"/>
            <a:r>
              <a:rPr lang="en-US" dirty="0"/>
              <a:t>Physically connect to the network and carry network traffic </a:t>
            </a:r>
          </a:p>
          <a:p>
            <a:pPr marL="457200" lvl="1" indent="0">
              <a:buNone/>
            </a:pPr>
            <a:endParaRPr lang="en-US" dirty="0"/>
          </a:p>
          <a:p>
            <a:r>
              <a:rPr lang="en-US" dirty="0"/>
              <a:t>Special Interfaces</a:t>
            </a:r>
          </a:p>
          <a:p>
            <a:pPr lvl="1"/>
            <a:r>
              <a:rPr lang="en-US" dirty="0"/>
              <a:t>Can be virtual or physical and perform functions like routing, management or monitoring</a:t>
            </a:r>
          </a:p>
          <a:p>
            <a:pPr marL="0" indent="0">
              <a:buNone/>
            </a:pPr>
            <a:endParaRPr lang="en-US" dirty="0"/>
          </a:p>
          <a:p>
            <a:endParaRPr lang="en-US" dirty="0"/>
          </a:p>
        </p:txBody>
      </p:sp>
      <p:pic>
        <p:nvPicPr>
          <p:cNvPr id="6" name="Picture 5">
            <a:extLst>
              <a:ext uri="{FF2B5EF4-FFF2-40B4-BE49-F238E27FC236}">
                <a16:creationId xmlns:a16="http://schemas.microsoft.com/office/drawing/2014/main" id="{9D571B27-6DE7-495F-B1EE-69D9B9335D6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88661" y="1581896"/>
            <a:ext cx="5658196" cy="1523587"/>
          </a:xfrm>
          <a:prstGeom prst="rect">
            <a:avLst/>
          </a:prstGeom>
          <a:noFill/>
          <a:extLst>
            <a:ext uri="{909E8E84-426E-40DD-AFC4-6F175D3DCCD1}">
              <a14:hiddenFill xmlns:a14="http://schemas.microsoft.com/office/drawing/2010/main">
                <a:solidFill>
                  <a:srgbClr val="FFFFFF"/>
                </a:solidFill>
              </a14:hiddenFill>
            </a:ext>
          </a:extLst>
        </p:spPr>
      </p:pic>
      <p:sp>
        <p:nvSpPr>
          <p:cNvPr id="7" name="Content Placeholder 14">
            <a:extLst>
              <a:ext uri="{FF2B5EF4-FFF2-40B4-BE49-F238E27FC236}">
                <a16:creationId xmlns:a16="http://schemas.microsoft.com/office/drawing/2014/main" id="{89F36AB5-4031-4A5A-AC14-CE85EF4280D9}"/>
              </a:ext>
            </a:extLst>
          </p:cNvPr>
          <p:cNvSpPr txBox="1">
            <a:spLocks/>
          </p:cNvSpPr>
          <p:nvPr/>
        </p:nvSpPr>
        <p:spPr>
          <a:xfrm>
            <a:off x="9217759" y="3249076"/>
            <a:ext cx="3416261" cy="217542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b="1" i="0" kern="1200">
                <a:solidFill>
                  <a:srgbClr val="343741"/>
                </a:solidFill>
                <a:latin typeface="Open Sans Semibold" panose="020B0606030504020204" pitchFamily="34" charset="0"/>
                <a:ea typeface="Open Sans Semibold" panose="020B0606030504020204" pitchFamily="34" charset="0"/>
                <a:cs typeface="Open Sans Semibold"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rgbClr val="838383"/>
                </a:solidFill>
                <a:latin typeface="Open Sans" panose="020B0606030504020204" pitchFamily="34" charset="0"/>
                <a:ea typeface="Open Sans" panose="020B0606030504020204" pitchFamily="34" charset="0"/>
                <a:cs typeface="Open Sans" panose="020B0606030504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rgbClr val="838383"/>
                </a:solidFill>
                <a:latin typeface="Open Sans" panose="020B0606030504020204" pitchFamily="34" charset="0"/>
                <a:ea typeface="Open Sans" panose="020B0606030504020204" pitchFamily="34" charset="0"/>
                <a:cs typeface="Open Sans" panose="020B0606030504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rgbClr val="838383"/>
                </a:solidFill>
                <a:latin typeface="Open Sans" panose="020B0606030504020204" pitchFamily="34" charset="0"/>
                <a:ea typeface="Open Sans" panose="020B0606030504020204" pitchFamily="34" charset="0"/>
                <a:cs typeface="Open Sans" panose="020B0606030504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rgbClr val="838383"/>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5 types of interfaces</a:t>
            </a:r>
          </a:p>
          <a:p>
            <a:pPr lvl="1"/>
            <a:r>
              <a:rPr lang="en-US" dirty="0"/>
              <a:t>Permanent</a:t>
            </a:r>
          </a:p>
          <a:p>
            <a:pPr lvl="1"/>
            <a:r>
              <a:rPr lang="en-US" dirty="0"/>
              <a:t>Transient</a:t>
            </a:r>
          </a:p>
          <a:p>
            <a:pPr lvl="1"/>
            <a:r>
              <a:rPr lang="en-US" dirty="0"/>
              <a:t>Network</a:t>
            </a:r>
          </a:p>
          <a:p>
            <a:pPr lvl="1"/>
            <a:r>
              <a:rPr lang="en-US" dirty="0"/>
              <a:t>Services</a:t>
            </a:r>
          </a:p>
          <a:p>
            <a:pPr lvl="1"/>
            <a:r>
              <a:rPr lang="en-US" dirty="0"/>
              <a:t>Container</a:t>
            </a:r>
          </a:p>
          <a:p>
            <a:pPr marL="0" indent="0">
              <a:buFont typeface="Arial" panose="020B0604020202020204" pitchFamily="34" charset="0"/>
              <a:buNone/>
            </a:pPr>
            <a:endParaRPr lang="en-US" dirty="0"/>
          </a:p>
          <a:p>
            <a:endParaRPr lang="en-US" dirty="0"/>
          </a:p>
        </p:txBody>
      </p:sp>
      <p:sp>
        <p:nvSpPr>
          <p:cNvPr id="9" name="Rectangle 8">
            <a:extLst>
              <a:ext uri="{FF2B5EF4-FFF2-40B4-BE49-F238E27FC236}">
                <a16:creationId xmlns:a16="http://schemas.microsoft.com/office/drawing/2014/main" id="{62612F67-C4E1-4B01-82F6-4E942CCFC328}"/>
              </a:ext>
            </a:extLst>
          </p:cNvPr>
          <p:cNvSpPr/>
          <p:nvPr/>
        </p:nvSpPr>
        <p:spPr>
          <a:xfrm>
            <a:off x="188564" y="6120883"/>
            <a:ext cx="2410691" cy="57547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Tree>
    <p:extLst>
      <p:ext uri="{BB962C8B-B14F-4D97-AF65-F5344CB8AC3E}">
        <p14:creationId xmlns:p14="http://schemas.microsoft.com/office/powerpoint/2010/main" val="11824449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605C7C6D-C160-CD43-BCE3-0917202BE3FC}"/>
              </a:ext>
            </a:extLst>
          </p:cNvPr>
          <p:cNvSpPr>
            <a:spLocks noGrp="1"/>
          </p:cNvSpPr>
          <p:nvPr>
            <p:ph type="title"/>
          </p:nvPr>
        </p:nvSpPr>
        <p:spPr/>
        <p:txBody>
          <a:bodyPr>
            <a:normAutofit/>
          </a:bodyPr>
          <a:lstStyle/>
          <a:p>
            <a:r>
              <a:rPr lang="en-US" dirty="0"/>
              <a:t>Network Interfaces</a:t>
            </a:r>
          </a:p>
        </p:txBody>
      </p:sp>
      <p:sp>
        <p:nvSpPr>
          <p:cNvPr id="15" name="Content Placeholder 14">
            <a:extLst>
              <a:ext uri="{FF2B5EF4-FFF2-40B4-BE49-F238E27FC236}">
                <a16:creationId xmlns:a16="http://schemas.microsoft.com/office/drawing/2014/main" id="{DDDBC69C-7AB3-6945-B3F9-6191F0CE90DB}"/>
              </a:ext>
            </a:extLst>
          </p:cNvPr>
          <p:cNvSpPr>
            <a:spLocks noGrp="1"/>
          </p:cNvSpPr>
          <p:nvPr>
            <p:ph sz="quarter" idx="10"/>
          </p:nvPr>
        </p:nvSpPr>
        <p:spPr>
          <a:xfrm>
            <a:off x="272162" y="1690688"/>
            <a:ext cx="5988589" cy="4345021"/>
          </a:xfrm>
        </p:spPr>
        <p:txBody>
          <a:bodyPr>
            <a:normAutofit/>
          </a:bodyPr>
          <a:lstStyle/>
          <a:p>
            <a:r>
              <a:rPr lang="en-US" dirty="0"/>
              <a:t>Vary based on device hardware</a:t>
            </a:r>
          </a:p>
          <a:p>
            <a:pPr lvl="1"/>
            <a:r>
              <a:rPr lang="en-US" dirty="0"/>
              <a:t>Interface types available will vary depending on the hardware. We’ll be listing the interfaces available on the EX series switches, a common series for the JNCIA to handle</a:t>
            </a:r>
          </a:p>
          <a:p>
            <a:r>
              <a:rPr lang="en-US" dirty="0"/>
              <a:t>Aggregated ethernet</a:t>
            </a:r>
          </a:p>
          <a:p>
            <a:r>
              <a:rPr lang="en-US" dirty="0"/>
              <a:t>LAN access </a:t>
            </a:r>
          </a:p>
          <a:p>
            <a:r>
              <a:rPr lang="en-US" dirty="0"/>
              <a:t>Power over Ethernet (PoE)</a:t>
            </a:r>
          </a:p>
          <a:p>
            <a:r>
              <a:rPr lang="en-US" dirty="0"/>
              <a:t>Trunks</a:t>
            </a:r>
          </a:p>
          <a:p>
            <a:endParaRPr lang="en-US" dirty="0"/>
          </a:p>
          <a:p>
            <a:pPr marL="0" indent="0">
              <a:buNone/>
            </a:pPr>
            <a:endParaRPr lang="en-US" dirty="0"/>
          </a:p>
          <a:p>
            <a:endParaRPr lang="en-US" dirty="0"/>
          </a:p>
        </p:txBody>
      </p:sp>
      <p:pic>
        <p:nvPicPr>
          <p:cNvPr id="4" name="Graphic 28" descr="Warning">
            <a:extLst>
              <a:ext uri="{FF2B5EF4-FFF2-40B4-BE49-F238E27FC236}">
                <a16:creationId xmlns:a16="http://schemas.microsoft.com/office/drawing/2014/main" id="{E8A295A1-9A8A-2C49-8FF0-99F14ECFD1D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865238" y="1976917"/>
            <a:ext cx="914400" cy="914400"/>
          </a:xfrm>
          <a:prstGeom prst="rect">
            <a:avLst/>
          </a:prstGeom>
        </p:spPr>
      </p:pic>
      <p:sp>
        <p:nvSpPr>
          <p:cNvPr id="2" name="TextBox 1">
            <a:extLst>
              <a:ext uri="{FF2B5EF4-FFF2-40B4-BE49-F238E27FC236}">
                <a16:creationId xmlns:a16="http://schemas.microsoft.com/office/drawing/2014/main" id="{16FAEA2F-688D-458C-8409-A481C9E49EF3}"/>
              </a:ext>
            </a:extLst>
          </p:cNvPr>
          <p:cNvSpPr txBox="1"/>
          <p:nvPr/>
        </p:nvSpPr>
        <p:spPr>
          <a:xfrm>
            <a:off x="7779638" y="1972452"/>
            <a:ext cx="4533036" cy="2031325"/>
          </a:xfrm>
          <a:prstGeom prst="rect">
            <a:avLst/>
          </a:prstGeom>
          <a:noFill/>
        </p:spPr>
        <p:txBody>
          <a:bodyPr wrap="none" rtlCol="0">
            <a:spAutoFit/>
          </a:bodyPr>
          <a:lstStyle/>
          <a:p>
            <a:r>
              <a:rPr lang="en-US" dirty="0">
                <a:latin typeface="Open Sans" panose="020B0606030504020204"/>
              </a:rPr>
              <a:t>Physical interface names use the following </a:t>
            </a:r>
          </a:p>
          <a:p>
            <a:r>
              <a:rPr lang="en-US" dirty="0">
                <a:latin typeface="Open Sans" panose="020B0606030504020204"/>
              </a:rPr>
              <a:t>format regardless of type and hardware:</a:t>
            </a:r>
          </a:p>
          <a:p>
            <a:r>
              <a:rPr lang="en-US" dirty="0">
                <a:latin typeface="Open Sans" panose="020B0606030504020204"/>
              </a:rPr>
              <a:t> </a:t>
            </a:r>
            <a:r>
              <a:rPr lang="en-US" b="1" i="1" dirty="0">
                <a:latin typeface="Open Sans Semibold" panose="020B0606030504020204"/>
              </a:rPr>
              <a:t>interface-type</a:t>
            </a:r>
            <a:r>
              <a:rPr lang="en-US" b="1" dirty="0">
                <a:latin typeface="Open Sans Semibold" panose="020B0606030504020204"/>
              </a:rPr>
              <a:t>-</a:t>
            </a:r>
            <a:r>
              <a:rPr lang="en-US" b="1" i="1" dirty="0" err="1">
                <a:latin typeface="Open Sans Semibold" panose="020B0606030504020204"/>
              </a:rPr>
              <a:t>fpc</a:t>
            </a:r>
            <a:r>
              <a:rPr lang="en-US" b="1" dirty="0">
                <a:latin typeface="Open Sans Semibold" panose="020B0606030504020204"/>
              </a:rPr>
              <a:t>/</a:t>
            </a:r>
            <a:r>
              <a:rPr lang="en-US" b="1" i="1" dirty="0">
                <a:latin typeface="Open Sans Semibold" panose="020B0606030504020204"/>
              </a:rPr>
              <a:t>pic</a:t>
            </a:r>
            <a:r>
              <a:rPr lang="en-US" b="1" dirty="0">
                <a:latin typeface="Open Sans Semibold" panose="020B0606030504020204"/>
              </a:rPr>
              <a:t>/</a:t>
            </a:r>
            <a:r>
              <a:rPr lang="en-US" b="1" i="1" dirty="0" err="1">
                <a:latin typeface="Open Sans Semibold" panose="020B0606030504020204"/>
              </a:rPr>
              <a:t>port.unit</a:t>
            </a:r>
            <a:endParaRPr lang="en-US" b="1" i="1" dirty="0">
              <a:latin typeface="Open Sans Semibold" panose="020B0606030504020204"/>
            </a:endParaRPr>
          </a:p>
          <a:p>
            <a:endParaRPr lang="en-US" b="1" i="1" dirty="0">
              <a:latin typeface="Open Sans Semibold" panose="020B0606030504020204"/>
            </a:endParaRPr>
          </a:p>
          <a:p>
            <a:r>
              <a:rPr lang="en-US" i="1" dirty="0">
                <a:latin typeface="Open Sans Semibold" panose="020B0606030504020204"/>
              </a:rPr>
              <a:t>Examples:</a:t>
            </a:r>
            <a:endParaRPr lang="en-US" dirty="0">
              <a:latin typeface="Open Sans Semibold" panose="020B0606030504020204"/>
            </a:endParaRPr>
          </a:p>
          <a:p>
            <a:pPr marL="285750" indent="-285750">
              <a:buFont typeface="Arial" panose="020B0604020202020204" pitchFamily="34" charset="0"/>
              <a:buChar char="•"/>
            </a:pPr>
            <a:r>
              <a:rPr lang="en-US" dirty="0">
                <a:latin typeface="Open Sans Semibold" panose="020B0606030504020204"/>
              </a:rPr>
              <a:t>ge-0/1/0.0</a:t>
            </a:r>
          </a:p>
          <a:p>
            <a:pPr marL="285750" indent="-285750">
              <a:buFont typeface="Arial" panose="020B0604020202020204" pitchFamily="34" charset="0"/>
              <a:buChar char="•"/>
            </a:pPr>
            <a:r>
              <a:rPr lang="en-US" dirty="0">
                <a:latin typeface="Open Sans Semibold" panose="020B0606030504020204"/>
              </a:rPr>
              <a:t>xe-1/0/0.250</a:t>
            </a:r>
          </a:p>
        </p:txBody>
      </p:sp>
      <p:sp>
        <p:nvSpPr>
          <p:cNvPr id="6" name="Rectangle 5">
            <a:extLst>
              <a:ext uri="{FF2B5EF4-FFF2-40B4-BE49-F238E27FC236}">
                <a16:creationId xmlns:a16="http://schemas.microsoft.com/office/drawing/2014/main" id="{B2A5964A-B910-4CDF-962F-3EFBC6360A0B}"/>
              </a:ext>
            </a:extLst>
          </p:cNvPr>
          <p:cNvSpPr/>
          <p:nvPr/>
        </p:nvSpPr>
        <p:spPr>
          <a:xfrm>
            <a:off x="188564" y="6120883"/>
            <a:ext cx="2410691" cy="57547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Tree>
    <p:extLst>
      <p:ext uri="{BB962C8B-B14F-4D97-AF65-F5344CB8AC3E}">
        <p14:creationId xmlns:p14="http://schemas.microsoft.com/office/powerpoint/2010/main" val="25964092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AFACDBDE-5A17-4B1C-9F12-0AC40DD2785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57913" y="4048019"/>
            <a:ext cx="8476173" cy="1695235"/>
          </a:xfrm>
          <a:prstGeom prst="rect">
            <a:avLst/>
          </a:prstGeom>
          <a:noFill/>
          <a:extLst>
            <a:ext uri="{909E8E84-426E-40DD-AFC4-6F175D3DCCD1}">
              <a14:hiddenFill xmlns:a14="http://schemas.microsoft.com/office/drawing/2010/main">
                <a:solidFill>
                  <a:srgbClr val="FFFFFF"/>
                </a:solidFill>
              </a14:hiddenFill>
            </a:ext>
          </a:extLst>
        </p:spPr>
      </p:pic>
      <p:sp>
        <p:nvSpPr>
          <p:cNvPr id="8" name="Title 7">
            <a:extLst>
              <a:ext uri="{FF2B5EF4-FFF2-40B4-BE49-F238E27FC236}">
                <a16:creationId xmlns:a16="http://schemas.microsoft.com/office/drawing/2014/main" id="{605C7C6D-C160-CD43-BCE3-0917202BE3FC}"/>
              </a:ext>
            </a:extLst>
          </p:cNvPr>
          <p:cNvSpPr>
            <a:spLocks noGrp="1"/>
          </p:cNvSpPr>
          <p:nvPr>
            <p:ph type="title"/>
          </p:nvPr>
        </p:nvSpPr>
        <p:spPr/>
        <p:txBody>
          <a:bodyPr/>
          <a:lstStyle/>
          <a:p>
            <a:r>
              <a:rPr lang="en-US" dirty="0"/>
              <a:t>Special Interfaces</a:t>
            </a:r>
          </a:p>
        </p:txBody>
      </p:sp>
      <p:sp>
        <p:nvSpPr>
          <p:cNvPr id="15" name="Content Placeholder 14">
            <a:extLst>
              <a:ext uri="{FF2B5EF4-FFF2-40B4-BE49-F238E27FC236}">
                <a16:creationId xmlns:a16="http://schemas.microsoft.com/office/drawing/2014/main" id="{DDDBC69C-7AB3-6945-B3F9-6191F0CE90DB}"/>
              </a:ext>
            </a:extLst>
          </p:cNvPr>
          <p:cNvSpPr>
            <a:spLocks noGrp="1"/>
          </p:cNvSpPr>
          <p:nvPr>
            <p:ph sz="quarter" idx="10"/>
          </p:nvPr>
        </p:nvSpPr>
        <p:spPr>
          <a:xfrm>
            <a:off x="97317" y="1841771"/>
            <a:ext cx="5988589" cy="2206248"/>
          </a:xfrm>
        </p:spPr>
        <p:txBody>
          <a:bodyPr/>
          <a:lstStyle/>
          <a:p>
            <a:r>
              <a:rPr lang="en-US" dirty="0"/>
              <a:t>Can be physical or logical</a:t>
            </a:r>
          </a:p>
          <a:p>
            <a:pPr lvl="1"/>
            <a:r>
              <a:rPr lang="en-US" dirty="0"/>
              <a:t>Some special interfaces, like the console port or virtual chassis ports, are physical interfaces used for management and switch interconnects. Other special interfaces, like loopback interfaces and Routed VLAN Interfaces (RVI) are logical and do not have a physical connection.</a:t>
            </a:r>
          </a:p>
          <a:p>
            <a:pPr marL="0" indent="0">
              <a:buNone/>
            </a:pPr>
            <a:endParaRPr lang="en-US" dirty="0"/>
          </a:p>
          <a:p>
            <a:endParaRPr lang="en-US" dirty="0"/>
          </a:p>
        </p:txBody>
      </p:sp>
      <p:sp>
        <p:nvSpPr>
          <p:cNvPr id="6" name="Content Placeholder 14">
            <a:extLst>
              <a:ext uri="{FF2B5EF4-FFF2-40B4-BE49-F238E27FC236}">
                <a16:creationId xmlns:a16="http://schemas.microsoft.com/office/drawing/2014/main" id="{6E1ABB6A-D2A6-4A2C-AD41-9EDBD92AC767}"/>
              </a:ext>
            </a:extLst>
          </p:cNvPr>
          <p:cNvSpPr txBox="1">
            <a:spLocks/>
          </p:cNvSpPr>
          <p:nvPr/>
        </p:nvSpPr>
        <p:spPr>
          <a:xfrm>
            <a:off x="6013629" y="1841771"/>
            <a:ext cx="5988589" cy="208295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b="1" i="0" kern="1200">
                <a:solidFill>
                  <a:srgbClr val="343741"/>
                </a:solidFill>
                <a:latin typeface="Open Sans Semibold" panose="020B0606030504020204" pitchFamily="34" charset="0"/>
                <a:ea typeface="Open Sans Semibold" panose="020B0606030504020204" pitchFamily="34" charset="0"/>
                <a:cs typeface="Open Sans Semibold"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rgbClr val="838383"/>
                </a:solidFill>
                <a:latin typeface="Open Sans" panose="020B0606030504020204" pitchFamily="34" charset="0"/>
                <a:ea typeface="Open Sans" panose="020B0606030504020204" pitchFamily="34" charset="0"/>
                <a:cs typeface="Open Sans" panose="020B0606030504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rgbClr val="838383"/>
                </a:solidFill>
                <a:latin typeface="Open Sans" panose="020B0606030504020204" pitchFamily="34" charset="0"/>
                <a:ea typeface="Open Sans" panose="020B0606030504020204" pitchFamily="34" charset="0"/>
                <a:cs typeface="Open Sans" panose="020B0606030504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rgbClr val="838383"/>
                </a:solidFill>
                <a:latin typeface="Open Sans" panose="020B0606030504020204" pitchFamily="34" charset="0"/>
                <a:ea typeface="Open Sans" panose="020B0606030504020204" pitchFamily="34" charset="0"/>
                <a:cs typeface="Open Sans" panose="020B0606030504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rgbClr val="838383"/>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5 Types of Special Interfaces to be aware of</a:t>
            </a:r>
          </a:p>
          <a:p>
            <a:pPr lvl="1"/>
            <a:r>
              <a:rPr lang="en-US" dirty="0"/>
              <a:t>Console port</a:t>
            </a:r>
          </a:p>
          <a:p>
            <a:pPr lvl="1"/>
            <a:r>
              <a:rPr lang="en-US" dirty="0"/>
              <a:t>Loopback interface</a:t>
            </a:r>
          </a:p>
          <a:p>
            <a:pPr lvl="1"/>
            <a:r>
              <a:rPr lang="en-US" dirty="0"/>
              <a:t>Dedicated Management Interface</a:t>
            </a:r>
          </a:p>
          <a:p>
            <a:pPr lvl="1"/>
            <a:r>
              <a:rPr lang="en-US" dirty="0"/>
              <a:t>IRB / RVI (logical routed interface)</a:t>
            </a:r>
          </a:p>
          <a:p>
            <a:pPr lvl="1"/>
            <a:r>
              <a:rPr lang="en-US" dirty="0"/>
              <a:t>Virtual Chassis Port</a:t>
            </a:r>
          </a:p>
          <a:p>
            <a:pPr marL="0" indent="0">
              <a:buFont typeface="Arial" panose="020B0604020202020204" pitchFamily="34" charset="0"/>
              <a:buNone/>
            </a:pPr>
            <a:endParaRPr lang="en-US" dirty="0"/>
          </a:p>
          <a:p>
            <a:endParaRPr lang="en-US" dirty="0"/>
          </a:p>
        </p:txBody>
      </p:sp>
      <p:sp>
        <p:nvSpPr>
          <p:cNvPr id="7" name="Rectangle 6">
            <a:extLst>
              <a:ext uri="{FF2B5EF4-FFF2-40B4-BE49-F238E27FC236}">
                <a16:creationId xmlns:a16="http://schemas.microsoft.com/office/drawing/2014/main" id="{0F8B4E5E-BBFA-46B9-9794-48F0661C5DD3}"/>
              </a:ext>
            </a:extLst>
          </p:cNvPr>
          <p:cNvSpPr/>
          <p:nvPr/>
        </p:nvSpPr>
        <p:spPr>
          <a:xfrm>
            <a:off x="188564" y="6120883"/>
            <a:ext cx="2410691" cy="57547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Tree>
    <p:extLst>
      <p:ext uri="{BB962C8B-B14F-4D97-AF65-F5344CB8AC3E}">
        <p14:creationId xmlns:p14="http://schemas.microsoft.com/office/powerpoint/2010/main" val="4965216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605C7C6D-C160-CD43-BCE3-0917202BE3FC}"/>
              </a:ext>
            </a:extLst>
          </p:cNvPr>
          <p:cNvSpPr>
            <a:spLocks noGrp="1"/>
          </p:cNvSpPr>
          <p:nvPr>
            <p:ph type="title"/>
          </p:nvPr>
        </p:nvSpPr>
        <p:spPr/>
        <p:txBody>
          <a:bodyPr/>
          <a:lstStyle/>
          <a:p>
            <a:r>
              <a:rPr lang="en-US" dirty="0"/>
              <a:t>Additional Resources</a:t>
            </a:r>
          </a:p>
        </p:txBody>
      </p:sp>
      <p:sp>
        <p:nvSpPr>
          <p:cNvPr id="2" name="Rectangle 1">
            <a:extLst>
              <a:ext uri="{FF2B5EF4-FFF2-40B4-BE49-F238E27FC236}">
                <a16:creationId xmlns:a16="http://schemas.microsoft.com/office/drawing/2014/main" id="{C18AA850-167C-4DD6-81D9-DE5EB27E02C0}"/>
              </a:ext>
            </a:extLst>
          </p:cNvPr>
          <p:cNvSpPr/>
          <p:nvPr/>
        </p:nvSpPr>
        <p:spPr>
          <a:xfrm>
            <a:off x="405726" y="1780469"/>
            <a:ext cx="6806731" cy="646331"/>
          </a:xfrm>
          <a:prstGeom prst="rect">
            <a:avLst/>
          </a:prstGeom>
        </p:spPr>
        <p:txBody>
          <a:bodyPr wrap="square">
            <a:spAutoFit/>
          </a:bodyPr>
          <a:lstStyle/>
          <a:p>
            <a:r>
              <a:rPr lang="en-US" dirty="0">
                <a:hlinkClick r:id="rId3"/>
              </a:rPr>
              <a:t>https://www.juniper.net/documentation/en_US/junos/topics/concept/interfaces-interface-naming-overview.html</a:t>
            </a:r>
            <a:endParaRPr lang="en-US" dirty="0"/>
          </a:p>
        </p:txBody>
      </p:sp>
      <p:sp>
        <p:nvSpPr>
          <p:cNvPr id="3" name="Rectangle 2">
            <a:extLst>
              <a:ext uri="{FF2B5EF4-FFF2-40B4-BE49-F238E27FC236}">
                <a16:creationId xmlns:a16="http://schemas.microsoft.com/office/drawing/2014/main" id="{AD4DB21B-05EA-452D-8FF0-0D9EDC05EEFA}"/>
              </a:ext>
            </a:extLst>
          </p:cNvPr>
          <p:cNvSpPr/>
          <p:nvPr/>
        </p:nvSpPr>
        <p:spPr>
          <a:xfrm>
            <a:off x="405725" y="2890078"/>
            <a:ext cx="7875246" cy="646331"/>
          </a:xfrm>
          <a:prstGeom prst="rect">
            <a:avLst/>
          </a:prstGeom>
        </p:spPr>
        <p:txBody>
          <a:bodyPr wrap="square">
            <a:spAutoFit/>
          </a:bodyPr>
          <a:lstStyle/>
          <a:p>
            <a:r>
              <a:rPr lang="en-US" dirty="0">
                <a:hlinkClick r:id="rId4"/>
              </a:rPr>
              <a:t>https://www.juniper.net/documentation/en_US/junos/topics/topic-map/switches-interface-understanding.html</a:t>
            </a:r>
            <a:endParaRPr lang="en-US" dirty="0"/>
          </a:p>
        </p:txBody>
      </p:sp>
      <p:sp>
        <p:nvSpPr>
          <p:cNvPr id="5" name="Rectangle 4">
            <a:extLst>
              <a:ext uri="{FF2B5EF4-FFF2-40B4-BE49-F238E27FC236}">
                <a16:creationId xmlns:a16="http://schemas.microsoft.com/office/drawing/2014/main" id="{C3949B66-AD95-4758-86A3-071CA9951464}"/>
              </a:ext>
            </a:extLst>
          </p:cNvPr>
          <p:cNvSpPr/>
          <p:nvPr/>
        </p:nvSpPr>
        <p:spPr>
          <a:xfrm>
            <a:off x="188564" y="6120883"/>
            <a:ext cx="2410691" cy="57547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Tree>
    <p:extLst>
      <p:ext uri="{BB962C8B-B14F-4D97-AF65-F5344CB8AC3E}">
        <p14:creationId xmlns:p14="http://schemas.microsoft.com/office/powerpoint/2010/main" val="26351336"/>
      </p:ext>
    </p:extLst>
  </p:cSld>
  <p:clrMapOvr>
    <a:masterClrMapping/>
  </p:clrMapOvr>
</p:sld>
</file>

<file path=ppt/theme/theme1.xml><?xml version="1.0" encoding="utf-8"?>
<a:theme xmlns:a="http://schemas.openxmlformats.org/drawingml/2006/main" name="InfoSec Institute">
  <a:themeElements>
    <a:clrScheme name="InfoSec Institute 1">
      <a:dk1>
        <a:srgbClr val="333641"/>
      </a:dk1>
      <a:lt1>
        <a:srgbClr val="FFFFFF"/>
      </a:lt1>
      <a:dk2>
        <a:srgbClr val="858891"/>
      </a:dk2>
      <a:lt2>
        <a:srgbClr val="F0F2F1"/>
      </a:lt2>
      <a:accent1>
        <a:srgbClr val="00A4B8"/>
      </a:accent1>
      <a:accent2>
        <a:srgbClr val="58B846"/>
      </a:accent2>
      <a:accent3>
        <a:srgbClr val="FFD500"/>
      </a:accent3>
      <a:accent4>
        <a:srgbClr val="F58025"/>
      </a:accent4>
      <a:accent5>
        <a:srgbClr val="00A780"/>
      </a:accent5>
      <a:accent6>
        <a:srgbClr val="A2228E"/>
      </a:accent6>
      <a:hlink>
        <a:srgbClr val="005A7C"/>
      </a:hlink>
      <a:folHlink>
        <a:srgbClr val="00A4B8"/>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nfoSec Institute" id="{D0BA2A61-823F-DB45-9D22-8E45F7A1409F}" vid="{1161D25B-A639-B744-B661-5060476BF35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InfoSec Institute</Template>
  <TotalTime>7370</TotalTime>
  <Words>414</Words>
  <Application>Microsoft Office PowerPoint</Application>
  <PresentationFormat>Widescreen</PresentationFormat>
  <Paragraphs>65</Paragraphs>
  <Slides>6</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Calibri</vt:lpstr>
      <vt:lpstr>Open Sans</vt:lpstr>
      <vt:lpstr>Open Sans Semibold</vt:lpstr>
      <vt:lpstr>Roboto Slab</vt:lpstr>
      <vt:lpstr>InfoSec Institute</vt:lpstr>
      <vt:lpstr>Junos OS Configuration</vt:lpstr>
      <vt:lpstr>Juniper Device Interfaces</vt:lpstr>
      <vt:lpstr>Interface Categories</vt:lpstr>
      <vt:lpstr>Network Interfaces</vt:lpstr>
      <vt:lpstr>Special Interfaces</vt:lpstr>
      <vt:lpstr>Additional Resources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Alex Waller</dc:creator>
  <cp:lastModifiedBy>Ben Jacobson</cp:lastModifiedBy>
  <cp:revision>101</cp:revision>
  <dcterms:created xsi:type="dcterms:W3CDTF">2019-02-27T16:42:59Z</dcterms:created>
  <dcterms:modified xsi:type="dcterms:W3CDTF">2020-04-24T21:03:38Z</dcterms:modified>
</cp:coreProperties>
</file>