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8" r:id="rId5"/>
    <p:sldId id="275" r:id="rId6"/>
    <p:sldId id="279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facility name when </a:t>
            </a:r>
            <a:r>
              <a:rPr lang="en-US" dirty="0" err="1"/>
              <a:t>syslogs</a:t>
            </a:r>
            <a:r>
              <a:rPr lang="en-US" dirty="0"/>
              <a:t> sent to a collector are not the same as logged internally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out LIBJSNMP_NS_LOG_WARNING</a:t>
            </a:r>
          </a:p>
          <a:p>
            <a:r>
              <a:rPr lang="en-US" dirty="0"/>
              <a:t>Will look up the syslog ID during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steps:</a:t>
            </a:r>
          </a:p>
          <a:p>
            <a:pPr marL="228600" indent="-228600">
              <a:buAutoNum type="arabicPeriod"/>
            </a:pPr>
            <a:r>
              <a:rPr lang="en-US" dirty="0"/>
              <a:t>Review show log messages, match message type UI_CMDLINE_READ_LINE</a:t>
            </a:r>
          </a:p>
          <a:p>
            <a:pPr marL="228600" indent="-228600">
              <a:buAutoNum type="arabicPeriod"/>
            </a:pPr>
            <a:r>
              <a:rPr lang="en-US" dirty="0"/>
              <a:t>Help syslog LIBJSNMP_NS_LOG_WARNING</a:t>
            </a:r>
          </a:p>
          <a:p>
            <a:pPr marL="228600" indent="-228600">
              <a:buAutoNum type="arabicPeriod"/>
            </a:pPr>
            <a:r>
              <a:rPr lang="en-US" dirty="0"/>
              <a:t>Set system syslog console any </a:t>
            </a:r>
            <a:r>
              <a:rPr lang="en-US" dirty="0" err="1"/>
              <a:t>any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routing-options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traceoptions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routing-table-changes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routing-options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traceoptions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size 10m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routing-options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traceoptions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files 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routing-options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traceoptions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flag route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routing-options static route 1.1.1.2/32 next-hop 10.2.1.1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show log routing-table-changes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Junos</a:t>
            </a:r>
            <a:r>
              <a:rPr lang="en-US" dirty="0">
                <a:solidFill>
                  <a:schemeClr val="bg1"/>
                </a:solidFill>
              </a:rPr>
              <a:t> OS Configuration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a Juniper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6076844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69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Logging, syslog and trace options and locations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Logging and Tracing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287831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Log files stored in /var/log/</a:t>
            </a:r>
          </a:p>
          <a:p>
            <a:pPr lvl="1"/>
            <a:endParaRPr lang="en-US" dirty="0"/>
          </a:p>
          <a:p>
            <a:r>
              <a:rPr lang="en-US" dirty="0"/>
              <a:t>Not all logging facilities can be configured</a:t>
            </a:r>
          </a:p>
          <a:p>
            <a:pPr lvl="1"/>
            <a:r>
              <a:rPr lang="en-US" dirty="0"/>
              <a:t>The facilities listed in this table are all those which can be configured at the [edit system syslog] hierarchy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View </a:t>
            </a:r>
            <a:r>
              <a:rPr lang="en-US" dirty="0" err="1"/>
              <a:t>syslogs</a:t>
            </a:r>
            <a:r>
              <a:rPr lang="en-US" dirty="0"/>
              <a:t> in the </a:t>
            </a:r>
            <a:r>
              <a:rPr lang="en-US" i="1" dirty="0"/>
              <a:t>messages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By default, syslog messages are stored in the </a:t>
            </a:r>
            <a:r>
              <a:rPr lang="en-US" i="1" dirty="0"/>
              <a:t>/var/log/messages</a:t>
            </a:r>
            <a:r>
              <a:rPr lang="en-US" dirty="0"/>
              <a:t> file. This can be viewed using the </a:t>
            </a:r>
            <a:r>
              <a:rPr lang="en-US" i="1" dirty="0"/>
              <a:t>show log messages</a:t>
            </a:r>
            <a:r>
              <a:rPr lang="en-US" dirty="0"/>
              <a:t> operational mode command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85279B-4A9A-4E27-B05B-6C373F54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85065"/>
              </p:ext>
            </p:extLst>
          </p:nvPr>
        </p:nvGraphicFramePr>
        <p:xfrm>
          <a:off x="6340970" y="372586"/>
          <a:ext cx="5445303" cy="5796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6293">
                  <a:extLst>
                    <a:ext uri="{9D8B030D-6E8A-4147-A177-3AD203B41FA5}">
                      <a16:colId xmlns:a16="http://schemas.microsoft.com/office/drawing/2014/main" val="1215930264"/>
                    </a:ext>
                  </a:extLst>
                </a:gridCol>
                <a:gridCol w="4019010">
                  <a:extLst>
                    <a:ext uri="{9D8B030D-6E8A-4147-A177-3AD203B41FA5}">
                      <a16:colId xmlns:a16="http://schemas.microsoft.com/office/drawing/2014/main" val="556359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Facility (#)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8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Kernel (0)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or errors for the </a:t>
                      </a:r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Junos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OS kernel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 (1)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or errors for the user-space processes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4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Daemon (3)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or errors for the system processes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Authorization (4)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Authentication and authorization attempts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4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ftp (11)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or errors for the FTP process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8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ntp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(12)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or errors for the NTP processes.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Security (13)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Security related events or errors.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6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dfc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(17)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related to dynamic flow capture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External (18)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or errors for the local external applications.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7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Firewall (19)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Packet filtering actions performed by a firewall filter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3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pfe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(20)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 or errors for the Packet Forwarding Engine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7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Conflict-log (21)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Specified configuration is invalid on the router type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5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Change-log (22)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Changes to the </a:t>
                      </a:r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Junos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OS configuration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8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Interactive-commands (23)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Commands issued at the </a:t>
                      </a:r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Junos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OS command-line interface (CLI) prompt or by a client application such as a </a:t>
                      </a:r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Junos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XML protocol or NETCONF XML client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047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14A6FE0-FCF3-47D8-9A18-F7D0F037DE14}"/>
              </a:ext>
            </a:extLst>
          </p:cNvPr>
          <p:cNvSpPr/>
          <p:nvPr/>
        </p:nvSpPr>
        <p:spPr>
          <a:xfrm>
            <a:off x="287831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Log Severity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3942581"/>
          </a:xfrm>
        </p:spPr>
        <p:txBody>
          <a:bodyPr>
            <a:normAutofit/>
          </a:bodyPr>
          <a:lstStyle/>
          <a:p>
            <a:r>
              <a:rPr lang="en-US" dirty="0"/>
              <a:t>Severity level includes all lower levels</a:t>
            </a:r>
          </a:p>
          <a:p>
            <a:pPr lvl="1"/>
            <a:r>
              <a:rPr lang="en-US" dirty="0"/>
              <a:t>When configuring the severity level to save to a log file or send to a remote server, the level specified includes all lower numbers (more severe) </a:t>
            </a:r>
          </a:p>
          <a:p>
            <a:pPr lvl="1"/>
            <a:endParaRPr lang="en-US" dirty="0"/>
          </a:p>
          <a:p>
            <a:r>
              <a:rPr lang="en-US" dirty="0"/>
              <a:t>Often referenced in exams</a:t>
            </a:r>
          </a:p>
          <a:p>
            <a:pPr lvl="1"/>
            <a:r>
              <a:rPr lang="en-US" dirty="0"/>
              <a:t>Take note of the order of severities; a question regarding this is very common in certification exams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85279B-4A9A-4E27-B05B-6C373F54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25076"/>
              </p:ext>
            </p:extLst>
          </p:nvPr>
        </p:nvGraphicFramePr>
        <p:xfrm>
          <a:off x="8216973" y="1841770"/>
          <a:ext cx="2371514" cy="330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5873">
                  <a:extLst>
                    <a:ext uri="{9D8B030D-6E8A-4147-A177-3AD203B41FA5}">
                      <a16:colId xmlns:a16="http://schemas.microsoft.com/office/drawing/2014/main" val="1215930264"/>
                    </a:ext>
                  </a:extLst>
                </a:gridCol>
                <a:gridCol w="1335641">
                  <a:extLst>
                    <a:ext uri="{9D8B030D-6E8A-4147-A177-3AD203B41FA5}">
                      <a16:colId xmlns:a16="http://schemas.microsoft.com/office/drawing/2014/main" val="556359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Severity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8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Emergency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Alert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4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Critical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Error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4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Warning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8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Notice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624299"/>
                  </a:ext>
                </a:extLst>
              </a:tr>
            </a:tbl>
          </a:graphicData>
        </a:graphic>
      </p:graphicFrame>
      <p:pic>
        <p:nvPicPr>
          <p:cNvPr id="6" name="Graphic 28" descr="Warning">
            <a:extLst>
              <a:ext uri="{FF2B5EF4-FFF2-40B4-BE49-F238E27FC236}">
                <a16:creationId xmlns:a16="http://schemas.microsoft.com/office/drawing/2014/main" id="{E8A295A1-9A8A-2C49-8FF0-99F14ECF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9354" y="899116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C3C9ED-7924-4D31-88DE-47C81A0D0FE5}"/>
              </a:ext>
            </a:extLst>
          </p:cNvPr>
          <p:cNvSpPr/>
          <p:nvPr/>
        </p:nvSpPr>
        <p:spPr>
          <a:xfrm>
            <a:off x="287831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Syslog IDs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2162" y="1659865"/>
            <a:ext cx="6549878" cy="2466195"/>
          </a:xfrm>
        </p:spPr>
        <p:txBody>
          <a:bodyPr>
            <a:normAutofit/>
          </a:bodyPr>
          <a:lstStyle/>
          <a:p>
            <a:r>
              <a:rPr lang="en-US" dirty="0"/>
              <a:t>Consist of short all CAPS log titles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Severity not always in syslog message</a:t>
            </a:r>
          </a:p>
          <a:p>
            <a:pPr lvl="1"/>
            <a:r>
              <a:rPr lang="en-US" dirty="0"/>
              <a:t>Viewing the help topic on the syslog ID will provide more details on the message itself, and any recommended corrective action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4E928B-8BEE-4762-8022-31E1FEAE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0" y="4126060"/>
            <a:ext cx="9202220" cy="18770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B1173-A8AD-4654-91FD-1D169B6F2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910" y="1334824"/>
            <a:ext cx="5474306" cy="1755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464E50-7D8C-4117-B2DC-189EAED2260E}"/>
              </a:ext>
            </a:extLst>
          </p:cNvPr>
          <p:cNvSpPr/>
          <p:nvPr/>
        </p:nvSpPr>
        <p:spPr>
          <a:xfrm>
            <a:off x="287831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Syslog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3942581"/>
          </a:xfrm>
        </p:spPr>
        <p:txBody>
          <a:bodyPr>
            <a:normAutofit/>
          </a:bodyPr>
          <a:lstStyle/>
          <a:p>
            <a:r>
              <a:rPr lang="en-US" dirty="0"/>
              <a:t>Configured in [edit system syslog] hierarchy </a:t>
            </a:r>
          </a:p>
          <a:p>
            <a:pPr lvl="1"/>
            <a:endParaRPr lang="en-US" dirty="0"/>
          </a:p>
          <a:p>
            <a:r>
              <a:rPr lang="en-US" dirty="0"/>
              <a:t>Facility and Severity set for all destinations</a:t>
            </a:r>
          </a:p>
          <a:p>
            <a:pPr lvl="1"/>
            <a:r>
              <a:rPr lang="en-US" dirty="0"/>
              <a:t>When configuring user notification, file, host, or console logging the facility and severity are set for the configured destination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1E9D7-5CE3-4E9E-BDFC-DEAF5448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4580"/>
            <a:ext cx="5847982" cy="22408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181897-778C-49CB-A444-5DD5DF8641F7}"/>
              </a:ext>
            </a:extLst>
          </p:cNvPr>
          <p:cNvSpPr/>
          <p:nvPr/>
        </p:nvSpPr>
        <p:spPr>
          <a:xfrm>
            <a:off x="287831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7706" y="1690688"/>
            <a:ext cx="5988589" cy="5053904"/>
          </a:xfrm>
        </p:spPr>
        <p:txBody>
          <a:bodyPr>
            <a:normAutofit/>
          </a:bodyPr>
          <a:lstStyle/>
          <a:p>
            <a:r>
              <a:rPr lang="en-US" dirty="0"/>
              <a:t>Used for debugging functions or areas</a:t>
            </a:r>
          </a:p>
          <a:p>
            <a:pPr lvl="1"/>
            <a:r>
              <a:rPr lang="en-US" dirty="0"/>
              <a:t>A trace provides debugging information, more detailed than </a:t>
            </a:r>
            <a:r>
              <a:rPr lang="en-US" dirty="0" err="1"/>
              <a:t>syslogs</a:t>
            </a:r>
            <a:r>
              <a:rPr lang="en-US" dirty="0"/>
              <a:t>, on any functional area or process of </a:t>
            </a:r>
            <a:r>
              <a:rPr lang="en-US" dirty="0" err="1"/>
              <a:t>Junos</a:t>
            </a:r>
            <a:r>
              <a:rPr lang="en-US" dirty="0"/>
              <a:t> OS.</a:t>
            </a:r>
          </a:p>
          <a:p>
            <a:r>
              <a:rPr lang="en-US" dirty="0"/>
              <a:t>Saved to a file in /var/log/ folder</a:t>
            </a:r>
          </a:p>
          <a:p>
            <a:pPr lvl="1"/>
            <a:r>
              <a:rPr lang="en-US" dirty="0"/>
              <a:t>The trace log can be viewed using the </a:t>
            </a:r>
            <a:r>
              <a:rPr lang="en-US" i="1" dirty="0"/>
              <a:t>show log filename</a:t>
            </a:r>
            <a:r>
              <a:rPr lang="en-US" dirty="0"/>
              <a:t> command at operational mode, and the file itself is stored in the /var/log/ directory.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07550C-B7DE-47BB-957A-12008ABF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26" y="1690688"/>
            <a:ext cx="5326347" cy="1366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11A272-4145-4AA5-9766-19211DF62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179" y="4462594"/>
            <a:ext cx="8298094" cy="4343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41D5DF-B819-4D6D-8811-A86C6829F7FC}"/>
              </a:ext>
            </a:extLst>
          </p:cNvPr>
          <p:cNvSpPr/>
          <p:nvPr/>
        </p:nvSpPr>
        <p:spPr>
          <a:xfrm>
            <a:off x="287831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8096</TotalTime>
  <Words>601</Words>
  <Application>Microsoft Office PowerPoint</Application>
  <PresentationFormat>Widescreen</PresentationFormat>
  <Paragraphs>103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Junos OS Configuration</vt:lpstr>
      <vt:lpstr>Logging and Tracing</vt:lpstr>
      <vt:lpstr>Logging</vt:lpstr>
      <vt:lpstr>Log Severity</vt:lpstr>
      <vt:lpstr>Syslog IDs</vt:lpstr>
      <vt:lpstr>Syslog Configuration</vt:lpstr>
      <vt:lpstr>Traces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131</cp:revision>
  <dcterms:created xsi:type="dcterms:W3CDTF">2019-02-27T16:42:59Z</dcterms:created>
  <dcterms:modified xsi:type="dcterms:W3CDTF">2020-05-01T13:53:30Z</dcterms:modified>
</cp:coreProperties>
</file>