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0" r:id="rId2"/>
    <p:sldId id="262" r:id="rId3"/>
    <p:sldId id="269" r:id="rId4"/>
    <p:sldId id="278" r:id="rId5"/>
    <p:sldId id="275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1495" autoAdjust="0"/>
  </p:normalViewPr>
  <p:slideViewPr>
    <p:cSldViewPr snapToGrid="0" snapToObjects="1">
      <p:cViewPr varScale="1">
        <p:scale>
          <a:sx n="93" d="100"/>
          <a:sy n="93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steps (requires 2 devices connected):</a:t>
            </a:r>
          </a:p>
          <a:p>
            <a:pPr marL="228600" indent="-228600">
              <a:buAutoNum type="arabicPeriod"/>
            </a:pPr>
            <a:r>
              <a:rPr lang="en-US" dirty="0"/>
              <a:t>Review interface statistics and interface statistics detail</a:t>
            </a:r>
          </a:p>
          <a:p>
            <a:pPr marL="228600" indent="-228600">
              <a:buAutoNum type="arabicPeriod"/>
            </a:pPr>
            <a:r>
              <a:rPr lang="en-US" u="none" dirty="0"/>
              <a:t>Set up SSH access on one device </a:t>
            </a:r>
          </a:p>
          <a:p>
            <a:pPr marL="685800" lvl="1" indent="-228600">
              <a:buAutoNum type="arabicPeriod"/>
            </a:pPr>
            <a:r>
              <a:rPr lang="en-US" u="none" dirty="0"/>
              <a:t>Set IP on interface</a:t>
            </a:r>
          </a:p>
          <a:p>
            <a:pPr marL="685800" lvl="1" indent="-228600">
              <a:buAutoNum type="arabicPeriod"/>
            </a:pPr>
            <a:r>
              <a:rPr lang="en-US" u="none" dirty="0"/>
              <a:t>Add interface to trust zone</a:t>
            </a:r>
          </a:p>
          <a:p>
            <a:pPr marL="685800" lvl="1" indent="-228600">
              <a:buAutoNum type="arabicPeriod"/>
            </a:pPr>
            <a:r>
              <a:rPr lang="en-US" u="none" dirty="0"/>
              <a:t>Set IP on interface on connected device</a:t>
            </a:r>
          </a:p>
          <a:p>
            <a:pPr marL="685800" lvl="1" indent="-228600">
              <a:buAutoNum type="arabicPeriod"/>
            </a:pPr>
            <a:r>
              <a:rPr lang="en-US" u="none" dirty="0"/>
              <a:t>Ping to confirm connectivity</a:t>
            </a:r>
          </a:p>
          <a:p>
            <a:pPr marL="685800" lvl="1" indent="-228600">
              <a:buAutoNum type="arabicPeriod"/>
            </a:pPr>
            <a:r>
              <a:rPr lang="en-US" u="none" dirty="0"/>
              <a:t>SSH from connected device to original</a:t>
            </a:r>
          </a:p>
          <a:p>
            <a:pPr marL="228600" indent="-228600">
              <a:buAutoNum type="arabicPeriod"/>
            </a:pPr>
            <a:r>
              <a:rPr lang="en-US" dirty="0"/>
              <a:t>Show traceroute</a:t>
            </a:r>
          </a:p>
          <a:p>
            <a:pPr marL="228600" indent="-228600">
              <a:buAutoNum type="arabicPeriod"/>
            </a:pPr>
            <a:r>
              <a:rPr lang="en-US" dirty="0"/>
              <a:t>perform root password recovery (boot –s from loader prompt)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Operational Monitoring and Maintenance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374724" y="3822377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Maintaining a Juniper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6102898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69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Troubleshooting connectivity and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Troubleshooting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308380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Interface Statistics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4345021"/>
          </a:xfrm>
        </p:spPr>
        <p:txBody>
          <a:bodyPr>
            <a:normAutofit/>
          </a:bodyPr>
          <a:lstStyle/>
          <a:p>
            <a:r>
              <a:rPr lang="en-US" dirty="0"/>
              <a:t>Provides a lot of detail</a:t>
            </a:r>
          </a:p>
          <a:p>
            <a:pPr lvl="1"/>
            <a:r>
              <a:rPr lang="en-US" dirty="0"/>
              <a:t>Interface statistics are viewed with the </a:t>
            </a:r>
            <a:r>
              <a:rPr lang="en-US" i="1" dirty="0"/>
              <a:t>show interfaces &lt;interface&gt; statistics </a:t>
            </a:r>
            <a:r>
              <a:rPr lang="en-US" dirty="0"/>
              <a:t>operational mode command.</a:t>
            </a:r>
          </a:p>
          <a:p>
            <a:pPr lvl="1"/>
            <a:r>
              <a:rPr lang="en-US" dirty="0"/>
              <a:t>More detail is found with the </a:t>
            </a:r>
            <a:r>
              <a:rPr lang="en-US" i="1" dirty="0"/>
              <a:t>show interfaces &lt;interface&gt; statistics detail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r>
              <a:rPr lang="en-US" dirty="0"/>
              <a:t>Great for layer 1 troubleshooting</a:t>
            </a:r>
          </a:p>
          <a:p>
            <a:pPr lvl="1"/>
            <a:r>
              <a:rPr lang="en-US" dirty="0"/>
              <a:t>Information provided in interface statistics can indicate layer 1 issues like duplex mismatch and bad cable runs.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B5C2C-73B1-440B-9FEA-61A0D937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82" y="2802281"/>
            <a:ext cx="6095999" cy="2602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8756A9-EA45-4033-B6A6-0060A684722D}"/>
              </a:ext>
            </a:extLst>
          </p:cNvPr>
          <p:cNvSpPr/>
          <p:nvPr/>
        </p:nvSpPr>
        <p:spPr>
          <a:xfrm>
            <a:off x="308380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Connecting to the 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3942581"/>
          </a:xfrm>
        </p:spPr>
        <p:txBody>
          <a:bodyPr>
            <a:normAutofit/>
          </a:bodyPr>
          <a:lstStyle/>
          <a:p>
            <a:r>
              <a:rPr lang="en-US" dirty="0"/>
              <a:t>SSH or Telnet may be used to manage</a:t>
            </a:r>
          </a:p>
          <a:p>
            <a:pPr lvl="1"/>
            <a:r>
              <a:rPr lang="en-US" dirty="0"/>
              <a:t>In order to connect to the device, the </a:t>
            </a:r>
            <a:r>
              <a:rPr lang="en-US" dirty="0" err="1"/>
              <a:t>ssh</a:t>
            </a:r>
            <a:r>
              <a:rPr lang="en-US" dirty="0"/>
              <a:t> or telnet service will need to be enabled in [edit system services] and the interface that receives the management traffic will need to be allowed in the firewall.</a:t>
            </a:r>
          </a:p>
          <a:p>
            <a:pPr lvl="1"/>
            <a:r>
              <a:rPr lang="en-US" dirty="0"/>
              <a:t>SSH keys are automatically created when it is allowed on the device.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48BD5-64A3-4FA8-8322-9C52BC55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11" y="1841770"/>
            <a:ext cx="3442752" cy="36303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3E3209-B7CB-4B80-87ED-3CA4C43449DB}"/>
              </a:ext>
            </a:extLst>
          </p:cNvPr>
          <p:cNvSpPr/>
          <p:nvPr/>
        </p:nvSpPr>
        <p:spPr>
          <a:xfrm>
            <a:off x="308380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in </a:t>
            </a:r>
            <a:r>
              <a:rPr lang="en-US" dirty="0" err="1"/>
              <a:t>Junos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2162" y="1659865"/>
            <a:ext cx="6549878" cy="24661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Telnet and SSH</a:t>
            </a:r>
          </a:p>
          <a:p>
            <a:pPr lvl="1"/>
            <a:r>
              <a:rPr lang="en-US" dirty="0"/>
              <a:t>From within </a:t>
            </a:r>
            <a:r>
              <a:rPr lang="en-US" dirty="0" err="1"/>
              <a:t>Junos</a:t>
            </a:r>
            <a:r>
              <a:rPr lang="en-US" dirty="0"/>
              <a:t>, the administrator is able to connect to other devices using the </a:t>
            </a:r>
            <a:r>
              <a:rPr lang="en-US" dirty="0" err="1"/>
              <a:t>builtin</a:t>
            </a:r>
            <a:r>
              <a:rPr lang="en-US" dirty="0"/>
              <a:t> telnet and SSH clients. This can be an invaluable tool when routing issues arise.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Ping and Traceroute</a:t>
            </a:r>
          </a:p>
          <a:p>
            <a:pPr lvl="1"/>
            <a:r>
              <a:rPr lang="en-US" dirty="0"/>
              <a:t>As the network administrator’s longtime friends for troubleshooting and verifying connectivity, these tools are also available as operational mode commands.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BC4BC-1EF5-4431-8300-9AE65CA3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356" y="1797977"/>
            <a:ext cx="5506274" cy="3262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12D3C-A484-4638-8C5F-B7AD5C27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2" y="4126060"/>
            <a:ext cx="6212440" cy="20772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53BA84-1111-4F1D-9E53-1D9AC690F5E2}"/>
              </a:ext>
            </a:extLst>
          </p:cNvPr>
          <p:cNvSpPr/>
          <p:nvPr/>
        </p:nvSpPr>
        <p:spPr>
          <a:xfrm>
            <a:off x="308380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Root Password Recovery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8D1F5-68FC-4E0B-8D2F-2D4B3B758737}"/>
              </a:ext>
            </a:extLst>
          </p:cNvPr>
          <p:cNvSpPr/>
          <p:nvPr/>
        </p:nvSpPr>
        <p:spPr>
          <a:xfrm>
            <a:off x="9674087" y="571168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703C65E-CA66-48F6-9C96-3E74DF925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5988589" cy="3942581"/>
          </a:xfrm>
        </p:spPr>
        <p:txBody>
          <a:bodyPr>
            <a:normAutofit/>
          </a:bodyPr>
          <a:lstStyle/>
          <a:p>
            <a:r>
              <a:rPr lang="en-US" dirty="0"/>
              <a:t>It can happen to anyone</a:t>
            </a:r>
          </a:p>
          <a:p>
            <a:pPr lvl="1"/>
            <a:r>
              <a:rPr lang="en-US" dirty="0"/>
              <a:t>Perhaps the last administrator never wrote down the password; perhaps you were setting up a lab device and forgot what the password was set to. Regardless the reason, the need can arise for a root password recovery for even the most seasoned network administrators</a:t>
            </a:r>
          </a:p>
          <a:p>
            <a:pPr lvl="1"/>
            <a:endParaRPr lang="en-US" dirty="0"/>
          </a:p>
          <a:p>
            <a:r>
              <a:rPr lang="en-US" dirty="0"/>
              <a:t>Boot into single user mode</a:t>
            </a:r>
          </a:p>
          <a:p>
            <a:pPr lvl="1"/>
            <a:r>
              <a:rPr lang="en-US" dirty="0"/>
              <a:t>When configuring user notification, file, host, or console logging the facility and severity are set for the configured destination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0B493-67E3-4BC2-B7B4-3EB777D1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47" y="1841770"/>
            <a:ext cx="5350010" cy="2038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38461-1528-4213-B4B9-0E5AD5CA9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49" y="5151216"/>
            <a:ext cx="7013825" cy="6331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30864C-330A-4591-8916-B98E93745FAA}"/>
              </a:ext>
            </a:extLst>
          </p:cNvPr>
          <p:cNvCxnSpPr/>
          <p:nvPr/>
        </p:nvCxnSpPr>
        <p:spPr>
          <a:xfrm>
            <a:off x="8722760" y="4099389"/>
            <a:ext cx="0" cy="83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890B-ABA0-4EBA-BB5D-694BCB78E287}"/>
              </a:ext>
            </a:extLst>
          </p:cNvPr>
          <p:cNvSpPr/>
          <p:nvPr/>
        </p:nvSpPr>
        <p:spPr>
          <a:xfrm>
            <a:off x="308380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9268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12744</TotalTime>
  <Words>352</Words>
  <Application>Microsoft Office PowerPoint</Application>
  <PresentationFormat>Widescreen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Operational Monitoring and Maintenance</vt:lpstr>
      <vt:lpstr>Troubleshooting</vt:lpstr>
      <vt:lpstr>Interface Statistics</vt:lpstr>
      <vt:lpstr>Connecting to the Device</vt:lpstr>
      <vt:lpstr>Tools in Junos</vt:lpstr>
      <vt:lpstr>Root Password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140</cp:revision>
  <dcterms:created xsi:type="dcterms:W3CDTF">2019-02-27T16:42:59Z</dcterms:created>
  <dcterms:modified xsi:type="dcterms:W3CDTF">2020-04-20T00:02:48Z</dcterms:modified>
</cp:coreProperties>
</file>