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74" r:id="rId2"/>
    <p:sldId id="262" r:id="rId3"/>
    <p:sldId id="269" r:id="rId4"/>
    <p:sldId id="278" r:id="rId5"/>
    <p:sldId id="279"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19BD3"/>
    <a:srgbClr val="005A7C"/>
    <a:srgbClr val="009ACE"/>
    <a:srgbClr val="E4F2F8"/>
    <a:srgbClr val="D1E7EF"/>
    <a:srgbClr val="BFE0EE"/>
    <a:srgbClr val="C00D1E"/>
    <a:srgbClr val="838383"/>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1495" autoAdjust="0"/>
  </p:normalViewPr>
  <p:slideViewPr>
    <p:cSldViewPr snapToGrid="0" snapToObjects="1">
      <p:cViewPr varScale="1">
        <p:scale>
          <a:sx n="93" d="100"/>
          <a:sy n="93" d="100"/>
        </p:scale>
        <p:origin x="1098" y="7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4/19/2020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3</a:t>
            </a:fld>
            <a:endParaRPr lang="en-US"/>
          </a:p>
        </p:txBody>
      </p:sp>
    </p:spTree>
    <p:extLst>
      <p:ext uri="{BB962C8B-B14F-4D97-AF65-F5344CB8AC3E}">
        <p14:creationId xmlns:p14="http://schemas.microsoft.com/office/powerpoint/2010/main" val="3746147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Log session when performing upgrade and during reboot in case something goes wrong and JTAC is needed.</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64676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5</a:t>
            </a:fld>
            <a:endParaRPr lang="en-US"/>
          </a:p>
        </p:txBody>
      </p:sp>
    </p:spTree>
    <p:extLst>
      <p:ext uri="{BB962C8B-B14F-4D97-AF65-F5344CB8AC3E}">
        <p14:creationId xmlns:p14="http://schemas.microsoft.com/office/powerpoint/2010/main" val="82834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Steps:</a:t>
            </a:r>
          </a:p>
          <a:p>
            <a:pPr marL="228600" indent="-228600">
              <a:buAutoNum type="arabicPeriod"/>
            </a:pPr>
            <a:r>
              <a:rPr lang="en-US" dirty="0"/>
              <a:t>Save snapshot to a USB</a:t>
            </a:r>
          </a:p>
          <a:p>
            <a:pPr marL="228600" indent="-228600">
              <a:buAutoNum type="arabicPeriod"/>
            </a:pPr>
            <a:r>
              <a:rPr lang="en-US" dirty="0"/>
              <a:t>Install </a:t>
            </a:r>
            <a:r>
              <a:rPr lang="en-US" dirty="0" err="1"/>
              <a:t>Junos</a:t>
            </a:r>
            <a:r>
              <a:rPr lang="en-US" dirty="0"/>
              <a:t> software from another USB</a:t>
            </a:r>
          </a:p>
          <a:p>
            <a:pPr marL="685800" lvl="1" indent="-228600">
              <a:buAutoNum type="arabicPeriod"/>
            </a:pPr>
            <a:r>
              <a:rPr lang="en-US" dirty="0"/>
              <a:t>Create </a:t>
            </a:r>
            <a:r>
              <a:rPr lang="en-US" dirty="0" err="1"/>
              <a:t>tmp</a:t>
            </a:r>
            <a:r>
              <a:rPr lang="en-US" dirty="0"/>
              <a:t> folder </a:t>
            </a:r>
            <a:r>
              <a:rPr lang="en-US" i="1" dirty="0" err="1"/>
              <a:t>mkdir</a:t>
            </a:r>
            <a:r>
              <a:rPr lang="en-US" i="1" dirty="0"/>
              <a:t> /</a:t>
            </a:r>
            <a:r>
              <a:rPr lang="en-US" i="1" dirty="0" err="1"/>
              <a:t>tmp</a:t>
            </a:r>
            <a:r>
              <a:rPr lang="en-US" i="1" dirty="0"/>
              <a:t>/</a:t>
            </a:r>
            <a:r>
              <a:rPr lang="en-US" i="1" dirty="0" err="1"/>
              <a:t>usb</a:t>
            </a:r>
            <a:endParaRPr lang="en-US" dirty="0"/>
          </a:p>
          <a:p>
            <a:pPr marL="685800" lvl="1" indent="-228600">
              <a:buAutoNum type="arabicPeriod"/>
            </a:pPr>
            <a:r>
              <a:rPr lang="en-US" dirty="0"/>
              <a:t>Mount USB </a:t>
            </a:r>
            <a:r>
              <a:rPr lang="en-US" i="1" dirty="0"/>
              <a:t>mount –t </a:t>
            </a:r>
            <a:r>
              <a:rPr lang="en-US" i="1" dirty="0" err="1"/>
              <a:t>msdosfs</a:t>
            </a:r>
            <a:r>
              <a:rPr lang="en-US" i="1" dirty="0"/>
              <a:t> /dev/da1s1 /</a:t>
            </a:r>
            <a:r>
              <a:rPr lang="en-US" i="1" dirty="0" err="1"/>
              <a:t>tmp</a:t>
            </a:r>
            <a:r>
              <a:rPr lang="en-US" i="1" dirty="0"/>
              <a:t>/</a:t>
            </a:r>
            <a:r>
              <a:rPr lang="en-US" i="1" dirty="0" err="1"/>
              <a:t>usb</a:t>
            </a:r>
            <a:endParaRPr lang="en-US" i="1" dirty="0"/>
          </a:p>
          <a:p>
            <a:pPr marL="685800" lvl="1" indent="-228600">
              <a:buAutoNum type="arabicPeriod"/>
            </a:pPr>
            <a:r>
              <a:rPr lang="en-US" i="1" dirty="0"/>
              <a:t>Request system software add /</a:t>
            </a:r>
            <a:r>
              <a:rPr lang="en-US" i="1" dirty="0" err="1"/>
              <a:t>tmp</a:t>
            </a:r>
            <a:r>
              <a:rPr lang="en-US" i="1" dirty="0"/>
              <a:t>/</a:t>
            </a:r>
            <a:r>
              <a:rPr lang="en-US" i="1" dirty="0" err="1"/>
              <a:t>usb</a:t>
            </a:r>
            <a:r>
              <a:rPr lang="en-US" i="1" dirty="0"/>
              <a:t>/&lt;filename&gt;</a:t>
            </a:r>
          </a:p>
          <a:p>
            <a:pPr marL="228600" lvl="0" indent="-228600">
              <a:buAutoNum type="arabicPeriod"/>
            </a:pPr>
            <a:r>
              <a:rPr lang="en-US" i="0" dirty="0"/>
              <a:t>Reboot the device, show full boot process</a:t>
            </a:r>
          </a:p>
          <a:p>
            <a:pPr marL="228600" lvl="0" indent="-228600">
              <a:buAutoNum type="arabicPeriod"/>
            </a:pPr>
            <a:r>
              <a:rPr lang="en-US" i="0" dirty="0"/>
              <a:t>Confirm code version</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6</a:t>
            </a:fld>
            <a:endParaRPr lang="en-US"/>
          </a:p>
        </p:txBody>
      </p:sp>
    </p:spTree>
    <p:extLst>
      <p:ext uri="{BB962C8B-B14F-4D97-AF65-F5344CB8AC3E}">
        <p14:creationId xmlns:p14="http://schemas.microsoft.com/office/powerpoint/2010/main" val="1805162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normAutofit fontScale="90000"/>
          </a:bodyPr>
          <a:lstStyle/>
          <a:p>
            <a:r>
              <a:rPr lang="en-US" dirty="0">
                <a:solidFill>
                  <a:schemeClr val="bg1"/>
                </a:solidFill>
              </a:rPr>
              <a:t>Operational Monitoring and Maintenance</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374724" y="3822377"/>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Maintaining a Juniper device</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E4F50E8C-D50D-4718-A35C-7500B7888980}"/>
              </a:ext>
            </a:extLst>
          </p:cNvPr>
          <p:cNvSpPr/>
          <p:nvPr/>
        </p:nvSpPr>
        <p:spPr>
          <a:xfrm>
            <a:off x="241782" y="6073505"/>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2" y="3715846"/>
            <a:ext cx="8694725"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Software Installation and Upgrades</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sz="5400" dirty="0">
                <a:solidFill>
                  <a:srgbClr val="009ACE"/>
                </a:solidFill>
              </a:rPr>
              <a:t>Maintenance</a:t>
            </a:r>
          </a:p>
        </p:txBody>
      </p:sp>
      <p:sp>
        <p:nvSpPr>
          <p:cNvPr id="10" name="Rectangle 9">
            <a:extLst>
              <a:ext uri="{FF2B5EF4-FFF2-40B4-BE49-F238E27FC236}">
                <a16:creationId xmlns:a16="http://schemas.microsoft.com/office/drawing/2014/main" id="{8836CDBF-9367-4C69-A867-23DC0E168552}"/>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Startup / Shutdown</a:t>
            </a:r>
          </a:p>
        </p:txBody>
      </p:sp>
      <p:sp>
        <p:nvSpPr>
          <p:cNvPr id="5" name="Content Placeholder 14">
            <a:extLst>
              <a:ext uri="{FF2B5EF4-FFF2-40B4-BE49-F238E27FC236}">
                <a16:creationId xmlns:a16="http://schemas.microsoft.com/office/drawing/2014/main" id="{0703C65E-CA66-48F6-9C96-3E74DF9255B9}"/>
              </a:ext>
            </a:extLst>
          </p:cNvPr>
          <p:cNvSpPr>
            <a:spLocks noGrp="1"/>
          </p:cNvSpPr>
          <p:nvPr>
            <p:ph sz="quarter" idx="10"/>
          </p:nvPr>
        </p:nvSpPr>
        <p:spPr>
          <a:xfrm>
            <a:off x="405726" y="1841770"/>
            <a:ext cx="5988589" cy="4345021"/>
          </a:xfrm>
        </p:spPr>
        <p:txBody>
          <a:bodyPr>
            <a:normAutofit/>
          </a:bodyPr>
          <a:lstStyle/>
          <a:p>
            <a:r>
              <a:rPr lang="en-US" dirty="0"/>
              <a:t>Startup takes time</a:t>
            </a:r>
          </a:p>
          <a:p>
            <a:pPr lvl="1"/>
            <a:r>
              <a:rPr lang="en-US" dirty="0"/>
              <a:t>Juniper devices are slow to start due to their modular nature and can take upwards of 5-10min to fully boot</a:t>
            </a:r>
          </a:p>
          <a:p>
            <a:pPr lvl="1"/>
            <a:endParaRPr lang="en-US" dirty="0"/>
          </a:p>
          <a:p>
            <a:r>
              <a:rPr lang="en-US" dirty="0"/>
              <a:t>Always shutdown properly</a:t>
            </a:r>
          </a:p>
          <a:p>
            <a:pPr lvl="1"/>
            <a:r>
              <a:rPr lang="en-US" dirty="0"/>
              <a:t>Unlike some other vendor devices which operate solely from memory, Juniper devices read and write with persistent storage very often. The device should always be shutdown from the GUI or by issuing the </a:t>
            </a:r>
            <a:r>
              <a:rPr lang="en-US" i="1" dirty="0"/>
              <a:t>request system power-off</a:t>
            </a:r>
            <a:r>
              <a:rPr lang="en-US" dirty="0"/>
              <a:t> command at the CLI to prevent data corruption</a:t>
            </a:r>
          </a:p>
          <a:p>
            <a:endParaRPr lang="en-US" dirty="0"/>
          </a:p>
        </p:txBody>
      </p:sp>
      <p:pic>
        <p:nvPicPr>
          <p:cNvPr id="2" name="Picture 1">
            <a:extLst>
              <a:ext uri="{FF2B5EF4-FFF2-40B4-BE49-F238E27FC236}">
                <a16:creationId xmlns:a16="http://schemas.microsoft.com/office/drawing/2014/main" id="{02BB14AB-ACF3-461B-B8D5-FF9F44613AC3}"/>
              </a:ext>
            </a:extLst>
          </p:cNvPr>
          <p:cNvPicPr>
            <a:picLocks noChangeAspect="1"/>
          </p:cNvPicPr>
          <p:nvPr/>
        </p:nvPicPr>
        <p:blipFill>
          <a:blip r:embed="rId3"/>
          <a:stretch>
            <a:fillRect/>
          </a:stretch>
        </p:blipFill>
        <p:spPr>
          <a:xfrm>
            <a:off x="6419560" y="2070370"/>
            <a:ext cx="5663580" cy="2581763"/>
          </a:xfrm>
          <a:prstGeom prst="rect">
            <a:avLst/>
          </a:prstGeom>
        </p:spPr>
      </p:pic>
      <p:sp>
        <p:nvSpPr>
          <p:cNvPr id="6" name="Rectangle 5">
            <a:extLst>
              <a:ext uri="{FF2B5EF4-FFF2-40B4-BE49-F238E27FC236}">
                <a16:creationId xmlns:a16="http://schemas.microsoft.com/office/drawing/2014/main" id="{D5184703-0F0F-4C61-9FC2-93EE5B373BA7}"/>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Software Upgrades</a:t>
            </a:r>
          </a:p>
        </p:txBody>
      </p:sp>
      <p:sp>
        <p:nvSpPr>
          <p:cNvPr id="3" name="Rectangle 2">
            <a:extLst>
              <a:ext uri="{FF2B5EF4-FFF2-40B4-BE49-F238E27FC236}">
                <a16:creationId xmlns:a16="http://schemas.microsoft.com/office/drawing/2014/main" id="{9E08D1F5-68FC-4E0B-8D2F-2D4B3B758737}"/>
              </a:ext>
            </a:extLst>
          </p:cNvPr>
          <p:cNvSpPr/>
          <p:nvPr/>
        </p:nvSpPr>
        <p:spPr>
          <a:xfrm>
            <a:off x="9674087" y="5711687"/>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4">
            <a:extLst>
              <a:ext uri="{FF2B5EF4-FFF2-40B4-BE49-F238E27FC236}">
                <a16:creationId xmlns:a16="http://schemas.microsoft.com/office/drawing/2014/main" id="{0703C65E-CA66-48F6-9C96-3E74DF9255B9}"/>
              </a:ext>
            </a:extLst>
          </p:cNvPr>
          <p:cNvSpPr>
            <a:spLocks noGrp="1"/>
          </p:cNvSpPr>
          <p:nvPr>
            <p:ph sz="quarter" idx="10"/>
          </p:nvPr>
        </p:nvSpPr>
        <p:spPr>
          <a:xfrm>
            <a:off x="405726" y="1841770"/>
            <a:ext cx="5988589" cy="3942581"/>
          </a:xfrm>
        </p:spPr>
        <p:txBody>
          <a:bodyPr>
            <a:normAutofit/>
          </a:bodyPr>
          <a:lstStyle/>
          <a:p>
            <a:r>
              <a:rPr lang="en-US" dirty="0"/>
              <a:t>Image can be transferred or installed directly</a:t>
            </a:r>
          </a:p>
          <a:p>
            <a:pPr lvl="1"/>
            <a:r>
              <a:rPr lang="en-US" dirty="0"/>
              <a:t>If there’s enough space available on the flash, you can transfer the </a:t>
            </a:r>
            <a:r>
              <a:rPr lang="en-US" dirty="0" err="1"/>
              <a:t>Junos</a:t>
            </a:r>
            <a:r>
              <a:rPr lang="en-US" dirty="0"/>
              <a:t> image to the internal flash by </a:t>
            </a:r>
            <a:r>
              <a:rPr lang="en-US" dirty="0" err="1"/>
              <a:t>scp</a:t>
            </a:r>
            <a:r>
              <a:rPr lang="en-US" dirty="0"/>
              <a:t> or ftp.</a:t>
            </a:r>
          </a:p>
          <a:p>
            <a:pPr lvl="1"/>
            <a:r>
              <a:rPr lang="en-US" dirty="0"/>
              <a:t>Often administrators will install the software from USB.</a:t>
            </a:r>
          </a:p>
          <a:p>
            <a:r>
              <a:rPr lang="en-US" dirty="0"/>
              <a:t>Option to backup current installation</a:t>
            </a:r>
          </a:p>
          <a:p>
            <a:pPr lvl="1"/>
            <a:r>
              <a:rPr lang="en-US" dirty="0"/>
              <a:t>A snapshot of the current system can be taken which includes </a:t>
            </a:r>
            <a:r>
              <a:rPr lang="en-US" dirty="0" err="1"/>
              <a:t>Junos</a:t>
            </a:r>
            <a:r>
              <a:rPr lang="en-US" dirty="0"/>
              <a:t> and the configuration. This is done to a USB flash drive with the </a:t>
            </a:r>
            <a:r>
              <a:rPr lang="en-US" i="1" dirty="0"/>
              <a:t>request system snapshot media </a:t>
            </a:r>
            <a:r>
              <a:rPr lang="en-US" i="1" dirty="0" err="1"/>
              <a:t>usb</a:t>
            </a:r>
            <a:r>
              <a:rPr lang="en-US" dirty="0"/>
              <a:t> command</a:t>
            </a:r>
          </a:p>
          <a:p>
            <a:pPr lvl="1"/>
            <a:r>
              <a:rPr lang="en-US" dirty="0"/>
              <a:t>NOTE: performing this will partition the USB and erase any existing data on it</a:t>
            </a:r>
          </a:p>
          <a:p>
            <a:endParaRPr lang="en-US" dirty="0"/>
          </a:p>
        </p:txBody>
      </p:sp>
      <p:pic>
        <p:nvPicPr>
          <p:cNvPr id="4" name="Picture 3">
            <a:extLst>
              <a:ext uri="{FF2B5EF4-FFF2-40B4-BE49-F238E27FC236}">
                <a16:creationId xmlns:a16="http://schemas.microsoft.com/office/drawing/2014/main" id="{20B5D8CA-5359-47F7-873E-68922E9E3EFD}"/>
              </a:ext>
            </a:extLst>
          </p:cNvPr>
          <p:cNvPicPr>
            <a:picLocks noChangeAspect="1"/>
          </p:cNvPicPr>
          <p:nvPr/>
        </p:nvPicPr>
        <p:blipFill>
          <a:blip r:embed="rId3"/>
          <a:stretch>
            <a:fillRect/>
          </a:stretch>
        </p:blipFill>
        <p:spPr>
          <a:xfrm>
            <a:off x="6330628" y="1986687"/>
            <a:ext cx="5781545" cy="3429000"/>
          </a:xfrm>
          <a:prstGeom prst="rect">
            <a:avLst/>
          </a:prstGeom>
        </p:spPr>
      </p:pic>
      <p:sp>
        <p:nvSpPr>
          <p:cNvPr id="6" name="Rectangle 5">
            <a:extLst>
              <a:ext uri="{FF2B5EF4-FFF2-40B4-BE49-F238E27FC236}">
                <a16:creationId xmlns:a16="http://schemas.microsoft.com/office/drawing/2014/main" id="{3D4C8DAB-FD74-4342-A1F7-591E444A2478}"/>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3723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Software Upgrade cont’d</a:t>
            </a:r>
          </a:p>
        </p:txBody>
      </p:sp>
      <p:sp>
        <p:nvSpPr>
          <p:cNvPr id="3" name="Rectangle 2">
            <a:extLst>
              <a:ext uri="{FF2B5EF4-FFF2-40B4-BE49-F238E27FC236}">
                <a16:creationId xmlns:a16="http://schemas.microsoft.com/office/drawing/2014/main" id="{9E08D1F5-68FC-4E0B-8D2F-2D4B3B758737}"/>
              </a:ext>
            </a:extLst>
          </p:cNvPr>
          <p:cNvSpPr/>
          <p:nvPr/>
        </p:nvSpPr>
        <p:spPr>
          <a:xfrm>
            <a:off x="9674087" y="5711687"/>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4">
            <a:extLst>
              <a:ext uri="{FF2B5EF4-FFF2-40B4-BE49-F238E27FC236}">
                <a16:creationId xmlns:a16="http://schemas.microsoft.com/office/drawing/2014/main" id="{0703C65E-CA66-48F6-9C96-3E74DF9255B9}"/>
              </a:ext>
            </a:extLst>
          </p:cNvPr>
          <p:cNvSpPr>
            <a:spLocks noGrp="1"/>
          </p:cNvSpPr>
          <p:nvPr>
            <p:ph sz="quarter" idx="10"/>
          </p:nvPr>
        </p:nvSpPr>
        <p:spPr>
          <a:xfrm>
            <a:off x="405726" y="1841770"/>
            <a:ext cx="5988589" cy="3942581"/>
          </a:xfrm>
        </p:spPr>
        <p:txBody>
          <a:bodyPr>
            <a:normAutofit/>
          </a:bodyPr>
          <a:lstStyle/>
          <a:p>
            <a:r>
              <a:rPr lang="en-US" dirty="0"/>
              <a:t>Mount the USB</a:t>
            </a:r>
          </a:p>
          <a:p>
            <a:pPr lvl="1"/>
            <a:r>
              <a:rPr lang="en-US" dirty="0"/>
              <a:t>First determine what device label was given to the USB by checking </a:t>
            </a:r>
            <a:r>
              <a:rPr lang="en-US" i="1" dirty="0"/>
              <a:t>ls /dev/da* </a:t>
            </a:r>
            <a:r>
              <a:rPr lang="en-US" dirty="0"/>
              <a:t> before and after plugging in the USB. A new entry will appear when USB is plugged in. Create a temporary folder to mound the device to using </a:t>
            </a:r>
            <a:r>
              <a:rPr lang="en-US" i="1" dirty="0" err="1"/>
              <a:t>mkdir</a:t>
            </a:r>
            <a:r>
              <a:rPr lang="en-US" i="1" dirty="0"/>
              <a:t> /</a:t>
            </a:r>
            <a:r>
              <a:rPr lang="en-US" i="1" dirty="0" err="1"/>
              <a:t>tmp</a:t>
            </a:r>
            <a:r>
              <a:rPr lang="en-US" i="1" dirty="0"/>
              <a:t>/</a:t>
            </a:r>
            <a:r>
              <a:rPr lang="en-US" i="1" dirty="0" err="1"/>
              <a:t>usb</a:t>
            </a:r>
            <a:r>
              <a:rPr lang="en-US" i="1" dirty="0"/>
              <a:t>/</a:t>
            </a:r>
            <a:r>
              <a:rPr lang="en-US" dirty="0"/>
              <a:t> . Example mount command is shown.</a:t>
            </a:r>
            <a:endParaRPr lang="en-US" i="1" dirty="0"/>
          </a:p>
          <a:p>
            <a:pPr lvl="1"/>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0F323189-1CE4-4463-8945-0AC269B840B6}"/>
              </a:ext>
            </a:extLst>
          </p:cNvPr>
          <p:cNvPicPr>
            <a:picLocks noChangeAspect="1"/>
          </p:cNvPicPr>
          <p:nvPr/>
        </p:nvPicPr>
        <p:blipFill>
          <a:blip r:embed="rId3"/>
          <a:stretch>
            <a:fillRect/>
          </a:stretch>
        </p:blipFill>
        <p:spPr>
          <a:xfrm>
            <a:off x="4282588" y="3813060"/>
            <a:ext cx="7764269" cy="824254"/>
          </a:xfrm>
          <a:prstGeom prst="rect">
            <a:avLst/>
          </a:prstGeom>
        </p:spPr>
      </p:pic>
      <p:pic>
        <p:nvPicPr>
          <p:cNvPr id="6" name="Picture 5">
            <a:extLst>
              <a:ext uri="{FF2B5EF4-FFF2-40B4-BE49-F238E27FC236}">
                <a16:creationId xmlns:a16="http://schemas.microsoft.com/office/drawing/2014/main" id="{1D7DEDF8-8FAF-4F5C-96B1-769104C21983}"/>
              </a:ext>
            </a:extLst>
          </p:cNvPr>
          <p:cNvPicPr>
            <a:picLocks noChangeAspect="1"/>
          </p:cNvPicPr>
          <p:nvPr/>
        </p:nvPicPr>
        <p:blipFill>
          <a:blip r:embed="rId4"/>
          <a:stretch>
            <a:fillRect/>
          </a:stretch>
        </p:blipFill>
        <p:spPr>
          <a:xfrm>
            <a:off x="1070474" y="4977239"/>
            <a:ext cx="7830413" cy="824254"/>
          </a:xfrm>
          <a:prstGeom prst="rect">
            <a:avLst/>
          </a:prstGeom>
        </p:spPr>
      </p:pic>
      <p:sp>
        <p:nvSpPr>
          <p:cNvPr id="7" name="Rectangle 6">
            <a:extLst>
              <a:ext uri="{FF2B5EF4-FFF2-40B4-BE49-F238E27FC236}">
                <a16:creationId xmlns:a16="http://schemas.microsoft.com/office/drawing/2014/main" id="{51FBB1C5-0819-4FAD-8A00-EF6C3FC6CB29}"/>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6459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Software Upgrade cont’d</a:t>
            </a:r>
          </a:p>
        </p:txBody>
      </p:sp>
      <p:sp>
        <p:nvSpPr>
          <p:cNvPr id="3" name="Rectangle 2">
            <a:extLst>
              <a:ext uri="{FF2B5EF4-FFF2-40B4-BE49-F238E27FC236}">
                <a16:creationId xmlns:a16="http://schemas.microsoft.com/office/drawing/2014/main" id="{9E08D1F5-68FC-4E0B-8D2F-2D4B3B758737}"/>
              </a:ext>
            </a:extLst>
          </p:cNvPr>
          <p:cNvSpPr/>
          <p:nvPr/>
        </p:nvSpPr>
        <p:spPr>
          <a:xfrm>
            <a:off x="9674087" y="5711687"/>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4">
            <a:extLst>
              <a:ext uri="{FF2B5EF4-FFF2-40B4-BE49-F238E27FC236}">
                <a16:creationId xmlns:a16="http://schemas.microsoft.com/office/drawing/2014/main" id="{0703C65E-CA66-48F6-9C96-3E74DF9255B9}"/>
              </a:ext>
            </a:extLst>
          </p:cNvPr>
          <p:cNvSpPr>
            <a:spLocks noGrp="1"/>
          </p:cNvSpPr>
          <p:nvPr>
            <p:ph sz="quarter" idx="10"/>
          </p:nvPr>
        </p:nvSpPr>
        <p:spPr>
          <a:xfrm>
            <a:off x="405726" y="1841770"/>
            <a:ext cx="5988589" cy="3942581"/>
          </a:xfrm>
        </p:spPr>
        <p:txBody>
          <a:bodyPr>
            <a:normAutofit/>
          </a:bodyPr>
          <a:lstStyle/>
          <a:p>
            <a:r>
              <a:rPr lang="en-US" dirty="0"/>
              <a:t>Install the software</a:t>
            </a:r>
          </a:p>
          <a:p>
            <a:pPr lvl="1"/>
            <a:r>
              <a:rPr lang="en-US" dirty="0"/>
              <a:t>Once the USB which contains the </a:t>
            </a:r>
            <a:r>
              <a:rPr lang="en-US" dirty="0" err="1"/>
              <a:t>Junos</a:t>
            </a:r>
            <a:r>
              <a:rPr lang="en-US" dirty="0"/>
              <a:t> image is mounted, install the software from operational mode using the </a:t>
            </a:r>
            <a:r>
              <a:rPr lang="en-US" i="1" dirty="0"/>
              <a:t>request system software add</a:t>
            </a:r>
            <a:r>
              <a:rPr lang="en-US" dirty="0"/>
              <a:t> command</a:t>
            </a:r>
          </a:p>
          <a:p>
            <a:r>
              <a:rPr lang="en-US" dirty="0"/>
              <a:t>Install directly from ftp</a:t>
            </a:r>
          </a:p>
          <a:p>
            <a:pPr lvl="1"/>
            <a:r>
              <a:rPr lang="en-US" dirty="0"/>
              <a:t>Transfer the image from an ftp server using the same command but providing the ftp destination server path and filename instead of the mounted USB.</a:t>
            </a:r>
          </a:p>
          <a:p>
            <a:r>
              <a:rPr lang="en-US" dirty="0"/>
              <a:t>Reboot the device to complete installation</a:t>
            </a:r>
          </a:p>
          <a:p>
            <a:pPr lvl="1"/>
            <a:r>
              <a:rPr lang="en-US" i="1" dirty="0"/>
              <a:t>Request system reboot</a:t>
            </a:r>
          </a:p>
          <a:p>
            <a:pPr marL="0" indent="0">
              <a:buNone/>
            </a:pPr>
            <a:endParaRPr lang="en-US" dirty="0"/>
          </a:p>
          <a:p>
            <a:endParaRPr lang="en-US" dirty="0"/>
          </a:p>
        </p:txBody>
      </p:sp>
      <p:pic>
        <p:nvPicPr>
          <p:cNvPr id="2" name="Picture 1">
            <a:extLst>
              <a:ext uri="{FF2B5EF4-FFF2-40B4-BE49-F238E27FC236}">
                <a16:creationId xmlns:a16="http://schemas.microsoft.com/office/drawing/2014/main" id="{6D6008CA-E814-4FEB-81EE-F4ADEA86AB94}"/>
              </a:ext>
            </a:extLst>
          </p:cNvPr>
          <p:cNvPicPr>
            <a:picLocks noChangeAspect="1"/>
          </p:cNvPicPr>
          <p:nvPr/>
        </p:nvPicPr>
        <p:blipFill>
          <a:blip r:embed="rId3"/>
          <a:stretch>
            <a:fillRect/>
          </a:stretch>
        </p:blipFill>
        <p:spPr>
          <a:xfrm>
            <a:off x="4484910" y="3200934"/>
            <a:ext cx="7554686" cy="228066"/>
          </a:xfrm>
          <a:prstGeom prst="rect">
            <a:avLst/>
          </a:prstGeom>
        </p:spPr>
      </p:pic>
      <p:pic>
        <p:nvPicPr>
          <p:cNvPr id="4" name="Picture 3">
            <a:extLst>
              <a:ext uri="{FF2B5EF4-FFF2-40B4-BE49-F238E27FC236}">
                <a16:creationId xmlns:a16="http://schemas.microsoft.com/office/drawing/2014/main" id="{CA2E5673-F524-4136-A99B-13DDD2FB936E}"/>
              </a:ext>
            </a:extLst>
          </p:cNvPr>
          <p:cNvPicPr>
            <a:picLocks noChangeAspect="1"/>
          </p:cNvPicPr>
          <p:nvPr/>
        </p:nvPicPr>
        <p:blipFill>
          <a:blip r:embed="rId4"/>
          <a:stretch>
            <a:fillRect/>
          </a:stretch>
        </p:blipFill>
        <p:spPr>
          <a:xfrm>
            <a:off x="2902857" y="4519238"/>
            <a:ext cx="9144000" cy="203612"/>
          </a:xfrm>
          <a:prstGeom prst="rect">
            <a:avLst/>
          </a:prstGeom>
        </p:spPr>
      </p:pic>
      <p:sp>
        <p:nvSpPr>
          <p:cNvPr id="7" name="Rectangle 6">
            <a:extLst>
              <a:ext uri="{FF2B5EF4-FFF2-40B4-BE49-F238E27FC236}">
                <a16:creationId xmlns:a16="http://schemas.microsoft.com/office/drawing/2014/main" id="{AD42080F-49E5-4E9C-8DEA-7EA6B9103237}"/>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04758914"/>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13569</TotalTime>
  <Words>399</Words>
  <Application>Microsoft Office PowerPoint</Application>
  <PresentationFormat>Widescreen</PresentationFormat>
  <Paragraphs>43</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Semibold</vt:lpstr>
      <vt:lpstr>Roboto Slab</vt:lpstr>
      <vt:lpstr>InfoSec Institute</vt:lpstr>
      <vt:lpstr>Operational Monitoring and Maintenance</vt:lpstr>
      <vt:lpstr>Maintenance</vt:lpstr>
      <vt:lpstr>Startup / Shutdown</vt:lpstr>
      <vt:lpstr>Software Upgrades</vt:lpstr>
      <vt:lpstr>Software Upgrade cont’d</vt:lpstr>
      <vt:lpstr>Software Upgrade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148</cp:revision>
  <dcterms:created xsi:type="dcterms:W3CDTF">2019-02-27T16:42:59Z</dcterms:created>
  <dcterms:modified xsi:type="dcterms:W3CDTF">2020-04-20T00:03:30Z</dcterms:modified>
</cp:coreProperties>
</file>