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74" r:id="rId2"/>
    <p:sldId id="262" r:id="rId3"/>
    <p:sldId id="269" r:id="rId4"/>
    <p:sldId id="275" r:id="rId5"/>
    <p:sldId id="276" r:id="rId6"/>
    <p:sldId id="277" r:id="rId7"/>
    <p:sldId id="278"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E"/>
    <a:srgbClr val="E4F2F8"/>
    <a:srgbClr val="D1E7EF"/>
    <a:srgbClr val="BFE0EE"/>
    <a:srgbClr val="005A7C"/>
    <a:srgbClr val="C00D1E"/>
    <a:srgbClr val="838383"/>
    <a:srgbClr val="929292"/>
    <a:srgbClr val="E5E5E5"/>
    <a:srgbClr val="E1F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78445" autoAdjust="0"/>
  </p:normalViewPr>
  <p:slideViewPr>
    <p:cSldViewPr snapToGrid="0" snapToObjects="1">
      <p:cViewPr varScale="1">
        <p:scale>
          <a:sx n="89" d="100"/>
          <a:sy n="89" d="100"/>
        </p:scale>
        <p:origin x="1380" y="9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4/19/2020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inet.2—For subsequent address family indicator (SAFI) 2 routes, when multiprotocol BGP (MBGP) is enabled. This table stores unicast routes that are used for multicast reverse-path-forwarding (RPF) lookup. The routes in this table can be used by the Distance Vector Multicast Routing Protocol (DVMRP), which requires a specific RPF table. In contrast, Protocol Independent Multicast (PIM) does not need this table because it can perform RPF checks against the inet.0 table. You can import routes from inet.0 into inet.2 using routing information base (RIB) groups, or install routes directly into inet.2 from a multicast routing protocol.</a:t>
            </a: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3</a:t>
            </a:fld>
            <a:endParaRPr lang="en-US"/>
          </a:p>
        </p:txBody>
      </p:sp>
    </p:spTree>
    <p:extLst>
      <p:ext uri="{BB962C8B-B14F-4D97-AF65-F5344CB8AC3E}">
        <p14:creationId xmlns:p14="http://schemas.microsoft.com/office/powerpoint/2010/main" val="183603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63587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1212369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6</a:t>
            </a:fld>
            <a:endParaRPr lang="en-US"/>
          </a:p>
        </p:txBody>
      </p:sp>
    </p:spTree>
    <p:extLst>
      <p:ext uri="{BB962C8B-B14F-4D97-AF65-F5344CB8AC3E}">
        <p14:creationId xmlns:p14="http://schemas.microsoft.com/office/powerpoint/2010/main" val="335751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steps:</a:t>
            </a:r>
          </a:p>
          <a:p>
            <a:pPr marL="228600" indent="-228600">
              <a:buAutoNum type="arabicPeriod"/>
            </a:pPr>
            <a:r>
              <a:rPr lang="en-US" dirty="0"/>
              <a:t>Show route (have OSPF, LDP, BGP running for MPLS to show tables)</a:t>
            </a:r>
          </a:p>
          <a:p>
            <a:pPr marL="228600" indent="-228600">
              <a:buAutoNum type="arabicPeriod"/>
            </a:pPr>
            <a:r>
              <a:rPr lang="en-US" dirty="0"/>
              <a:t>Show route forwarding-table for the protocols</a:t>
            </a:r>
          </a:p>
          <a:p>
            <a:pPr marL="228600" indent="-228600">
              <a:buAutoNum type="arabicPeriod"/>
            </a:pPr>
            <a:r>
              <a:rPr lang="en-US" dirty="0"/>
              <a:t>Show </a:t>
            </a:r>
            <a:r>
              <a:rPr lang="en-US" dirty="0" err="1"/>
              <a:t>pfe</a:t>
            </a:r>
            <a:r>
              <a:rPr lang="en-US" dirty="0"/>
              <a:t> route </a:t>
            </a:r>
            <a:r>
              <a:rPr lang="en-US" dirty="0" err="1"/>
              <a:t>ip</a:t>
            </a:r>
            <a:endParaRPr lang="en-US" dirty="0"/>
          </a:p>
          <a:p>
            <a:pPr marL="228600" indent="-228600">
              <a:buAutoNum type="arabicPeriod"/>
            </a:pPr>
            <a:r>
              <a:rPr lang="en-US" dirty="0"/>
              <a:t>Review types for traffic handling</a:t>
            </a:r>
          </a:p>
          <a:p>
            <a:pPr marL="228600" indent="-228600">
              <a:buAutoNum type="arabicPeriod"/>
            </a:pPr>
            <a:r>
              <a:rPr lang="en-US" dirty="0"/>
              <a:t>Show </a:t>
            </a:r>
            <a:r>
              <a:rPr lang="en-US" dirty="0" err="1"/>
              <a:t>pfe</a:t>
            </a:r>
            <a:r>
              <a:rPr lang="en-US" dirty="0"/>
              <a:t> next-hop</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7</a:t>
            </a:fld>
            <a:endParaRPr lang="en-US"/>
          </a:p>
        </p:txBody>
      </p:sp>
    </p:spTree>
    <p:extLst>
      <p:ext uri="{BB962C8B-B14F-4D97-AF65-F5344CB8AC3E}">
        <p14:creationId xmlns:p14="http://schemas.microsoft.com/office/powerpoint/2010/main" val="4248801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a:solidFill>
                  <a:schemeClr val="bg1"/>
                </a:solidFill>
              </a:rPr>
              <a:t>Routing Fundamentals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How a Juniper device makes forwarding decisions</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4F50E8C-D50D-4718-A35C-7500B7888980}"/>
              </a:ext>
            </a:extLst>
          </p:cNvPr>
          <p:cNvSpPr/>
          <p:nvPr/>
        </p:nvSpPr>
        <p:spPr>
          <a:xfrm>
            <a:off x="77839" y="6099961"/>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3" y="3715846"/>
            <a:ext cx="8199054"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Routing Tables and the Forwarding Tables</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dirty="0">
                <a:solidFill>
                  <a:srgbClr val="009ACE"/>
                </a:solidFill>
                <a:cs typeface="Open Sans" panose="020B0606030504020204" pitchFamily="34" charset="0"/>
              </a:rPr>
              <a:t>RT vs. FT</a:t>
            </a:r>
            <a:endParaRPr lang="en-US" dirty="0">
              <a:solidFill>
                <a:srgbClr val="009ACE"/>
              </a:solidFill>
            </a:endParaRPr>
          </a:p>
        </p:txBody>
      </p:sp>
      <p:sp>
        <p:nvSpPr>
          <p:cNvPr id="10" name="Rectangle 9">
            <a:extLst>
              <a:ext uri="{FF2B5EF4-FFF2-40B4-BE49-F238E27FC236}">
                <a16:creationId xmlns:a16="http://schemas.microsoft.com/office/drawing/2014/main" id="{8836CDBF-9367-4C69-A867-23DC0E16855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Routing Tables – Control</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a:t>The routing table is built by the control plane</a:t>
            </a:r>
          </a:p>
          <a:p>
            <a:pPr lvl="1"/>
            <a:r>
              <a:rPr lang="en-US" dirty="0"/>
              <a:t>Interactions with the control plane, by routing protocols or the network administrator, are used to build the routing table. The routing table lives only in the RE, which can be conceptualized as the control plane of the Juniper device</a:t>
            </a:r>
          </a:p>
          <a:p>
            <a:pPr lvl="1"/>
            <a:endParaRPr lang="en-US" dirty="0"/>
          </a:p>
          <a:p>
            <a:r>
              <a:rPr lang="en-US" dirty="0"/>
              <a:t>Separate tables for different protocols</a:t>
            </a:r>
          </a:p>
          <a:p>
            <a:pPr lvl="1"/>
            <a:r>
              <a:rPr lang="en-US" dirty="0"/>
              <a:t>Juniper devices split up their routing information into many different routing tables. Several of the routing tables are listed here, though this list is not complete.</a:t>
            </a:r>
          </a:p>
          <a:p>
            <a:endParaRPr lang="en-US" dirty="0"/>
          </a:p>
        </p:txBody>
      </p:sp>
      <p:graphicFrame>
        <p:nvGraphicFramePr>
          <p:cNvPr id="9" name="Table 8">
            <a:extLst>
              <a:ext uri="{FF2B5EF4-FFF2-40B4-BE49-F238E27FC236}">
                <a16:creationId xmlns:a16="http://schemas.microsoft.com/office/drawing/2014/main" id="{5E9F1C94-92CE-445E-B20A-DF9107377E7F}"/>
              </a:ext>
            </a:extLst>
          </p:cNvPr>
          <p:cNvGraphicFramePr>
            <a:graphicFrameLocks noGrp="1"/>
          </p:cNvGraphicFramePr>
          <p:nvPr>
            <p:extLst>
              <p:ext uri="{D42A27DB-BD31-4B8C-83A1-F6EECF244321}">
                <p14:modId xmlns:p14="http://schemas.microsoft.com/office/powerpoint/2010/main" val="1874720440"/>
              </p:ext>
            </p:extLst>
          </p:nvPr>
        </p:nvGraphicFramePr>
        <p:xfrm>
          <a:off x="6394316" y="1690688"/>
          <a:ext cx="5408583" cy="4279389"/>
        </p:xfrm>
        <a:graphic>
          <a:graphicData uri="http://schemas.openxmlformats.org/drawingml/2006/table">
            <a:tbl>
              <a:tblPr firstRow="1" bandRow="1">
                <a:tableStyleId>{00A15C55-8517-42AA-B614-E9B94910E393}</a:tableStyleId>
              </a:tblPr>
              <a:tblGrid>
                <a:gridCol w="1416675">
                  <a:extLst>
                    <a:ext uri="{9D8B030D-6E8A-4147-A177-3AD203B41FA5}">
                      <a16:colId xmlns:a16="http://schemas.microsoft.com/office/drawing/2014/main" val="1215930264"/>
                    </a:ext>
                  </a:extLst>
                </a:gridCol>
                <a:gridCol w="3991908">
                  <a:extLst>
                    <a:ext uri="{9D8B030D-6E8A-4147-A177-3AD203B41FA5}">
                      <a16:colId xmlns:a16="http://schemas.microsoft.com/office/drawing/2014/main" val="556359694"/>
                    </a:ext>
                  </a:extLst>
                </a:gridCol>
              </a:tblGrid>
              <a:tr h="259036">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Table</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tc>
                  <a:txBody>
                    <a:bodyPr/>
                    <a:lstStyle/>
                    <a:p>
                      <a:r>
                        <a:rPr lang="en-US" sz="1600" b="1" i="0">
                          <a:latin typeface="Open Sans Semibold" panose="020B0606030504020204" pitchFamily="34" charset="0"/>
                          <a:ea typeface="Open Sans Semibold" panose="020B0606030504020204" pitchFamily="34" charset="0"/>
                          <a:cs typeface="Open Sans Semibold" panose="020B0606030504020204" pitchFamily="34" charset="0"/>
                        </a:rPr>
                        <a:t>Description</a:t>
                      </a:r>
                      <a:endPar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endParaRPr>
                    </a:p>
                  </a:txBody>
                  <a:tcPr>
                    <a:solidFill>
                      <a:schemeClr val="tx1"/>
                    </a:solidFill>
                  </a:tcPr>
                </a:tc>
                <a:extLst>
                  <a:ext uri="{0D108BD9-81ED-4DB2-BD59-A6C34878D82A}">
                    <a16:rowId xmlns:a16="http://schemas.microsoft.com/office/drawing/2014/main" val="1939381025"/>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inet.0</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 version 4 (IPv4) unicast routes. This table stores interface local and direct routes, static routes, and dynamically learned routes.</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2085294529"/>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inet.1</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the IPv4 multicast forwarding cache.</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1020946630"/>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inet.2</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This table stores unicast routes that are used for multicast reverse-path-forwarding (RPF) lookup in a specific format needed for DVMRP.</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3589915402"/>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inet.3</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IPv4 MPLS. This table stores the egress address of an MPLS label-</a:t>
                      </a:r>
                      <a:r>
                        <a:rPr lang="en-US" sz="1200" b="0" i="0" kern="1200" dirty="0" err="1">
                          <a:solidFill>
                            <a:schemeClr val="dk1"/>
                          </a:solidFill>
                          <a:effectLst/>
                          <a:latin typeface="Open Sans" panose="020B0606030504020204"/>
                          <a:ea typeface="+mn-ea"/>
                          <a:cs typeface="+mn-cs"/>
                        </a:rPr>
                        <a:t>swiched</a:t>
                      </a:r>
                      <a:r>
                        <a:rPr lang="en-US" sz="1200" b="0" i="0" kern="1200" dirty="0">
                          <a:solidFill>
                            <a:schemeClr val="dk1"/>
                          </a:solidFill>
                          <a:effectLst/>
                          <a:latin typeface="Open Sans" panose="020B0606030504020204"/>
                          <a:ea typeface="+mn-ea"/>
                          <a:cs typeface="+mn-cs"/>
                        </a:rPr>
                        <a:t> path (LSP), the LSP name, and the outgoing interface name. This routing table is used only when the local device is the ingress node to an LSP.</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3835040967"/>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inet6.0</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IP version 6 (IPv6) unicast routes. This table stores interface local and direct routes, static routes, and dynamically learned routes.</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2899382089"/>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mpls.0</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MPLS label switching operations. This table is used when the local device is a transit router.</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399784879"/>
                  </a:ext>
                </a:extLst>
              </a:tr>
              <a:tr h="286509">
                <a:tc>
                  <a:txBody>
                    <a:bodyPr/>
                    <a:lstStyle/>
                    <a:p>
                      <a:r>
                        <a:rPr lang="en-US" sz="1200">
                          <a:latin typeface="Open Sans" panose="020B0606030504020204" pitchFamily="34" charset="0"/>
                          <a:ea typeface="Open Sans" panose="020B0606030504020204" pitchFamily="34" charset="0"/>
                          <a:cs typeface="Open Sans" panose="020B0606030504020204" pitchFamily="34" charset="0"/>
                        </a:rPr>
                        <a:t>Juniper_private</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solidFill>
                      <a:schemeClr val="tx2">
                        <a:lumMod val="20000"/>
                        <a:lumOff val="80000"/>
                      </a:schemeClr>
                    </a:solidFill>
                  </a:tcPr>
                </a:tc>
                <a:tc>
                  <a:txBody>
                    <a:bodyPr/>
                    <a:lstStyle/>
                    <a:p>
                      <a:r>
                        <a:rPr lang="en-US" sz="1200" b="0" i="0" kern="1200" dirty="0">
                          <a:solidFill>
                            <a:schemeClr val="dk1"/>
                          </a:solidFill>
                          <a:effectLst/>
                          <a:latin typeface="Open Sans" panose="020B0606030504020204"/>
                          <a:ea typeface="+mn-ea"/>
                          <a:cs typeface="+mn-cs"/>
                        </a:rPr>
                        <a:t>For </a:t>
                      </a:r>
                      <a:r>
                        <a:rPr lang="en-US" sz="1200" b="0" i="0" kern="1200" dirty="0" err="1">
                          <a:solidFill>
                            <a:schemeClr val="dk1"/>
                          </a:solidFill>
                          <a:effectLst/>
                          <a:latin typeface="Open Sans" panose="020B0606030504020204"/>
                          <a:ea typeface="+mn-ea"/>
                          <a:cs typeface="+mn-cs"/>
                        </a:rPr>
                        <a:t>Junos</a:t>
                      </a:r>
                      <a:r>
                        <a:rPr lang="en-US" sz="1200" b="0" i="0" kern="1200" dirty="0">
                          <a:solidFill>
                            <a:schemeClr val="dk1"/>
                          </a:solidFill>
                          <a:effectLst/>
                          <a:latin typeface="Open Sans" panose="020B0606030504020204"/>
                          <a:ea typeface="+mn-ea"/>
                          <a:cs typeface="+mn-cs"/>
                        </a:rPr>
                        <a:t> OS to communicate internally between the Routing Engine and PIC hardware.</a:t>
                      </a:r>
                      <a:endParaRPr lang="en-US" sz="1200" dirty="0">
                        <a:latin typeface="Open Sans" panose="020B0606030504020204"/>
                        <a:ea typeface="Open Sans" panose="020B0606030504020204" pitchFamily="34" charset="0"/>
                        <a:cs typeface="Open Sans" panose="020B0606030504020204" pitchFamily="34" charset="0"/>
                      </a:endParaRPr>
                    </a:p>
                  </a:txBody>
                  <a:tcPr>
                    <a:solidFill>
                      <a:schemeClr val="tx2">
                        <a:lumMod val="20000"/>
                        <a:lumOff val="80000"/>
                      </a:schemeClr>
                    </a:solidFill>
                  </a:tcPr>
                </a:tc>
                <a:extLst>
                  <a:ext uri="{0D108BD9-81ED-4DB2-BD59-A6C34878D82A}">
                    <a16:rowId xmlns:a16="http://schemas.microsoft.com/office/drawing/2014/main" val="3849463051"/>
                  </a:ext>
                </a:extLst>
              </a:tr>
            </a:tbl>
          </a:graphicData>
        </a:graphic>
      </p:graphicFrame>
      <p:sp>
        <p:nvSpPr>
          <p:cNvPr id="5" name="Rectangle 4">
            <a:extLst>
              <a:ext uri="{FF2B5EF4-FFF2-40B4-BE49-F238E27FC236}">
                <a16:creationId xmlns:a16="http://schemas.microsoft.com/office/drawing/2014/main" id="{2B5CF776-CC6F-4CAE-86F6-D9B9F7C6111A}"/>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Routing Tables – Data</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a:t>Routing table stores destination and path</a:t>
            </a:r>
          </a:p>
          <a:p>
            <a:pPr lvl="1"/>
            <a:r>
              <a:rPr lang="en-US" dirty="0"/>
              <a:t>The job of the routing table is to store the path information for a destination. This is done by using preference and metrics to choose the best path for a destination.</a:t>
            </a:r>
          </a:p>
          <a:p>
            <a:pPr lvl="1"/>
            <a:endParaRPr lang="en-US" dirty="0"/>
          </a:p>
          <a:p>
            <a:r>
              <a:rPr lang="en-US" dirty="0"/>
              <a:t>Viewed using the </a:t>
            </a:r>
            <a:r>
              <a:rPr lang="en-US" i="1" dirty="0"/>
              <a:t>show route</a:t>
            </a:r>
            <a:r>
              <a:rPr lang="en-US" dirty="0"/>
              <a:t> commands</a:t>
            </a:r>
          </a:p>
          <a:p>
            <a:pPr lvl="1"/>
            <a:r>
              <a:rPr lang="en-US" dirty="0"/>
              <a:t>The RT, stored in the RE, is viewed using the </a:t>
            </a:r>
            <a:r>
              <a:rPr lang="en-US" i="1" dirty="0"/>
              <a:t>show route</a:t>
            </a:r>
            <a:r>
              <a:rPr lang="en-US" dirty="0"/>
              <a:t> commands for various details about the tables.</a:t>
            </a:r>
          </a:p>
        </p:txBody>
      </p:sp>
      <p:pic>
        <p:nvPicPr>
          <p:cNvPr id="3" name="Picture 2">
            <a:extLst>
              <a:ext uri="{FF2B5EF4-FFF2-40B4-BE49-F238E27FC236}">
                <a16:creationId xmlns:a16="http://schemas.microsoft.com/office/drawing/2014/main" id="{EEA266CA-A86A-4605-891E-26451B95ADAC}"/>
              </a:ext>
            </a:extLst>
          </p:cNvPr>
          <p:cNvPicPr>
            <a:picLocks noChangeAspect="1"/>
          </p:cNvPicPr>
          <p:nvPr/>
        </p:nvPicPr>
        <p:blipFill>
          <a:blip r:embed="rId3"/>
          <a:stretch>
            <a:fillRect/>
          </a:stretch>
        </p:blipFill>
        <p:spPr>
          <a:xfrm>
            <a:off x="6394316" y="1625980"/>
            <a:ext cx="5648765" cy="4279804"/>
          </a:xfrm>
          <a:prstGeom prst="rect">
            <a:avLst/>
          </a:prstGeom>
        </p:spPr>
      </p:pic>
      <p:sp>
        <p:nvSpPr>
          <p:cNvPr id="5" name="Rectangle 4">
            <a:extLst>
              <a:ext uri="{FF2B5EF4-FFF2-40B4-BE49-F238E27FC236}">
                <a16:creationId xmlns:a16="http://schemas.microsoft.com/office/drawing/2014/main" id="{EB6F9DF5-790E-44D8-B944-E8E84FDF09DA}"/>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9012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Forwarding Tables - RE</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651105"/>
          </a:xfrm>
        </p:spPr>
        <p:txBody>
          <a:bodyPr>
            <a:normAutofit/>
          </a:bodyPr>
          <a:lstStyle/>
          <a:p>
            <a:r>
              <a:rPr lang="en-US" dirty="0"/>
              <a:t>Derived from the routing tables</a:t>
            </a:r>
          </a:p>
          <a:p>
            <a:pPr lvl="1"/>
            <a:r>
              <a:rPr lang="en-US" dirty="0"/>
              <a:t>Where the routing tables contain destination and path information, the forwarding tables contain forwarding information with actions that the PFE uses to handle transit traffic at near wire-speed</a:t>
            </a:r>
          </a:p>
          <a:p>
            <a:pPr lvl="1"/>
            <a:endParaRPr lang="en-US" dirty="0"/>
          </a:p>
          <a:p>
            <a:r>
              <a:rPr lang="en-US" dirty="0"/>
              <a:t>Master copy stored in routing engine</a:t>
            </a:r>
          </a:p>
          <a:p>
            <a:pPr lvl="1"/>
            <a:r>
              <a:rPr lang="en-US" dirty="0"/>
              <a:t>The RE maintains the forwarding tables and copies them to the PFE through an internal link. The copy in the routing engine is viewed with the </a:t>
            </a:r>
            <a:r>
              <a:rPr lang="en-US" i="1" dirty="0"/>
              <a:t>show route forwarding-table</a:t>
            </a:r>
            <a:r>
              <a:rPr lang="en-US" dirty="0"/>
              <a:t> commands</a:t>
            </a:r>
          </a:p>
          <a:p>
            <a:endParaRPr lang="en-US" dirty="0"/>
          </a:p>
        </p:txBody>
      </p:sp>
      <p:pic>
        <p:nvPicPr>
          <p:cNvPr id="2" name="Picture 1">
            <a:extLst>
              <a:ext uri="{FF2B5EF4-FFF2-40B4-BE49-F238E27FC236}">
                <a16:creationId xmlns:a16="http://schemas.microsoft.com/office/drawing/2014/main" id="{D83F76AE-2EC5-4547-80E9-E0A8852AF0FF}"/>
              </a:ext>
            </a:extLst>
          </p:cNvPr>
          <p:cNvPicPr>
            <a:picLocks noChangeAspect="1"/>
          </p:cNvPicPr>
          <p:nvPr/>
        </p:nvPicPr>
        <p:blipFill rotWithShape="1">
          <a:blip r:embed="rId3"/>
          <a:srcRect b="51858"/>
          <a:stretch/>
        </p:blipFill>
        <p:spPr>
          <a:xfrm>
            <a:off x="6394316" y="1509269"/>
            <a:ext cx="5662329" cy="1610449"/>
          </a:xfrm>
          <a:prstGeom prst="rect">
            <a:avLst/>
          </a:prstGeom>
        </p:spPr>
      </p:pic>
      <p:pic>
        <p:nvPicPr>
          <p:cNvPr id="4" name="Picture 3">
            <a:extLst>
              <a:ext uri="{FF2B5EF4-FFF2-40B4-BE49-F238E27FC236}">
                <a16:creationId xmlns:a16="http://schemas.microsoft.com/office/drawing/2014/main" id="{2FD5C931-577A-4C89-9DE1-7E79BD8DCC47}"/>
              </a:ext>
            </a:extLst>
          </p:cNvPr>
          <p:cNvPicPr>
            <a:picLocks noChangeAspect="1"/>
          </p:cNvPicPr>
          <p:nvPr/>
        </p:nvPicPr>
        <p:blipFill>
          <a:blip r:embed="rId4"/>
          <a:stretch>
            <a:fillRect/>
          </a:stretch>
        </p:blipFill>
        <p:spPr>
          <a:xfrm>
            <a:off x="6394316" y="3288437"/>
            <a:ext cx="4487534" cy="3340153"/>
          </a:xfrm>
          <a:prstGeom prst="rect">
            <a:avLst/>
          </a:prstGeom>
        </p:spPr>
      </p:pic>
      <p:sp>
        <p:nvSpPr>
          <p:cNvPr id="6" name="Rectangle 5">
            <a:extLst>
              <a:ext uri="{FF2B5EF4-FFF2-40B4-BE49-F238E27FC236}">
                <a16:creationId xmlns:a16="http://schemas.microsoft.com/office/drawing/2014/main" id="{36EB269D-CE2E-4017-8C76-7D8D9684A1DC}"/>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8174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Forwarding Tables-PFE</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1674939"/>
          </a:xfrm>
        </p:spPr>
        <p:txBody>
          <a:bodyPr>
            <a:normAutofit/>
          </a:bodyPr>
          <a:lstStyle/>
          <a:p>
            <a:r>
              <a:rPr lang="en-US" dirty="0"/>
              <a:t>In the PFE, forwarding table is the route table</a:t>
            </a:r>
          </a:p>
          <a:p>
            <a:pPr lvl="1"/>
            <a:r>
              <a:rPr lang="en-US" dirty="0"/>
              <a:t>To view the version of the forwarding tables located in the PFE, use the </a:t>
            </a:r>
            <a:r>
              <a:rPr lang="en-US" i="1" dirty="0"/>
              <a:t>show </a:t>
            </a:r>
            <a:r>
              <a:rPr lang="en-US" i="1" dirty="0" err="1"/>
              <a:t>pfe</a:t>
            </a:r>
            <a:r>
              <a:rPr lang="en-US" i="1" dirty="0"/>
              <a:t> route </a:t>
            </a:r>
            <a:r>
              <a:rPr lang="en-US" dirty="0"/>
              <a:t>command </a:t>
            </a:r>
          </a:p>
          <a:p>
            <a:pPr lvl="1"/>
            <a:endParaRPr lang="en-US" dirty="0"/>
          </a:p>
          <a:p>
            <a:endParaRPr lang="en-US" dirty="0"/>
          </a:p>
        </p:txBody>
      </p:sp>
      <p:pic>
        <p:nvPicPr>
          <p:cNvPr id="3" name="Picture 2">
            <a:extLst>
              <a:ext uri="{FF2B5EF4-FFF2-40B4-BE49-F238E27FC236}">
                <a16:creationId xmlns:a16="http://schemas.microsoft.com/office/drawing/2014/main" id="{2D671EEB-7C82-4A49-B906-E9F717440D59}"/>
              </a:ext>
            </a:extLst>
          </p:cNvPr>
          <p:cNvPicPr>
            <a:picLocks noChangeAspect="1"/>
          </p:cNvPicPr>
          <p:nvPr/>
        </p:nvPicPr>
        <p:blipFill>
          <a:blip r:embed="rId3"/>
          <a:stretch>
            <a:fillRect/>
          </a:stretch>
        </p:blipFill>
        <p:spPr>
          <a:xfrm>
            <a:off x="4156845" y="2565298"/>
            <a:ext cx="7609241" cy="3632500"/>
          </a:xfrm>
          <a:prstGeom prst="rect">
            <a:avLst/>
          </a:prstGeom>
        </p:spPr>
      </p:pic>
      <p:sp>
        <p:nvSpPr>
          <p:cNvPr id="5" name="Rectangle 4">
            <a:extLst>
              <a:ext uri="{FF2B5EF4-FFF2-40B4-BE49-F238E27FC236}">
                <a16:creationId xmlns:a16="http://schemas.microsoft.com/office/drawing/2014/main" id="{A2FDBB5E-B66D-4151-8A0C-AAB464783D97}"/>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8273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786273" cy="1325563"/>
          </a:xfrm>
        </p:spPr>
        <p:txBody>
          <a:bodyPr>
            <a:normAutofit/>
          </a:bodyPr>
          <a:lstStyle/>
          <a:p>
            <a:r>
              <a:rPr lang="en-US" dirty="0"/>
              <a:t>Forwarding Tables – PFE cont’d</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1674939"/>
          </a:xfrm>
        </p:spPr>
        <p:txBody>
          <a:bodyPr>
            <a:normAutofit/>
          </a:bodyPr>
          <a:lstStyle/>
          <a:p>
            <a:r>
              <a:rPr lang="en-US" dirty="0"/>
              <a:t>Next-hop ID table</a:t>
            </a:r>
          </a:p>
          <a:p>
            <a:pPr lvl="1"/>
            <a:r>
              <a:rPr lang="en-US" dirty="0"/>
              <a:t>The NH ID can be located in the next-hop table in the PFE. This is viewed with the </a:t>
            </a:r>
            <a:r>
              <a:rPr lang="en-US" i="1" dirty="0"/>
              <a:t>show </a:t>
            </a:r>
            <a:r>
              <a:rPr lang="en-US" i="1" dirty="0" err="1"/>
              <a:t>pfe</a:t>
            </a:r>
            <a:r>
              <a:rPr lang="en-US" i="1" dirty="0"/>
              <a:t> next-hop</a:t>
            </a:r>
            <a:r>
              <a:rPr lang="en-US" dirty="0"/>
              <a:t> command.</a:t>
            </a:r>
          </a:p>
          <a:p>
            <a:pPr lvl="1"/>
            <a:endParaRPr lang="en-US" dirty="0"/>
          </a:p>
          <a:p>
            <a:endParaRPr lang="en-US" dirty="0"/>
          </a:p>
        </p:txBody>
      </p:sp>
      <p:pic>
        <p:nvPicPr>
          <p:cNvPr id="2" name="Picture 1">
            <a:extLst>
              <a:ext uri="{FF2B5EF4-FFF2-40B4-BE49-F238E27FC236}">
                <a16:creationId xmlns:a16="http://schemas.microsoft.com/office/drawing/2014/main" id="{D949717D-4CE7-424D-BEE2-FD411F688081}"/>
              </a:ext>
            </a:extLst>
          </p:cNvPr>
          <p:cNvPicPr>
            <a:picLocks noChangeAspect="1"/>
          </p:cNvPicPr>
          <p:nvPr/>
        </p:nvPicPr>
        <p:blipFill>
          <a:blip r:embed="rId3"/>
          <a:stretch>
            <a:fillRect/>
          </a:stretch>
        </p:blipFill>
        <p:spPr>
          <a:xfrm>
            <a:off x="1206847" y="2789848"/>
            <a:ext cx="10341685" cy="3290279"/>
          </a:xfrm>
          <a:prstGeom prst="rect">
            <a:avLst/>
          </a:prstGeom>
        </p:spPr>
      </p:pic>
      <p:sp>
        <p:nvSpPr>
          <p:cNvPr id="5" name="Rectangle 4">
            <a:extLst>
              <a:ext uri="{FF2B5EF4-FFF2-40B4-BE49-F238E27FC236}">
                <a16:creationId xmlns:a16="http://schemas.microsoft.com/office/drawing/2014/main" id="{E1D3667D-2E04-4BDE-B83F-CA0FBBC8BC49}"/>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0385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C657DD-224A-C442-9E9B-D066F0B141D8}"/>
              </a:ext>
            </a:extLst>
          </p:cNvPr>
          <p:cNvSpPr/>
          <p:nvPr/>
        </p:nvSpPr>
        <p:spPr>
          <a:xfrm>
            <a:off x="603298" y="4890444"/>
            <a:ext cx="690479" cy="415498"/>
          </a:xfrm>
          <a:prstGeom prst="rect">
            <a:avLst/>
          </a:prstGeom>
        </p:spPr>
        <p:txBody>
          <a:bodyPr wrap="square">
            <a:spAutoFit/>
          </a:bodyPr>
          <a:lstStyle/>
          <a:p>
            <a:pPr algn="ctr"/>
            <a:r>
              <a:rPr lang="en-US" sz="1050" b="1" cap="all"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INSR ICON</a:t>
            </a:r>
          </a:p>
        </p:txBody>
      </p:sp>
      <p:sp>
        <p:nvSpPr>
          <p:cNvPr id="3" name="Rectangle 2">
            <a:extLst>
              <a:ext uri="{FF2B5EF4-FFF2-40B4-BE49-F238E27FC236}">
                <a16:creationId xmlns:a16="http://schemas.microsoft.com/office/drawing/2014/main" id="{8912DB47-9B8B-4FA0-812B-E1D67E6AA5F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53502041"/>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4533</TotalTime>
  <Words>676</Words>
  <Application>Microsoft Office PowerPoint</Application>
  <PresentationFormat>Widescreen</PresentationFormat>
  <Paragraphs>59</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Semibold</vt:lpstr>
      <vt:lpstr>Roboto Slab</vt:lpstr>
      <vt:lpstr>InfoSec Institute</vt:lpstr>
      <vt:lpstr>Routing Fundamentals</vt:lpstr>
      <vt:lpstr>RT vs. FT</vt:lpstr>
      <vt:lpstr>Routing Tables – Control</vt:lpstr>
      <vt:lpstr>Routing Tables – Data</vt:lpstr>
      <vt:lpstr>Forwarding Tables - RE</vt:lpstr>
      <vt:lpstr>Forwarding Tables-PFE</vt:lpstr>
      <vt:lpstr>Forwarding Tables – PFE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48</cp:revision>
  <dcterms:created xsi:type="dcterms:W3CDTF">2019-02-27T16:42:59Z</dcterms:created>
  <dcterms:modified xsi:type="dcterms:W3CDTF">2020-04-20T00:06:03Z</dcterms:modified>
</cp:coreProperties>
</file>