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handoutMasterIdLst>
    <p:handoutMasterId r:id="rId10"/>
  </p:handoutMasterIdLst>
  <p:sldIdLst>
    <p:sldId id="274" r:id="rId2"/>
    <p:sldId id="262" r:id="rId3"/>
    <p:sldId id="272" r:id="rId4"/>
    <p:sldId id="269" r:id="rId5"/>
    <p:sldId id="275" r:id="rId6"/>
    <p:sldId id="276" r:id="rId7"/>
    <p:sldId id="2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CE"/>
    <a:srgbClr val="E4F2F8"/>
    <a:srgbClr val="D1E7EF"/>
    <a:srgbClr val="BFE0EE"/>
    <a:srgbClr val="005A7C"/>
    <a:srgbClr val="C00D1E"/>
    <a:srgbClr val="838383"/>
    <a:srgbClr val="929292"/>
    <a:srgbClr val="E5E5E5"/>
    <a:srgbClr val="E1FB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62"/>
    <p:restoredTop sz="94694"/>
  </p:normalViewPr>
  <p:slideViewPr>
    <p:cSldViewPr snapToGrid="0" snapToObjects="1">
      <p:cViewPr varScale="1">
        <p:scale>
          <a:sx n="108" d="100"/>
          <a:sy n="108" d="100"/>
        </p:scale>
        <p:origin x="660" y="10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7" d="100"/>
          <a:sy n="157" d="100"/>
        </p:scale>
        <p:origin x="5640"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027AE7-EBBA-3B46-A62D-A1FCCBD82C9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AA06565-0B3A-F54D-A0F8-00B9C7B200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131DBD-9FD6-6A45-9ABB-BCA8406B2010}" type="datetimeFigureOut">
              <a:rPr lang="en-US" smtClean="0"/>
              <a:t>4/19/2020</a:t>
            </a:fld>
            <a:endParaRPr lang="en-US"/>
          </a:p>
        </p:txBody>
      </p:sp>
      <p:sp>
        <p:nvSpPr>
          <p:cNvPr id="4" name="Footer Placeholder 3">
            <a:extLst>
              <a:ext uri="{FF2B5EF4-FFF2-40B4-BE49-F238E27FC236}">
                <a16:creationId xmlns:a16="http://schemas.microsoft.com/office/drawing/2014/main" id="{DA696465-4202-D948-9244-A3AA3C3692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4214B0-EA45-EE40-AB13-4AA29EA130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7E7C5F-33A9-AC45-8974-CE26FF22DFD4}" type="slidenum">
              <a:rPr lang="en-US" smtClean="0"/>
              <a:t>‹#›</a:t>
            </a:fld>
            <a:endParaRPr lang="en-US"/>
          </a:p>
        </p:txBody>
      </p:sp>
    </p:spTree>
    <p:extLst>
      <p:ext uri="{BB962C8B-B14F-4D97-AF65-F5344CB8AC3E}">
        <p14:creationId xmlns:p14="http://schemas.microsoft.com/office/powerpoint/2010/main" val="888288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E4AA41-EF54-314A-80EC-C2E05FA693EE}" type="datetimeFigureOut">
              <a:rPr lang="en-US" smtClean="0"/>
              <a:t>4/19/2020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34C94-B050-584A-A843-DB996954582B}" type="slidenum">
              <a:rPr lang="en-US" smtClean="0"/>
              <a:t>‹#›</a:t>
            </a:fld>
            <a:endParaRPr lang="en-US"/>
          </a:p>
        </p:txBody>
      </p:sp>
    </p:spTree>
    <p:extLst>
      <p:ext uri="{BB962C8B-B14F-4D97-AF65-F5344CB8AC3E}">
        <p14:creationId xmlns:p14="http://schemas.microsoft.com/office/powerpoint/2010/main" val="3249202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Router Discovery – ICMP messages used for gateway discovery </a:t>
            </a:r>
          </a:p>
        </p:txBody>
      </p:sp>
      <p:sp>
        <p:nvSpPr>
          <p:cNvPr id="4" name="Slide Number Placeholder 3"/>
          <p:cNvSpPr>
            <a:spLocks noGrp="1"/>
          </p:cNvSpPr>
          <p:nvPr>
            <p:ph type="sldNum" sz="quarter" idx="5"/>
          </p:nvPr>
        </p:nvSpPr>
        <p:spPr/>
        <p:txBody>
          <a:bodyPr/>
          <a:lstStyle/>
          <a:p>
            <a:fld id="{4F234C94-B050-584A-A843-DB996954582B}" type="slidenum">
              <a:rPr lang="en-US" smtClean="0"/>
              <a:t>4</a:t>
            </a:fld>
            <a:endParaRPr lang="en-US"/>
          </a:p>
        </p:txBody>
      </p:sp>
    </p:spTree>
    <p:extLst>
      <p:ext uri="{BB962C8B-B14F-4D97-AF65-F5344CB8AC3E}">
        <p14:creationId xmlns:p14="http://schemas.microsoft.com/office/powerpoint/2010/main" val="29402352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efault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E4EA7E-1DB2-EC43-8BF6-7C9408FCE687}"/>
              </a:ext>
            </a:extLst>
          </p:cNvPr>
          <p:cNvSpPr txBox="1"/>
          <p:nvPr userDrawn="1"/>
        </p:nvSpPr>
        <p:spPr>
          <a:xfrm>
            <a:off x="11245174" y="6310009"/>
            <a:ext cx="583660" cy="307777"/>
          </a:xfrm>
          <a:prstGeom prst="rect">
            <a:avLst/>
          </a:prstGeom>
          <a:noFill/>
        </p:spPr>
        <p:txBody>
          <a:bodyPr wrap="square" rtlCol="0">
            <a:spAutoFit/>
          </a:bodyPr>
          <a:lstStyle/>
          <a:p>
            <a:pPr algn="r"/>
            <a:fld id="{94000DE4-E59E-D941-A73A-4F15C03D18BA}" type="slidenum">
              <a:rPr lang="en-US" sz="1400" b="0" i="0" smtClean="0">
                <a:solidFill>
                  <a:schemeClr val="tx2"/>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400" b="0" i="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itle Placeholder 1">
            <a:extLst>
              <a:ext uri="{FF2B5EF4-FFF2-40B4-BE49-F238E27FC236}">
                <a16:creationId xmlns:a16="http://schemas.microsoft.com/office/drawing/2014/main" id="{A975DF16-5712-5B4F-83C4-2C7B0C150BBC}"/>
              </a:ext>
            </a:extLst>
          </p:cNvPr>
          <p:cNvSpPr>
            <a:spLocks noGrp="1"/>
          </p:cNvSpPr>
          <p:nvPr>
            <p:ph type="title"/>
          </p:nvPr>
        </p:nvSpPr>
        <p:spPr>
          <a:xfrm>
            <a:off x="405727" y="365125"/>
            <a:ext cx="11360359" cy="1325563"/>
          </a:xfrm>
          <a:prstGeom prst="rect">
            <a:avLst/>
          </a:prstGeom>
        </p:spPr>
        <p:txBody>
          <a:bodyPr vert="horz" lIns="91440" tIns="45720" rIns="91440" bIns="45720" rtlCol="0" anchor="ctr">
            <a:normAutofit/>
          </a:bodyPr>
          <a:lstStyle>
            <a:lvl1pPr>
              <a:defRPr sz="6000" b="1"/>
            </a:lvl1pPr>
          </a:lstStyle>
          <a:p>
            <a:r>
              <a:rPr lang="en-US" dirty="0"/>
              <a:t>Click to edit Master title style</a:t>
            </a:r>
          </a:p>
        </p:txBody>
      </p:sp>
      <p:sp>
        <p:nvSpPr>
          <p:cNvPr id="6" name="Content Placeholder 5">
            <a:extLst>
              <a:ext uri="{FF2B5EF4-FFF2-40B4-BE49-F238E27FC236}">
                <a16:creationId xmlns:a16="http://schemas.microsoft.com/office/drawing/2014/main" id="{0409225A-8E8C-C14A-8BB7-A675BDF75A58}"/>
              </a:ext>
            </a:extLst>
          </p:cNvPr>
          <p:cNvSpPr>
            <a:spLocks noGrp="1"/>
          </p:cNvSpPr>
          <p:nvPr>
            <p:ph sz="quarter" idx="10"/>
          </p:nvPr>
        </p:nvSpPr>
        <p:spPr>
          <a:xfrm>
            <a:off x="405726" y="1841770"/>
            <a:ext cx="11360359" cy="4345021"/>
          </a:xfrm>
        </p:spPr>
        <p:txBody>
          <a:bodyPr>
            <a:normAutofit/>
          </a:bodyPr>
          <a:lstStyle>
            <a:lvl1pPr>
              <a:defRPr sz="2000"/>
            </a:lvl1pPr>
            <a:lvl2pPr>
              <a:defRPr sz="1800">
                <a:solidFill>
                  <a:srgbClr val="838383"/>
                </a:solidFill>
              </a:defRPr>
            </a:lvl2pPr>
            <a:lvl3pPr>
              <a:defRPr sz="1600">
                <a:solidFill>
                  <a:srgbClr val="838383"/>
                </a:solidFill>
              </a:defRPr>
            </a:lvl3pPr>
            <a:lvl4pPr>
              <a:defRPr sz="1400">
                <a:solidFill>
                  <a:srgbClr val="838383"/>
                </a:solidFill>
              </a:defRPr>
            </a:lvl4pPr>
            <a:lvl5pPr>
              <a:defRPr sz="1400">
                <a:solidFill>
                  <a:srgbClr val="83838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1A821309-208A-334E-A200-1E238B9F89A9}"/>
              </a:ext>
            </a:extLst>
          </p:cNvPr>
          <p:cNvPicPr>
            <a:picLocks noChangeAspect="1"/>
          </p:cNvPicPr>
          <p:nvPr userDrawn="1"/>
        </p:nvPicPr>
        <p:blipFill>
          <a:blip r:embed="rId2"/>
          <a:stretch>
            <a:fillRect/>
          </a:stretch>
        </p:blipFill>
        <p:spPr>
          <a:xfrm>
            <a:off x="405498" y="6313527"/>
            <a:ext cx="2082804" cy="228600"/>
          </a:xfrm>
          <a:prstGeom prst="rect">
            <a:avLst/>
          </a:prstGeom>
        </p:spPr>
      </p:pic>
    </p:spTree>
    <p:extLst>
      <p:ext uri="{BB962C8B-B14F-4D97-AF65-F5344CB8AC3E}">
        <p14:creationId xmlns:p14="http://schemas.microsoft.com/office/powerpoint/2010/main" val="3482422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1AA5899-5BCF-B446-A5F3-24E28B55DA80}"/>
              </a:ext>
            </a:extLst>
          </p:cNvPr>
          <p:cNvSpPr>
            <a:spLocks noGrp="1"/>
          </p:cNvSpPr>
          <p:nvPr>
            <p:ph type="sldNum" sz="quarter" idx="10"/>
          </p:nvPr>
        </p:nvSpPr>
        <p:spPr/>
        <p:txBody>
          <a:bodyPr/>
          <a:lstStyle/>
          <a:p>
            <a:fld id="{8D16F5AF-E384-F145-8613-F28E65705F97}" type="slidenum">
              <a:rPr lang="en-US" smtClean="0"/>
              <a:t>‹#›</a:t>
            </a:fld>
            <a:endParaRPr lang="en-US"/>
          </a:p>
        </p:txBody>
      </p:sp>
      <p:sp>
        <p:nvSpPr>
          <p:cNvPr id="4" name="Rectangle 3">
            <a:extLst>
              <a:ext uri="{FF2B5EF4-FFF2-40B4-BE49-F238E27FC236}">
                <a16:creationId xmlns:a16="http://schemas.microsoft.com/office/drawing/2014/main" id="{E5050FBA-E366-5946-9789-3C67C925F7EE}"/>
              </a:ext>
            </a:extLst>
          </p:cNvPr>
          <p:cNvSpPr/>
          <p:nvPr userDrawn="1"/>
        </p:nvSpPr>
        <p:spPr>
          <a:xfrm>
            <a:off x="0" y="0"/>
            <a:ext cx="12192000" cy="3242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1054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A9F179-20F8-A64C-9AF4-48C4EC39F055}"/>
              </a:ext>
            </a:extLst>
          </p:cNvPr>
          <p:cNvSpPr>
            <a:spLocks noGrp="1"/>
          </p:cNvSpPr>
          <p:nvPr>
            <p:ph type="title"/>
          </p:nvPr>
        </p:nvSpPr>
        <p:spPr>
          <a:xfrm>
            <a:off x="405727" y="365125"/>
            <a:ext cx="11360359"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97AB2A6-A7B6-E342-912C-107D9BB818B3}"/>
              </a:ext>
            </a:extLst>
          </p:cNvPr>
          <p:cNvSpPr>
            <a:spLocks noGrp="1"/>
          </p:cNvSpPr>
          <p:nvPr>
            <p:ph type="body" idx="1"/>
          </p:nvPr>
        </p:nvSpPr>
        <p:spPr>
          <a:xfrm>
            <a:off x="405727" y="1825625"/>
            <a:ext cx="1136036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D35BE687-0F05-F848-8D8D-351C6D44A0FE}"/>
              </a:ext>
            </a:extLst>
          </p:cNvPr>
          <p:cNvSpPr>
            <a:spLocks noGrp="1"/>
          </p:cNvSpPr>
          <p:nvPr>
            <p:ph type="sldNum" sz="quarter" idx="4"/>
          </p:nvPr>
        </p:nvSpPr>
        <p:spPr>
          <a:xfrm>
            <a:off x="8610600" y="6310312"/>
            <a:ext cx="3155486" cy="365125"/>
          </a:xfrm>
          <a:prstGeom prst="rect">
            <a:avLst/>
          </a:prstGeom>
        </p:spPr>
        <p:txBody>
          <a:bodyPr vert="horz" lIns="91440" tIns="45720" rIns="91440" bIns="45720" rtlCol="0" anchor="ctr"/>
          <a:lstStyle>
            <a:lvl1pPr algn="r">
              <a:defRPr sz="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8D16F5AF-E384-F145-8613-F28E65705F97}" type="slidenum">
              <a:rPr lang="en-US" smtClean="0"/>
              <a:t>‹#›</a:t>
            </a:fld>
            <a:endParaRPr lang="en-US"/>
          </a:p>
        </p:txBody>
      </p:sp>
      <p:sp>
        <p:nvSpPr>
          <p:cNvPr id="9" name="Rectangle 8">
            <a:extLst>
              <a:ext uri="{FF2B5EF4-FFF2-40B4-BE49-F238E27FC236}">
                <a16:creationId xmlns:a16="http://schemas.microsoft.com/office/drawing/2014/main" id="{9551438D-2267-B84B-B0A9-82777966F6E8}"/>
              </a:ext>
            </a:extLst>
          </p:cNvPr>
          <p:cNvSpPr/>
          <p:nvPr/>
        </p:nvSpPr>
        <p:spPr>
          <a:xfrm>
            <a:off x="0" y="0"/>
            <a:ext cx="12192000" cy="181669"/>
          </a:xfrm>
          <a:prstGeom prst="rect">
            <a:avLst/>
          </a:prstGeom>
          <a:solidFill>
            <a:srgbClr val="005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1436438"/>
      </p:ext>
    </p:extLst>
  </p:cSld>
  <p:clrMap bg1="lt1" tx1="dk1" bg2="lt2" tx2="dk2" accent1="accent1" accent2="accent2" accent3="accent3" accent4="accent4" accent5="accent5" accent6="accent6" hlink="hlink" folHlink="folHlink"/>
  <p:sldLayoutIdLst>
    <p:sldLayoutId id="2147483670" r:id="rId1"/>
    <p:sldLayoutId id="2147483671" r:id="rId2"/>
  </p:sldLayoutIdLst>
  <p:hf hdr="0" ftr="0" dt="0"/>
  <p:txStyles>
    <p:titleStyle>
      <a:lvl1pPr algn="l" defTabSz="914400" rtl="0" eaLnBrk="1" latinLnBrk="0" hangingPunct="1">
        <a:lnSpc>
          <a:spcPct val="90000"/>
        </a:lnSpc>
        <a:spcBef>
          <a:spcPct val="0"/>
        </a:spcBef>
        <a:buNone/>
        <a:defRPr sz="4400" kern="1200">
          <a:solidFill>
            <a:srgbClr val="015A7C"/>
          </a:solidFill>
          <a:latin typeface="Roboto Slab" pitchFamily="2" charset="0"/>
          <a:ea typeface="Roboto Slab"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rgbClr val="34374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C621DD-5863-C540-A0E7-3F1655FD9E98}"/>
              </a:ext>
            </a:extLst>
          </p:cNvPr>
          <p:cNvSpPr/>
          <p:nvPr/>
        </p:nvSpPr>
        <p:spPr>
          <a:xfrm>
            <a:off x="0" y="1"/>
            <a:ext cx="12192000" cy="6857999"/>
          </a:xfrm>
          <a:prstGeom prst="rect">
            <a:avLst/>
          </a:prstGeom>
          <a:solidFill>
            <a:srgbClr val="005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55C9E6A-768B-7243-9004-DB5A692F39D0}"/>
              </a:ext>
            </a:extLst>
          </p:cNvPr>
          <p:cNvSpPr>
            <a:spLocks noGrp="1"/>
          </p:cNvSpPr>
          <p:nvPr>
            <p:ph type="title"/>
          </p:nvPr>
        </p:nvSpPr>
        <p:spPr>
          <a:xfrm>
            <a:off x="405727" y="2201410"/>
            <a:ext cx="11360359" cy="1325563"/>
          </a:xfrm>
        </p:spPr>
        <p:txBody>
          <a:bodyPr/>
          <a:lstStyle/>
          <a:p>
            <a:r>
              <a:rPr lang="en-US" dirty="0">
                <a:solidFill>
                  <a:schemeClr val="bg1"/>
                </a:solidFill>
              </a:rPr>
              <a:t>Routing Fundamentals</a:t>
            </a:r>
          </a:p>
        </p:txBody>
      </p:sp>
      <p:sp>
        <p:nvSpPr>
          <p:cNvPr id="2" name="Slide Number Placeholder 1">
            <a:extLst>
              <a:ext uri="{FF2B5EF4-FFF2-40B4-BE49-F238E27FC236}">
                <a16:creationId xmlns:a16="http://schemas.microsoft.com/office/drawing/2014/main" id="{A06D7858-E16E-254B-AC32-01CFA663B293}"/>
              </a:ext>
            </a:extLst>
          </p:cNvPr>
          <p:cNvSpPr>
            <a:spLocks noGrp="1"/>
          </p:cNvSpPr>
          <p:nvPr>
            <p:ph type="sldNum" sz="quarter" idx="4294967295"/>
          </p:nvPr>
        </p:nvSpPr>
        <p:spPr>
          <a:xfrm>
            <a:off x="9036050" y="6310313"/>
            <a:ext cx="3155950" cy="365125"/>
          </a:xfrm>
        </p:spPr>
        <p:txBody>
          <a:bodyPr/>
          <a:lstStyle/>
          <a:p>
            <a:fld id="{8D16F5AF-E384-F145-8613-F28E65705F97}" type="slidenum">
              <a:rPr lang="en-US" smtClean="0"/>
              <a:t>1</a:t>
            </a:fld>
            <a:endParaRPr lang="en-US"/>
          </a:p>
        </p:txBody>
      </p:sp>
      <p:sp>
        <p:nvSpPr>
          <p:cNvPr id="6" name="Content Placeholder 5">
            <a:extLst>
              <a:ext uri="{FF2B5EF4-FFF2-40B4-BE49-F238E27FC236}">
                <a16:creationId xmlns:a16="http://schemas.microsoft.com/office/drawing/2014/main" id="{23F033FD-DAC5-8145-999F-87FBE7BE3794}"/>
              </a:ext>
            </a:extLst>
          </p:cNvPr>
          <p:cNvSpPr txBox="1">
            <a:spLocks noGrp="1"/>
          </p:cNvSpPr>
          <p:nvPr>
            <p:ph sz="quarter" idx="10"/>
          </p:nvPr>
        </p:nvSpPr>
        <p:spPr>
          <a:xfrm>
            <a:off x="405726" y="3399195"/>
            <a:ext cx="11360359" cy="424732"/>
          </a:xfrm>
          <a:prstGeom prst="rect">
            <a:avLst/>
          </a:prstGeom>
          <a:noFill/>
        </p:spPr>
        <p:txBody>
          <a:bodyPr wrap="square" rtlCol="0">
            <a:spAutoFit/>
          </a:bodyPr>
          <a:lstStyle/>
          <a:p>
            <a:pPr marL="0" indent="0">
              <a:buNone/>
            </a:pPr>
            <a:r>
              <a:rPr lang="en-US" sz="2400" b="0" dirty="0">
                <a:solidFill>
                  <a:schemeClr val="bg1"/>
                </a:solidFill>
                <a:latin typeface="Open Sans" panose="020B0606030504020204" pitchFamily="34" charset="0"/>
                <a:ea typeface="Open Sans" panose="020B0606030504020204" pitchFamily="34" charset="0"/>
                <a:cs typeface="Open Sans" panose="020B0606030504020204" pitchFamily="34" charset="0"/>
              </a:rPr>
              <a:t>How a Juniper device makes forwarding decisions</a:t>
            </a:r>
          </a:p>
        </p:txBody>
      </p:sp>
      <p:pic>
        <p:nvPicPr>
          <p:cNvPr id="7" name="Picture 6">
            <a:extLst>
              <a:ext uri="{FF2B5EF4-FFF2-40B4-BE49-F238E27FC236}">
                <a16:creationId xmlns:a16="http://schemas.microsoft.com/office/drawing/2014/main" id="{6C1A4E90-5C65-C748-B846-BB0B8CE0259D}"/>
              </a:ext>
            </a:extLst>
          </p:cNvPr>
          <p:cNvPicPr>
            <a:picLocks noChangeAspect="1"/>
          </p:cNvPicPr>
          <p:nvPr/>
        </p:nvPicPr>
        <p:blipFill>
          <a:blip r:embed="rId2"/>
          <a:stretch>
            <a:fillRect/>
          </a:stretch>
        </p:blipFill>
        <p:spPr>
          <a:xfrm>
            <a:off x="405726" y="6264275"/>
            <a:ext cx="2082804" cy="228600"/>
          </a:xfrm>
          <a:prstGeom prst="rect">
            <a:avLst/>
          </a:prstGeom>
        </p:spPr>
      </p:pic>
      <p:sp>
        <p:nvSpPr>
          <p:cNvPr id="8" name="Rectangle 7">
            <a:extLst>
              <a:ext uri="{FF2B5EF4-FFF2-40B4-BE49-F238E27FC236}">
                <a16:creationId xmlns:a16="http://schemas.microsoft.com/office/drawing/2014/main" id="{E4F50E8C-D50D-4718-A35C-7500B7888980}"/>
              </a:ext>
            </a:extLst>
          </p:cNvPr>
          <p:cNvSpPr/>
          <p:nvPr/>
        </p:nvSpPr>
        <p:spPr>
          <a:xfrm>
            <a:off x="241782" y="6111058"/>
            <a:ext cx="2410691" cy="575477"/>
          </a:xfrm>
          <a:prstGeom prst="rect">
            <a:avLst/>
          </a:prstGeom>
          <a:solidFill>
            <a:srgbClr val="005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6540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C1B5B9-01D7-BB48-8947-D12C18194C11}"/>
              </a:ext>
            </a:extLst>
          </p:cNvPr>
          <p:cNvSpPr/>
          <p:nvPr/>
        </p:nvSpPr>
        <p:spPr>
          <a:xfrm>
            <a:off x="0" y="3448685"/>
            <a:ext cx="12192000" cy="110247"/>
          </a:xfrm>
          <a:prstGeom prst="rect">
            <a:avLst/>
          </a:prstGeom>
          <a:solidFill>
            <a:srgbClr val="009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6EC3C17-94E3-EA47-8FF7-22232238AF61}"/>
              </a:ext>
            </a:extLst>
          </p:cNvPr>
          <p:cNvSpPr txBox="1"/>
          <p:nvPr/>
        </p:nvSpPr>
        <p:spPr>
          <a:xfrm>
            <a:off x="2812912" y="3715846"/>
            <a:ext cx="5534383" cy="461665"/>
          </a:xfrm>
          <a:prstGeom prst="rect">
            <a:avLst/>
          </a:prstGeom>
          <a:noFill/>
        </p:spPr>
        <p:txBody>
          <a:bodyPr wrap="square" rtlCol="0">
            <a:spAutoFit/>
          </a:bodyPr>
          <a:lstStyle/>
          <a:p>
            <a:r>
              <a:rPr lang="en-US" sz="2400" dirty="0">
                <a:solidFill>
                  <a:schemeClr val="tx2"/>
                </a:solidFill>
                <a:latin typeface="Open Sans" panose="020B0606030504020204" pitchFamily="34" charset="0"/>
                <a:ea typeface="Open Sans" panose="020B0606030504020204" pitchFamily="34" charset="0"/>
                <a:cs typeface="Open Sans" panose="020B0606030504020204" pitchFamily="34" charset="0"/>
              </a:rPr>
              <a:t>Route attributes used for path selection</a:t>
            </a:r>
          </a:p>
        </p:txBody>
      </p:sp>
      <p:sp>
        <p:nvSpPr>
          <p:cNvPr id="6" name="Rectangle 5">
            <a:extLst>
              <a:ext uri="{FF2B5EF4-FFF2-40B4-BE49-F238E27FC236}">
                <a16:creationId xmlns:a16="http://schemas.microsoft.com/office/drawing/2014/main" id="{97A32C12-4B0D-2F4B-8A35-F4F47BAB4D03}"/>
              </a:ext>
            </a:extLst>
          </p:cNvPr>
          <p:cNvSpPr/>
          <p:nvPr/>
        </p:nvSpPr>
        <p:spPr>
          <a:xfrm>
            <a:off x="0" y="-17090"/>
            <a:ext cx="12192000" cy="616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338D507-3451-954E-A9EC-0EB6DFFE9EB7}"/>
              </a:ext>
            </a:extLst>
          </p:cNvPr>
          <p:cNvSpPr/>
          <p:nvPr/>
        </p:nvSpPr>
        <p:spPr>
          <a:xfrm>
            <a:off x="401262" y="2482270"/>
            <a:ext cx="1985297" cy="1985297"/>
          </a:xfrm>
          <a:prstGeom prst="ellipse">
            <a:avLst/>
          </a:prstGeom>
          <a:solidFill>
            <a:srgbClr val="009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3B179AA-C775-B743-89F9-9CEED84C7A53}"/>
              </a:ext>
            </a:extLst>
          </p:cNvPr>
          <p:cNvSpPr/>
          <p:nvPr/>
        </p:nvSpPr>
        <p:spPr>
          <a:xfrm>
            <a:off x="403036" y="2813199"/>
            <a:ext cx="1983523" cy="1323439"/>
          </a:xfrm>
          <a:prstGeom prst="rect">
            <a:avLst/>
          </a:prstGeom>
        </p:spPr>
        <p:txBody>
          <a:bodyPr wrap="square">
            <a:spAutoFit/>
          </a:bodyPr>
          <a:lstStyle/>
          <a:p>
            <a:pPr algn="ctr"/>
            <a:r>
              <a:rPr lang="en-US" sz="8000" b="1" cap="all" dirty="0">
                <a:solidFill>
                  <a:schemeClr val="bg1"/>
                </a:solidFill>
                <a:latin typeface="Roboto Slab" pitchFamily="2" charset="0"/>
                <a:ea typeface="Roboto Slab" pitchFamily="2" charset="0"/>
                <a:cs typeface="Open Sans Semibold" panose="020B0606030504020204" pitchFamily="34" charset="0"/>
              </a:rPr>
              <a:t>#</a:t>
            </a:r>
            <a:endParaRPr lang="en-US" sz="6000" b="1" cap="all" dirty="0">
              <a:solidFill>
                <a:schemeClr val="bg1"/>
              </a:solidFill>
              <a:latin typeface="Roboto Slab" pitchFamily="2" charset="0"/>
              <a:ea typeface="Roboto Slab" pitchFamily="2" charset="0"/>
              <a:cs typeface="Open Sans Semibold" panose="020B0606030504020204" pitchFamily="34" charset="0"/>
            </a:endParaRPr>
          </a:p>
        </p:txBody>
      </p:sp>
      <p:sp>
        <p:nvSpPr>
          <p:cNvPr id="13" name="Title 12">
            <a:extLst>
              <a:ext uri="{FF2B5EF4-FFF2-40B4-BE49-F238E27FC236}">
                <a16:creationId xmlns:a16="http://schemas.microsoft.com/office/drawing/2014/main" id="{A1F96139-5015-294A-8C10-A591543DBE10}"/>
              </a:ext>
            </a:extLst>
          </p:cNvPr>
          <p:cNvSpPr>
            <a:spLocks noGrp="1"/>
          </p:cNvSpPr>
          <p:nvPr>
            <p:ph type="title"/>
          </p:nvPr>
        </p:nvSpPr>
        <p:spPr>
          <a:xfrm>
            <a:off x="2812913" y="2233369"/>
            <a:ext cx="11360359" cy="1325563"/>
          </a:xfrm>
        </p:spPr>
        <p:txBody>
          <a:bodyPr>
            <a:normAutofit/>
          </a:bodyPr>
          <a:lstStyle/>
          <a:p>
            <a:r>
              <a:rPr lang="en-US" dirty="0">
                <a:solidFill>
                  <a:srgbClr val="009ACE"/>
                </a:solidFill>
                <a:cs typeface="Open Sans" panose="020B0606030504020204" pitchFamily="34" charset="0"/>
              </a:rPr>
              <a:t>Forwarding Decisions</a:t>
            </a:r>
            <a:endParaRPr lang="en-US" dirty="0">
              <a:solidFill>
                <a:srgbClr val="009ACE"/>
              </a:solidFill>
            </a:endParaRPr>
          </a:p>
        </p:txBody>
      </p:sp>
      <p:sp>
        <p:nvSpPr>
          <p:cNvPr id="10" name="Rectangle 9">
            <a:extLst>
              <a:ext uri="{FF2B5EF4-FFF2-40B4-BE49-F238E27FC236}">
                <a16:creationId xmlns:a16="http://schemas.microsoft.com/office/drawing/2014/main" id="{8836CDBF-9367-4C69-A867-23DC0E168552}"/>
              </a:ext>
            </a:extLst>
          </p:cNvPr>
          <p:cNvSpPr/>
          <p:nvPr/>
        </p:nvSpPr>
        <p:spPr>
          <a:xfrm>
            <a:off x="188564" y="6120883"/>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808595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1870B3-638F-BD43-B72D-575A5933F944}"/>
              </a:ext>
            </a:extLst>
          </p:cNvPr>
          <p:cNvSpPr txBox="1"/>
          <p:nvPr/>
        </p:nvSpPr>
        <p:spPr>
          <a:xfrm>
            <a:off x="1536970" y="1940182"/>
            <a:ext cx="9300710" cy="1077218"/>
          </a:xfrm>
          <a:prstGeom prst="rect">
            <a:avLst/>
          </a:prstGeom>
          <a:noFill/>
        </p:spPr>
        <p:txBody>
          <a:bodyPr wrap="square" rtlCol="0">
            <a:spAutoFit/>
          </a:bodyPr>
          <a:lstStyle/>
          <a:p>
            <a:r>
              <a:rPr lang="en-US" sz="1600" b="1" dirty="0">
                <a:latin typeface="Open Sans Semibold" panose="020B0606030504020204" pitchFamily="34" charset="0"/>
                <a:ea typeface="Open Sans Semibold" panose="020B0606030504020204" pitchFamily="34" charset="0"/>
                <a:cs typeface="Open Sans Semibold" panose="020B0606030504020204" pitchFamily="34" charset="0"/>
              </a:rPr>
              <a:t>Preference</a:t>
            </a:r>
          </a:p>
          <a:p>
            <a:r>
              <a:rPr lang="en-US" sz="1600" dirty="0">
                <a:latin typeface="Open Sans" panose="020B0606030504020204" pitchFamily="34" charset="0"/>
                <a:ea typeface="Open Sans" panose="020B0606030504020204" pitchFamily="34" charset="0"/>
                <a:cs typeface="Open Sans" panose="020B0606030504020204" pitchFamily="34" charset="0"/>
              </a:rPr>
              <a:t>Routing information sources each have a different </a:t>
            </a:r>
            <a:r>
              <a:rPr lang="en-US" sz="1600" i="1" dirty="0">
                <a:latin typeface="Open Sans" panose="020B0606030504020204" pitchFamily="34" charset="0"/>
                <a:ea typeface="Open Sans" panose="020B0606030504020204" pitchFamily="34" charset="0"/>
                <a:cs typeface="Open Sans" panose="020B0606030504020204" pitchFamily="34" charset="0"/>
              </a:rPr>
              <a:t>preference</a:t>
            </a:r>
            <a:r>
              <a:rPr lang="en-US" sz="1600" dirty="0">
                <a:latin typeface="Open Sans" panose="020B0606030504020204" pitchFamily="34" charset="0"/>
                <a:ea typeface="Open Sans" panose="020B0606030504020204" pitchFamily="34" charset="0"/>
                <a:cs typeface="Open Sans" panose="020B0606030504020204" pitchFamily="34" charset="0"/>
              </a:rPr>
              <a:t>. This can be thought of the same way as </a:t>
            </a:r>
            <a:r>
              <a:rPr lang="en-US" sz="1600" i="1" dirty="0">
                <a:latin typeface="Open Sans" panose="020B0606030504020204" pitchFamily="34" charset="0"/>
                <a:ea typeface="Open Sans" panose="020B0606030504020204" pitchFamily="34" charset="0"/>
                <a:cs typeface="Open Sans" panose="020B0606030504020204" pitchFamily="34" charset="0"/>
              </a:rPr>
              <a:t>Administrative Distance</a:t>
            </a:r>
            <a:r>
              <a:rPr lang="en-US" sz="1600" dirty="0">
                <a:latin typeface="Open Sans" panose="020B0606030504020204" pitchFamily="34" charset="0"/>
                <a:ea typeface="Open Sans" panose="020B0606030504020204" pitchFamily="34" charset="0"/>
                <a:cs typeface="Open Sans" panose="020B0606030504020204" pitchFamily="34" charset="0"/>
              </a:rPr>
              <a:t> in Cisco devices. If the same route is learned from multiple sources, the source with the lowest preference number will be used for entry into the forwarding table.</a:t>
            </a:r>
          </a:p>
        </p:txBody>
      </p:sp>
      <p:sp>
        <p:nvSpPr>
          <p:cNvPr id="6" name="TextBox 5">
            <a:extLst>
              <a:ext uri="{FF2B5EF4-FFF2-40B4-BE49-F238E27FC236}">
                <a16:creationId xmlns:a16="http://schemas.microsoft.com/office/drawing/2014/main" id="{F53F6286-4AB5-9B4B-B068-294F949524BB}"/>
              </a:ext>
            </a:extLst>
          </p:cNvPr>
          <p:cNvSpPr txBox="1"/>
          <p:nvPr/>
        </p:nvSpPr>
        <p:spPr>
          <a:xfrm>
            <a:off x="1536970" y="3248432"/>
            <a:ext cx="9300710" cy="1323439"/>
          </a:xfrm>
          <a:prstGeom prst="rect">
            <a:avLst/>
          </a:prstGeom>
          <a:noFill/>
        </p:spPr>
        <p:txBody>
          <a:bodyPr wrap="square" rtlCol="0">
            <a:spAutoFit/>
          </a:bodyPr>
          <a:lstStyle/>
          <a:p>
            <a:r>
              <a:rPr lang="en-US" sz="1600" b="1" dirty="0">
                <a:latin typeface="Open Sans Semibold" panose="020B0606030504020204" pitchFamily="34" charset="0"/>
                <a:ea typeface="Open Sans Semibold" panose="020B0606030504020204" pitchFamily="34" charset="0"/>
                <a:cs typeface="Open Sans Semibold" panose="020B0606030504020204" pitchFamily="34" charset="0"/>
              </a:rPr>
              <a:t>Metric</a:t>
            </a:r>
          </a:p>
          <a:p>
            <a:r>
              <a:rPr lang="en-US" sz="1600" dirty="0">
                <a:latin typeface="Open Sans" panose="020B0606030504020204" pitchFamily="34" charset="0"/>
                <a:ea typeface="Open Sans" panose="020B0606030504020204" pitchFamily="34" charset="0"/>
                <a:cs typeface="Open Sans" panose="020B0606030504020204" pitchFamily="34" charset="0"/>
              </a:rPr>
              <a:t>Routes learned always have a metric associated with them, or the </a:t>
            </a:r>
            <a:r>
              <a:rPr lang="en-US" sz="1600" i="1" dirty="0">
                <a:latin typeface="Open Sans" panose="020B0606030504020204" pitchFamily="34" charset="0"/>
                <a:ea typeface="Open Sans" panose="020B0606030504020204" pitchFamily="34" charset="0"/>
                <a:cs typeface="Open Sans" panose="020B0606030504020204" pitchFamily="34" charset="0"/>
              </a:rPr>
              <a:t>cost</a:t>
            </a:r>
            <a:r>
              <a:rPr lang="en-US" sz="1600" dirty="0">
                <a:latin typeface="Open Sans" panose="020B0606030504020204" pitchFamily="34" charset="0"/>
                <a:ea typeface="Open Sans" panose="020B0606030504020204" pitchFamily="34" charset="0"/>
                <a:cs typeface="Open Sans" panose="020B0606030504020204" pitchFamily="34" charset="0"/>
              </a:rPr>
              <a:t> of the route. The algorithm used for calculating metric varies by routing information sources, and can be manually set by the network administrator. The metric is used to select the best path for a destination when multiple paths to the same destination are learned within the same routing protocol/ information source.</a:t>
            </a:r>
          </a:p>
        </p:txBody>
      </p:sp>
      <p:sp>
        <p:nvSpPr>
          <p:cNvPr id="8" name="Oval 7">
            <a:extLst>
              <a:ext uri="{FF2B5EF4-FFF2-40B4-BE49-F238E27FC236}">
                <a16:creationId xmlns:a16="http://schemas.microsoft.com/office/drawing/2014/main" id="{8B76AB70-220D-F843-B9A1-6A0D740BB083}"/>
              </a:ext>
            </a:extLst>
          </p:cNvPr>
          <p:cNvSpPr/>
          <p:nvPr/>
        </p:nvSpPr>
        <p:spPr>
          <a:xfrm>
            <a:off x="492868" y="2033449"/>
            <a:ext cx="914400" cy="914400"/>
          </a:xfrm>
          <a:prstGeom prst="ellipse">
            <a:avLst/>
          </a:prstGeom>
          <a:solidFill>
            <a:srgbClr val="009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17CBACC-E32F-3D42-9D69-D145EEE3F974}"/>
              </a:ext>
            </a:extLst>
          </p:cNvPr>
          <p:cNvSpPr/>
          <p:nvPr/>
        </p:nvSpPr>
        <p:spPr>
          <a:xfrm>
            <a:off x="492868" y="3437372"/>
            <a:ext cx="914400" cy="914400"/>
          </a:xfrm>
          <a:prstGeom prst="ellipse">
            <a:avLst/>
          </a:prstGeom>
          <a:solidFill>
            <a:srgbClr val="009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5">
            <a:extLst>
              <a:ext uri="{FF2B5EF4-FFF2-40B4-BE49-F238E27FC236}">
                <a16:creationId xmlns:a16="http://schemas.microsoft.com/office/drawing/2014/main" id="{A1B387B8-7F95-B849-917D-B64F2FA70425}"/>
              </a:ext>
            </a:extLst>
          </p:cNvPr>
          <p:cNvSpPr>
            <a:spLocks noGrp="1"/>
          </p:cNvSpPr>
          <p:nvPr>
            <p:ph type="title"/>
          </p:nvPr>
        </p:nvSpPr>
        <p:spPr/>
        <p:txBody>
          <a:bodyPr>
            <a:normAutofit/>
          </a:bodyPr>
          <a:lstStyle/>
          <a:p>
            <a:r>
              <a:rPr lang="en-US" dirty="0">
                <a:solidFill>
                  <a:srgbClr val="005A7C"/>
                </a:solidFill>
                <a:cs typeface="Open Sans" panose="020B0606030504020204" pitchFamily="34" charset="0"/>
              </a:rPr>
              <a:t>Route Selection</a:t>
            </a:r>
            <a:endParaRPr lang="en-US" dirty="0"/>
          </a:p>
        </p:txBody>
      </p:sp>
      <p:pic>
        <p:nvPicPr>
          <p:cNvPr id="20" name="Picture 19">
            <a:extLst>
              <a:ext uri="{FF2B5EF4-FFF2-40B4-BE49-F238E27FC236}">
                <a16:creationId xmlns:a16="http://schemas.microsoft.com/office/drawing/2014/main" id="{FF3FDF84-8DE8-49F9-9E09-B83357576E18}"/>
              </a:ext>
            </a:extLst>
          </p:cNvPr>
          <p:cNvPicPr>
            <a:picLocks noChangeAspect="1"/>
          </p:cNvPicPr>
          <p:nvPr/>
        </p:nvPicPr>
        <p:blipFill>
          <a:blip r:embed="rId2"/>
          <a:stretch>
            <a:fillRect/>
          </a:stretch>
        </p:blipFill>
        <p:spPr>
          <a:xfrm>
            <a:off x="618815" y="2146618"/>
            <a:ext cx="662506" cy="664346"/>
          </a:xfrm>
          <a:prstGeom prst="rect">
            <a:avLst/>
          </a:prstGeom>
        </p:spPr>
      </p:pic>
      <p:pic>
        <p:nvPicPr>
          <p:cNvPr id="21" name="Picture 20">
            <a:extLst>
              <a:ext uri="{FF2B5EF4-FFF2-40B4-BE49-F238E27FC236}">
                <a16:creationId xmlns:a16="http://schemas.microsoft.com/office/drawing/2014/main" id="{3ABBF0D3-2B80-4384-B43B-54D9A415543A}"/>
              </a:ext>
            </a:extLst>
          </p:cNvPr>
          <p:cNvPicPr>
            <a:picLocks noChangeAspect="1"/>
          </p:cNvPicPr>
          <p:nvPr/>
        </p:nvPicPr>
        <p:blipFill>
          <a:blip r:embed="rId3"/>
          <a:stretch>
            <a:fillRect/>
          </a:stretch>
        </p:blipFill>
        <p:spPr>
          <a:xfrm>
            <a:off x="609762" y="3578899"/>
            <a:ext cx="662506" cy="662506"/>
          </a:xfrm>
          <a:prstGeom prst="rect">
            <a:avLst/>
          </a:prstGeom>
        </p:spPr>
      </p:pic>
      <p:sp>
        <p:nvSpPr>
          <p:cNvPr id="22" name="Oval 21">
            <a:extLst>
              <a:ext uri="{FF2B5EF4-FFF2-40B4-BE49-F238E27FC236}">
                <a16:creationId xmlns:a16="http://schemas.microsoft.com/office/drawing/2014/main" id="{6562F072-3B25-4C3B-9246-426EE5AE4173}"/>
              </a:ext>
            </a:extLst>
          </p:cNvPr>
          <p:cNvSpPr/>
          <p:nvPr/>
        </p:nvSpPr>
        <p:spPr>
          <a:xfrm>
            <a:off x="506305" y="4841295"/>
            <a:ext cx="914400" cy="914400"/>
          </a:xfrm>
          <a:prstGeom prst="ellipse">
            <a:avLst/>
          </a:prstGeom>
          <a:solidFill>
            <a:srgbClr val="009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630C42F-F687-4864-9D37-816DA3D191EE}"/>
              </a:ext>
            </a:extLst>
          </p:cNvPr>
          <p:cNvSpPr txBox="1"/>
          <p:nvPr/>
        </p:nvSpPr>
        <p:spPr>
          <a:xfrm>
            <a:off x="1536970" y="4759886"/>
            <a:ext cx="9300710" cy="1077218"/>
          </a:xfrm>
          <a:prstGeom prst="rect">
            <a:avLst/>
          </a:prstGeom>
          <a:noFill/>
        </p:spPr>
        <p:txBody>
          <a:bodyPr wrap="square" rtlCol="0">
            <a:spAutoFit/>
          </a:bodyPr>
          <a:lstStyle/>
          <a:p>
            <a:r>
              <a:rPr lang="en-US" sz="1600" b="1" dirty="0">
                <a:latin typeface="Open Sans Semibold" panose="020B0606030504020204" pitchFamily="34" charset="0"/>
                <a:ea typeface="Open Sans Semibold" panose="020B0606030504020204" pitchFamily="34" charset="0"/>
                <a:cs typeface="Open Sans Semibold" panose="020B0606030504020204" pitchFamily="34" charset="0"/>
              </a:rPr>
              <a:t>Longest Match</a:t>
            </a:r>
          </a:p>
          <a:p>
            <a:r>
              <a:rPr lang="en-US" sz="1600" dirty="0">
                <a:latin typeface="Open Sans" panose="020B0606030504020204" pitchFamily="34" charset="0"/>
                <a:ea typeface="Open Sans" panose="020B0606030504020204" pitchFamily="34" charset="0"/>
                <a:cs typeface="Open Sans" panose="020B0606030504020204" pitchFamily="34" charset="0"/>
              </a:rPr>
              <a:t>When multiple routes exist in the forwarding table which include the same destination address, the routes with the longest prefix will be used. This means that the most specific route that exist will be used.</a:t>
            </a:r>
          </a:p>
        </p:txBody>
      </p:sp>
      <p:pic>
        <p:nvPicPr>
          <p:cNvPr id="25" name="Picture 24">
            <a:extLst>
              <a:ext uri="{FF2B5EF4-FFF2-40B4-BE49-F238E27FC236}">
                <a16:creationId xmlns:a16="http://schemas.microsoft.com/office/drawing/2014/main" id="{83FC6F7B-1D72-47DE-91E5-F793C408B0A5}"/>
              </a:ext>
            </a:extLst>
          </p:cNvPr>
          <p:cNvPicPr>
            <a:picLocks noChangeAspect="1"/>
          </p:cNvPicPr>
          <p:nvPr/>
        </p:nvPicPr>
        <p:blipFill>
          <a:blip r:embed="rId4"/>
          <a:stretch>
            <a:fillRect/>
          </a:stretch>
        </p:blipFill>
        <p:spPr>
          <a:xfrm>
            <a:off x="565372" y="4927939"/>
            <a:ext cx="792244" cy="792244"/>
          </a:xfrm>
          <a:prstGeom prst="rect">
            <a:avLst/>
          </a:prstGeom>
        </p:spPr>
      </p:pic>
      <p:sp>
        <p:nvSpPr>
          <p:cNvPr id="12" name="Rectangle 11">
            <a:extLst>
              <a:ext uri="{FF2B5EF4-FFF2-40B4-BE49-F238E27FC236}">
                <a16:creationId xmlns:a16="http://schemas.microsoft.com/office/drawing/2014/main" id="{5EF9C0E4-B553-4B81-98DF-C745D339F718}"/>
              </a:ext>
            </a:extLst>
          </p:cNvPr>
          <p:cNvSpPr/>
          <p:nvPr/>
        </p:nvSpPr>
        <p:spPr>
          <a:xfrm>
            <a:off x="188564" y="6120883"/>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198432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p:txBody>
          <a:bodyPr/>
          <a:lstStyle/>
          <a:p>
            <a:r>
              <a:rPr lang="en-US" dirty="0"/>
              <a:t>Preference</a:t>
            </a:r>
          </a:p>
        </p:txBody>
      </p:sp>
      <p:sp>
        <p:nvSpPr>
          <p:cNvPr id="15" name="Content Placeholder 14">
            <a:extLst>
              <a:ext uri="{FF2B5EF4-FFF2-40B4-BE49-F238E27FC236}">
                <a16:creationId xmlns:a16="http://schemas.microsoft.com/office/drawing/2014/main" id="{DDDBC69C-7AB3-6945-B3F9-6191F0CE90DB}"/>
              </a:ext>
            </a:extLst>
          </p:cNvPr>
          <p:cNvSpPr>
            <a:spLocks noGrp="1"/>
          </p:cNvSpPr>
          <p:nvPr>
            <p:ph sz="quarter" idx="10"/>
          </p:nvPr>
        </p:nvSpPr>
        <p:spPr>
          <a:xfrm>
            <a:off x="389101" y="1509270"/>
            <a:ext cx="5988589" cy="4243460"/>
          </a:xfrm>
        </p:spPr>
        <p:txBody>
          <a:bodyPr>
            <a:normAutofit/>
          </a:bodyPr>
          <a:lstStyle/>
          <a:p>
            <a:r>
              <a:rPr lang="en-US" dirty="0"/>
              <a:t>Relative trustworthiness</a:t>
            </a:r>
          </a:p>
          <a:p>
            <a:pPr lvl="1"/>
            <a:r>
              <a:rPr lang="en-US" dirty="0"/>
              <a:t>Preference (also known as </a:t>
            </a:r>
            <a:r>
              <a:rPr lang="en-US" i="1" dirty="0"/>
              <a:t>Administrative Distance</a:t>
            </a:r>
            <a:r>
              <a:rPr lang="en-US" dirty="0"/>
              <a:t>) defines what source of routing information is to be most </a:t>
            </a:r>
            <a:r>
              <a:rPr lang="en-US" i="1" dirty="0"/>
              <a:t>trusted</a:t>
            </a:r>
            <a:r>
              <a:rPr lang="en-US" dirty="0"/>
              <a:t> when the same routes are learned from multiple sources. Lower preference number indicates a more preferred source</a:t>
            </a:r>
          </a:p>
          <a:p>
            <a:r>
              <a:rPr lang="en-US" dirty="0"/>
              <a:t>Many are configurable</a:t>
            </a:r>
          </a:p>
          <a:p>
            <a:pPr lvl="1"/>
            <a:r>
              <a:rPr lang="en-US" dirty="0"/>
              <a:t>The preference of most sources of routing information are configurable by the network administrator. The default preference of some common sources of routing information are listed here.</a:t>
            </a:r>
          </a:p>
        </p:txBody>
      </p:sp>
      <p:graphicFrame>
        <p:nvGraphicFramePr>
          <p:cNvPr id="5" name="Table 4">
            <a:extLst>
              <a:ext uri="{FF2B5EF4-FFF2-40B4-BE49-F238E27FC236}">
                <a16:creationId xmlns:a16="http://schemas.microsoft.com/office/drawing/2014/main" id="{9C493364-C57A-43E2-AD4C-BCA67633A46B}"/>
              </a:ext>
            </a:extLst>
          </p:cNvPr>
          <p:cNvGraphicFramePr>
            <a:graphicFrameLocks noGrp="1"/>
          </p:cNvGraphicFramePr>
          <p:nvPr>
            <p:extLst>
              <p:ext uri="{D42A27DB-BD31-4B8C-83A1-F6EECF244321}">
                <p14:modId xmlns:p14="http://schemas.microsoft.com/office/powerpoint/2010/main" val="3362169633"/>
              </p:ext>
            </p:extLst>
          </p:nvPr>
        </p:nvGraphicFramePr>
        <p:xfrm>
          <a:off x="7031115" y="1690688"/>
          <a:ext cx="4572000" cy="3672840"/>
        </p:xfrm>
        <a:graphic>
          <a:graphicData uri="http://schemas.openxmlformats.org/drawingml/2006/table">
            <a:tbl>
              <a:tblPr firstRow="1" bandRow="1">
                <a:tableStyleId>{00A15C55-8517-42AA-B614-E9B94910E393}</a:tableStyleId>
              </a:tblPr>
              <a:tblGrid>
                <a:gridCol w="2485747">
                  <a:extLst>
                    <a:ext uri="{9D8B030D-6E8A-4147-A177-3AD203B41FA5}">
                      <a16:colId xmlns:a16="http://schemas.microsoft.com/office/drawing/2014/main" val="1215930264"/>
                    </a:ext>
                  </a:extLst>
                </a:gridCol>
                <a:gridCol w="2086253">
                  <a:extLst>
                    <a:ext uri="{9D8B030D-6E8A-4147-A177-3AD203B41FA5}">
                      <a16:colId xmlns:a16="http://schemas.microsoft.com/office/drawing/2014/main" val="1706258861"/>
                    </a:ext>
                  </a:extLst>
                </a:gridCol>
              </a:tblGrid>
              <a:tr h="0">
                <a:tc>
                  <a:txBody>
                    <a:bodyPr/>
                    <a:lstStyle/>
                    <a:p>
                      <a:r>
                        <a:rPr lang="en-US" sz="1600" b="1" i="0" dirty="0">
                          <a:latin typeface="Open Sans Semibold" panose="020B0606030504020204" pitchFamily="34" charset="0"/>
                          <a:ea typeface="Open Sans Semibold" panose="020B0606030504020204" pitchFamily="34" charset="0"/>
                          <a:cs typeface="Open Sans Semibold" panose="020B0606030504020204" pitchFamily="34" charset="0"/>
                        </a:rPr>
                        <a:t>Source</a:t>
                      </a:r>
                    </a:p>
                  </a:txBody>
                  <a:tcPr>
                    <a:solidFill>
                      <a:schemeClr val="tx1"/>
                    </a:solidFill>
                  </a:tcPr>
                </a:tc>
                <a:tc>
                  <a:txBody>
                    <a:bodyPr/>
                    <a:lstStyle/>
                    <a:p>
                      <a:r>
                        <a:rPr lang="en-US" sz="1600" b="1" i="0" dirty="0">
                          <a:latin typeface="Open Sans Semibold" panose="020B0606030504020204" pitchFamily="34" charset="0"/>
                          <a:ea typeface="Open Sans Semibold" panose="020B0606030504020204" pitchFamily="34" charset="0"/>
                          <a:cs typeface="Open Sans Semibold" panose="020B0606030504020204" pitchFamily="34" charset="0"/>
                        </a:rPr>
                        <a:t>Default Preference</a:t>
                      </a:r>
                    </a:p>
                  </a:txBody>
                  <a:tcPr>
                    <a:solidFill>
                      <a:schemeClr val="tx1"/>
                    </a:solidFill>
                  </a:tcPr>
                </a:tc>
                <a:extLst>
                  <a:ext uri="{0D108BD9-81ED-4DB2-BD59-A6C34878D82A}">
                    <a16:rowId xmlns:a16="http://schemas.microsoft.com/office/drawing/2014/main" val="1939381025"/>
                  </a:ext>
                </a:extLst>
              </a:tr>
              <a:tr h="370840">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Directly Connected Routes</a:t>
                      </a:r>
                    </a:p>
                  </a:txBody>
                  <a:tcPr>
                    <a:solidFill>
                      <a:schemeClr val="tx2">
                        <a:lumMod val="20000"/>
                        <a:lumOff val="80000"/>
                      </a:schemeClr>
                    </a:solidFill>
                  </a:tcPr>
                </a:tc>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0</a:t>
                      </a:r>
                    </a:p>
                  </a:txBody>
                  <a:tcPr>
                    <a:solidFill>
                      <a:schemeClr val="tx2">
                        <a:lumMod val="20000"/>
                        <a:lumOff val="80000"/>
                      </a:schemeClr>
                    </a:solidFill>
                  </a:tcPr>
                </a:tc>
                <a:extLst>
                  <a:ext uri="{0D108BD9-81ED-4DB2-BD59-A6C34878D82A}">
                    <a16:rowId xmlns:a16="http://schemas.microsoft.com/office/drawing/2014/main" val="2085294529"/>
                  </a:ext>
                </a:extLst>
              </a:tr>
              <a:tr h="370840">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OSPF Internal </a:t>
                      </a:r>
                    </a:p>
                  </a:txBody>
                  <a:tcPr>
                    <a:solidFill>
                      <a:schemeClr val="tx2">
                        <a:lumMod val="20000"/>
                        <a:lumOff val="80000"/>
                      </a:schemeClr>
                    </a:solidFill>
                  </a:tcPr>
                </a:tc>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10</a:t>
                      </a:r>
                    </a:p>
                  </a:txBody>
                  <a:tcPr>
                    <a:solidFill>
                      <a:schemeClr val="tx2">
                        <a:lumMod val="20000"/>
                        <a:lumOff val="80000"/>
                      </a:schemeClr>
                    </a:solidFill>
                  </a:tcPr>
                </a:tc>
                <a:extLst>
                  <a:ext uri="{0D108BD9-81ED-4DB2-BD59-A6C34878D82A}">
                    <a16:rowId xmlns:a16="http://schemas.microsoft.com/office/drawing/2014/main" val="2474893639"/>
                  </a:ext>
                </a:extLst>
              </a:tr>
              <a:tr h="370840">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IS-IS Level 1 internal</a:t>
                      </a:r>
                    </a:p>
                  </a:txBody>
                  <a:tcPr>
                    <a:solidFill>
                      <a:schemeClr val="tx2">
                        <a:lumMod val="20000"/>
                        <a:lumOff val="80000"/>
                      </a:schemeClr>
                    </a:solidFill>
                  </a:tcPr>
                </a:tc>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15</a:t>
                      </a:r>
                    </a:p>
                  </a:txBody>
                  <a:tcPr>
                    <a:solidFill>
                      <a:schemeClr val="tx2">
                        <a:lumMod val="20000"/>
                        <a:lumOff val="80000"/>
                      </a:schemeClr>
                    </a:solidFill>
                  </a:tcPr>
                </a:tc>
                <a:extLst>
                  <a:ext uri="{0D108BD9-81ED-4DB2-BD59-A6C34878D82A}">
                    <a16:rowId xmlns:a16="http://schemas.microsoft.com/office/drawing/2014/main" val="1905656047"/>
                  </a:ext>
                </a:extLst>
              </a:tr>
              <a:tr h="370840">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IS-IS Level 2 internal</a:t>
                      </a:r>
                    </a:p>
                  </a:txBody>
                  <a:tcPr>
                    <a:solidFill>
                      <a:schemeClr val="tx2">
                        <a:lumMod val="20000"/>
                        <a:lumOff val="80000"/>
                      </a:schemeClr>
                    </a:solidFill>
                  </a:tcPr>
                </a:tc>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18</a:t>
                      </a:r>
                    </a:p>
                  </a:txBody>
                  <a:tcPr>
                    <a:solidFill>
                      <a:schemeClr val="tx2">
                        <a:lumMod val="20000"/>
                        <a:lumOff val="80000"/>
                      </a:schemeClr>
                    </a:solidFill>
                  </a:tcPr>
                </a:tc>
                <a:extLst>
                  <a:ext uri="{0D108BD9-81ED-4DB2-BD59-A6C34878D82A}">
                    <a16:rowId xmlns:a16="http://schemas.microsoft.com/office/drawing/2014/main" val="1575004776"/>
                  </a:ext>
                </a:extLst>
              </a:tr>
              <a:tr h="370840">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Router Discovery</a:t>
                      </a:r>
                    </a:p>
                  </a:txBody>
                  <a:tcPr>
                    <a:solidFill>
                      <a:schemeClr val="tx2">
                        <a:lumMod val="20000"/>
                        <a:lumOff val="80000"/>
                      </a:schemeClr>
                    </a:solidFill>
                  </a:tcPr>
                </a:tc>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55</a:t>
                      </a:r>
                    </a:p>
                  </a:txBody>
                  <a:tcPr>
                    <a:solidFill>
                      <a:schemeClr val="tx2">
                        <a:lumMod val="20000"/>
                        <a:lumOff val="80000"/>
                      </a:schemeClr>
                    </a:solidFill>
                  </a:tcPr>
                </a:tc>
                <a:extLst>
                  <a:ext uri="{0D108BD9-81ED-4DB2-BD59-A6C34878D82A}">
                    <a16:rowId xmlns:a16="http://schemas.microsoft.com/office/drawing/2014/main" val="4599070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Open Sans" panose="020B0606030504020204" pitchFamily="34" charset="0"/>
                          <a:ea typeface="Open Sans" panose="020B0606030504020204" pitchFamily="34" charset="0"/>
                          <a:cs typeface="Open Sans" panose="020B0606030504020204" pitchFamily="34" charset="0"/>
                        </a:rPr>
                        <a:t>RIP</a:t>
                      </a:r>
                    </a:p>
                  </a:txBody>
                  <a:tcPr>
                    <a:solidFill>
                      <a:schemeClr val="tx2">
                        <a:lumMod val="20000"/>
                        <a:lumOff val="80000"/>
                      </a:schemeClr>
                    </a:solidFill>
                  </a:tcPr>
                </a:tc>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100</a:t>
                      </a:r>
                    </a:p>
                  </a:txBody>
                  <a:tcPr>
                    <a:solidFill>
                      <a:schemeClr val="tx2">
                        <a:lumMod val="20000"/>
                        <a:lumOff val="80000"/>
                      </a:schemeClr>
                    </a:solidFill>
                  </a:tcPr>
                </a:tc>
                <a:extLst>
                  <a:ext uri="{0D108BD9-81ED-4DB2-BD59-A6C34878D82A}">
                    <a16:rowId xmlns:a16="http://schemas.microsoft.com/office/drawing/2014/main" val="230581469"/>
                  </a:ext>
                </a:extLst>
              </a:tr>
              <a:tr h="370840">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Aggregate</a:t>
                      </a:r>
                    </a:p>
                  </a:txBody>
                  <a:tcPr>
                    <a:solidFill>
                      <a:schemeClr val="tx2">
                        <a:lumMod val="20000"/>
                        <a:lumOff val="80000"/>
                      </a:schemeClr>
                    </a:solidFill>
                  </a:tcPr>
                </a:tc>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130</a:t>
                      </a:r>
                    </a:p>
                  </a:txBody>
                  <a:tcPr>
                    <a:solidFill>
                      <a:schemeClr val="tx2">
                        <a:lumMod val="20000"/>
                        <a:lumOff val="80000"/>
                      </a:schemeClr>
                    </a:solidFill>
                  </a:tcPr>
                </a:tc>
                <a:extLst>
                  <a:ext uri="{0D108BD9-81ED-4DB2-BD59-A6C34878D82A}">
                    <a16:rowId xmlns:a16="http://schemas.microsoft.com/office/drawing/2014/main" val="2520606980"/>
                  </a:ext>
                </a:extLst>
              </a:tr>
              <a:tr h="370840">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OSPF External</a:t>
                      </a:r>
                    </a:p>
                  </a:txBody>
                  <a:tcPr>
                    <a:solidFill>
                      <a:schemeClr val="tx2">
                        <a:lumMod val="20000"/>
                        <a:lumOff val="80000"/>
                      </a:schemeClr>
                    </a:solidFill>
                  </a:tcPr>
                </a:tc>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150</a:t>
                      </a:r>
                    </a:p>
                  </a:txBody>
                  <a:tcPr>
                    <a:solidFill>
                      <a:schemeClr val="tx2">
                        <a:lumMod val="20000"/>
                        <a:lumOff val="80000"/>
                      </a:schemeClr>
                    </a:solidFill>
                  </a:tcPr>
                </a:tc>
                <a:extLst>
                  <a:ext uri="{0D108BD9-81ED-4DB2-BD59-A6C34878D82A}">
                    <a16:rowId xmlns:a16="http://schemas.microsoft.com/office/drawing/2014/main" val="3888209280"/>
                  </a:ext>
                </a:extLst>
              </a:tr>
              <a:tr h="370840">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BGP</a:t>
                      </a:r>
                    </a:p>
                  </a:txBody>
                  <a:tcPr>
                    <a:solidFill>
                      <a:schemeClr val="tx2">
                        <a:lumMod val="20000"/>
                        <a:lumOff val="80000"/>
                      </a:schemeClr>
                    </a:solidFill>
                  </a:tcPr>
                </a:tc>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170</a:t>
                      </a:r>
                    </a:p>
                  </a:txBody>
                  <a:tcPr>
                    <a:solidFill>
                      <a:schemeClr val="tx2">
                        <a:lumMod val="20000"/>
                        <a:lumOff val="80000"/>
                      </a:schemeClr>
                    </a:solidFill>
                  </a:tcPr>
                </a:tc>
                <a:extLst>
                  <a:ext uri="{0D108BD9-81ED-4DB2-BD59-A6C34878D82A}">
                    <a16:rowId xmlns:a16="http://schemas.microsoft.com/office/drawing/2014/main" val="3152739256"/>
                  </a:ext>
                </a:extLst>
              </a:tr>
            </a:tbl>
          </a:graphicData>
        </a:graphic>
      </p:graphicFrame>
      <p:sp>
        <p:nvSpPr>
          <p:cNvPr id="6" name="Rectangle 5">
            <a:extLst>
              <a:ext uri="{FF2B5EF4-FFF2-40B4-BE49-F238E27FC236}">
                <a16:creationId xmlns:a16="http://schemas.microsoft.com/office/drawing/2014/main" id="{BB094F13-7E6E-4DBC-84BF-D381534F7939}"/>
              </a:ext>
            </a:extLst>
          </p:cNvPr>
          <p:cNvSpPr/>
          <p:nvPr/>
        </p:nvSpPr>
        <p:spPr>
          <a:xfrm>
            <a:off x="188564" y="6120883"/>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182444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p:txBody>
          <a:bodyPr/>
          <a:lstStyle/>
          <a:p>
            <a:r>
              <a:rPr lang="en-US" dirty="0"/>
              <a:t>Metric</a:t>
            </a:r>
          </a:p>
        </p:txBody>
      </p:sp>
      <p:sp>
        <p:nvSpPr>
          <p:cNvPr id="15" name="Content Placeholder 14">
            <a:extLst>
              <a:ext uri="{FF2B5EF4-FFF2-40B4-BE49-F238E27FC236}">
                <a16:creationId xmlns:a16="http://schemas.microsoft.com/office/drawing/2014/main" id="{DDDBC69C-7AB3-6945-B3F9-6191F0CE90DB}"/>
              </a:ext>
            </a:extLst>
          </p:cNvPr>
          <p:cNvSpPr>
            <a:spLocks noGrp="1"/>
          </p:cNvSpPr>
          <p:nvPr>
            <p:ph sz="quarter" idx="10"/>
          </p:nvPr>
        </p:nvSpPr>
        <p:spPr>
          <a:xfrm>
            <a:off x="389101" y="1509270"/>
            <a:ext cx="5988589" cy="2973953"/>
          </a:xfrm>
        </p:spPr>
        <p:txBody>
          <a:bodyPr>
            <a:normAutofit/>
          </a:bodyPr>
          <a:lstStyle/>
          <a:p>
            <a:r>
              <a:rPr lang="en-US" dirty="0"/>
              <a:t>Determines best path within a protocol</a:t>
            </a:r>
          </a:p>
          <a:p>
            <a:pPr lvl="1"/>
            <a:r>
              <a:rPr lang="en-US" dirty="0"/>
              <a:t>Metric is not comparable between sources of routing information, because many protocols calculate their metric differently.</a:t>
            </a:r>
          </a:p>
          <a:p>
            <a:endParaRPr lang="en-US" dirty="0"/>
          </a:p>
        </p:txBody>
      </p:sp>
      <p:graphicFrame>
        <p:nvGraphicFramePr>
          <p:cNvPr id="6" name="Table 5">
            <a:extLst>
              <a:ext uri="{FF2B5EF4-FFF2-40B4-BE49-F238E27FC236}">
                <a16:creationId xmlns:a16="http://schemas.microsoft.com/office/drawing/2014/main" id="{4FF0200B-7729-4124-980B-50E2F38A4C23}"/>
              </a:ext>
            </a:extLst>
          </p:cNvPr>
          <p:cNvGraphicFramePr>
            <a:graphicFrameLocks noGrp="1"/>
          </p:cNvGraphicFramePr>
          <p:nvPr>
            <p:extLst>
              <p:ext uri="{D42A27DB-BD31-4B8C-83A1-F6EECF244321}">
                <p14:modId xmlns:p14="http://schemas.microsoft.com/office/powerpoint/2010/main" val="2799156105"/>
              </p:ext>
            </p:extLst>
          </p:nvPr>
        </p:nvGraphicFramePr>
        <p:xfrm>
          <a:off x="7031115" y="1690688"/>
          <a:ext cx="4572000" cy="2560320"/>
        </p:xfrm>
        <a:graphic>
          <a:graphicData uri="http://schemas.openxmlformats.org/drawingml/2006/table">
            <a:tbl>
              <a:tblPr firstRow="1" bandRow="1">
                <a:tableStyleId>{00A15C55-8517-42AA-B614-E9B94910E393}</a:tableStyleId>
              </a:tblPr>
              <a:tblGrid>
                <a:gridCol w="1805067">
                  <a:extLst>
                    <a:ext uri="{9D8B030D-6E8A-4147-A177-3AD203B41FA5}">
                      <a16:colId xmlns:a16="http://schemas.microsoft.com/office/drawing/2014/main" val="1215930264"/>
                    </a:ext>
                  </a:extLst>
                </a:gridCol>
                <a:gridCol w="2766933">
                  <a:extLst>
                    <a:ext uri="{9D8B030D-6E8A-4147-A177-3AD203B41FA5}">
                      <a16:colId xmlns:a16="http://schemas.microsoft.com/office/drawing/2014/main" val="1706258861"/>
                    </a:ext>
                  </a:extLst>
                </a:gridCol>
              </a:tblGrid>
              <a:tr h="0">
                <a:tc>
                  <a:txBody>
                    <a:bodyPr/>
                    <a:lstStyle/>
                    <a:p>
                      <a:r>
                        <a:rPr lang="en-US" sz="1600" b="1" i="0" dirty="0">
                          <a:latin typeface="Open Sans Semibold" panose="020B0606030504020204" pitchFamily="34" charset="0"/>
                          <a:ea typeface="Open Sans Semibold" panose="020B0606030504020204" pitchFamily="34" charset="0"/>
                          <a:cs typeface="Open Sans Semibold" panose="020B0606030504020204" pitchFamily="34" charset="0"/>
                        </a:rPr>
                        <a:t>Source</a:t>
                      </a:r>
                    </a:p>
                  </a:txBody>
                  <a:tcPr>
                    <a:solidFill>
                      <a:schemeClr val="tx1"/>
                    </a:solidFill>
                  </a:tcPr>
                </a:tc>
                <a:tc>
                  <a:txBody>
                    <a:bodyPr/>
                    <a:lstStyle/>
                    <a:p>
                      <a:r>
                        <a:rPr lang="en-US" sz="1600" b="1" i="0" dirty="0">
                          <a:latin typeface="Open Sans Semibold" panose="020B0606030504020204" pitchFamily="34" charset="0"/>
                          <a:ea typeface="Open Sans Semibold" panose="020B0606030504020204" pitchFamily="34" charset="0"/>
                          <a:cs typeface="Open Sans Semibold" panose="020B0606030504020204" pitchFamily="34" charset="0"/>
                        </a:rPr>
                        <a:t>Default Metric Calculation</a:t>
                      </a:r>
                    </a:p>
                  </a:txBody>
                  <a:tcPr>
                    <a:solidFill>
                      <a:schemeClr val="tx1"/>
                    </a:solidFill>
                  </a:tcPr>
                </a:tc>
                <a:extLst>
                  <a:ext uri="{0D108BD9-81ED-4DB2-BD59-A6C34878D82A}">
                    <a16:rowId xmlns:a16="http://schemas.microsoft.com/office/drawing/2014/main" val="1939381025"/>
                  </a:ext>
                </a:extLst>
              </a:tr>
              <a:tr h="370840">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OSPF</a:t>
                      </a:r>
                    </a:p>
                  </a:txBody>
                  <a:tcPr>
                    <a:solidFill>
                      <a:schemeClr val="tx2">
                        <a:lumMod val="20000"/>
                        <a:lumOff val="80000"/>
                      </a:schemeClr>
                    </a:solidFill>
                  </a:tcPr>
                </a:tc>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Reference bandwidth per link</a:t>
                      </a:r>
                    </a:p>
                  </a:txBody>
                  <a:tcPr>
                    <a:solidFill>
                      <a:schemeClr val="tx2">
                        <a:lumMod val="20000"/>
                        <a:lumOff val="80000"/>
                      </a:schemeClr>
                    </a:solidFill>
                  </a:tcPr>
                </a:tc>
                <a:extLst>
                  <a:ext uri="{0D108BD9-81ED-4DB2-BD59-A6C34878D82A}">
                    <a16:rowId xmlns:a16="http://schemas.microsoft.com/office/drawing/2014/main" val="2085294529"/>
                  </a:ext>
                </a:extLst>
              </a:tr>
              <a:tr h="370840">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IS-IS</a:t>
                      </a:r>
                    </a:p>
                  </a:txBody>
                  <a:tcPr>
                    <a:solidFill>
                      <a:schemeClr val="tx2">
                        <a:lumMod val="20000"/>
                        <a:lumOff val="80000"/>
                      </a:schemeClr>
                    </a:solidFill>
                  </a:tcPr>
                </a:tc>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Hops x 10</a:t>
                      </a:r>
                    </a:p>
                  </a:txBody>
                  <a:tcPr>
                    <a:solidFill>
                      <a:schemeClr val="tx2">
                        <a:lumMod val="20000"/>
                        <a:lumOff val="80000"/>
                      </a:schemeClr>
                    </a:solidFill>
                  </a:tcPr>
                </a:tc>
                <a:extLst>
                  <a:ext uri="{0D108BD9-81ED-4DB2-BD59-A6C34878D82A}">
                    <a16:rowId xmlns:a16="http://schemas.microsoft.com/office/drawing/2014/main" val="2474893639"/>
                  </a:ext>
                </a:extLst>
              </a:tr>
              <a:tr h="370840">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RIP</a:t>
                      </a:r>
                    </a:p>
                  </a:txBody>
                  <a:tcPr>
                    <a:solidFill>
                      <a:schemeClr val="tx2">
                        <a:lumMod val="20000"/>
                        <a:lumOff val="80000"/>
                      </a:schemeClr>
                    </a:solidFill>
                  </a:tcPr>
                </a:tc>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Hops</a:t>
                      </a:r>
                    </a:p>
                  </a:txBody>
                  <a:tcPr>
                    <a:solidFill>
                      <a:schemeClr val="tx2">
                        <a:lumMod val="20000"/>
                        <a:lumOff val="80000"/>
                      </a:schemeClr>
                    </a:solidFill>
                  </a:tcPr>
                </a:tc>
                <a:extLst>
                  <a:ext uri="{0D108BD9-81ED-4DB2-BD59-A6C34878D82A}">
                    <a16:rowId xmlns:a16="http://schemas.microsoft.com/office/drawing/2014/main" val="1905656047"/>
                  </a:ext>
                </a:extLst>
              </a:tr>
              <a:tr h="370840">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BGP</a:t>
                      </a:r>
                    </a:p>
                  </a:txBody>
                  <a:tcPr>
                    <a:solidFill>
                      <a:schemeClr val="tx2">
                        <a:lumMod val="20000"/>
                        <a:lumOff val="80000"/>
                      </a:schemeClr>
                    </a:solidFill>
                  </a:tcPr>
                </a:tc>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Route Attributes*</a:t>
                      </a:r>
                    </a:p>
                  </a:txBody>
                  <a:tcPr>
                    <a:solidFill>
                      <a:schemeClr val="tx2">
                        <a:lumMod val="20000"/>
                        <a:lumOff val="80000"/>
                      </a:schemeClr>
                    </a:solidFill>
                  </a:tcPr>
                </a:tc>
                <a:extLst>
                  <a:ext uri="{0D108BD9-81ED-4DB2-BD59-A6C34878D82A}">
                    <a16:rowId xmlns:a16="http://schemas.microsoft.com/office/drawing/2014/main" val="15750047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Open Sans" panose="020B0606030504020204" pitchFamily="34" charset="0"/>
                          <a:ea typeface="Open Sans" panose="020B0606030504020204" pitchFamily="34" charset="0"/>
                          <a:cs typeface="Open Sans" panose="020B0606030504020204" pitchFamily="34" charset="0"/>
                        </a:rPr>
                        <a:t>Static</a:t>
                      </a:r>
                    </a:p>
                  </a:txBody>
                  <a:tcPr>
                    <a:solidFill>
                      <a:schemeClr val="tx2">
                        <a:lumMod val="20000"/>
                        <a:lumOff val="80000"/>
                      </a:schemeClr>
                    </a:solidFill>
                  </a:tcPr>
                </a:tc>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Configured</a:t>
                      </a:r>
                    </a:p>
                  </a:txBody>
                  <a:tcPr>
                    <a:solidFill>
                      <a:schemeClr val="tx2">
                        <a:lumMod val="20000"/>
                        <a:lumOff val="80000"/>
                      </a:schemeClr>
                    </a:solidFill>
                  </a:tcPr>
                </a:tc>
                <a:extLst>
                  <a:ext uri="{0D108BD9-81ED-4DB2-BD59-A6C34878D82A}">
                    <a16:rowId xmlns:a16="http://schemas.microsoft.com/office/drawing/2014/main" val="230581469"/>
                  </a:ext>
                </a:extLst>
              </a:tr>
              <a:tr h="370840">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Aggregate</a:t>
                      </a:r>
                    </a:p>
                  </a:txBody>
                  <a:tcPr>
                    <a:solidFill>
                      <a:schemeClr val="tx2">
                        <a:lumMod val="20000"/>
                        <a:lumOff val="80000"/>
                      </a:schemeClr>
                    </a:solidFill>
                  </a:tcPr>
                </a:tc>
                <a:tc>
                  <a:txBody>
                    <a:bodyPr/>
                    <a:lstStyle/>
                    <a:p>
                      <a:r>
                        <a:rPr lang="en-US" sz="1200" dirty="0">
                          <a:latin typeface="Open Sans" panose="020B0606030504020204" pitchFamily="34" charset="0"/>
                          <a:ea typeface="Open Sans" panose="020B0606030504020204" pitchFamily="34" charset="0"/>
                          <a:cs typeface="Open Sans" panose="020B0606030504020204" pitchFamily="34" charset="0"/>
                        </a:rPr>
                        <a:t>Configured</a:t>
                      </a:r>
                    </a:p>
                  </a:txBody>
                  <a:tcPr>
                    <a:solidFill>
                      <a:schemeClr val="tx2">
                        <a:lumMod val="20000"/>
                        <a:lumOff val="80000"/>
                      </a:schemeClr>
                    </a:solidFill>
                  </a:tcPr>
                </a:tc>
                <a:extLst>
                  <a:ext uri="{0D108BD9-81ED-4DB2-BD59-A6C34878D82A}">
                    <a16:rowId xmlns:a16="http://schemas.microsoft.com/office/drawing/2014/main" val="2520606980"/>
                  </a:ext>
                </a:extLst>
              </a:tr>
            </a:tbl>
          </a:graphicData>
        </a:graphic>
      </p:graphicFrame>
      <p:sp>
        <p:nvSpPr>
          <p:cNvPr id="5" name="Rectangle 4">
            <a:extLst>
              <a:ext uri="{FF2B5EF4-FFF2-40B4-BE49-F238E27FC236}">
                <a16:creationId xmlns:a16="http://schemas.microsoft.com/office/drawing/2014/main" id="{15943E88-76D8-40CA-B733-E83F65C7BCCA}"/>
              </a:ext>
            </a:extLst>
          </p:cNvPr>
          <p:cNvSpPr/>
          <p:nvPr/>
        </p:nvSpPr>
        <p:spPr>
          <a:xfrm>
            <a:off x="188564" y="6120883"/>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192712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p:txBody>
          <a:bodyPr/>
          <a:lstStyle/>
          <a:p>
            <a:r>
              <a:rPr lang="en-US" dirty="0"/>
              <a:t>Longest Match</a:t>
            </a:r>
          </a:p>
        </p:txBody>
      </p:sp>
      <p:sp>
        <p:nvSpPr>
          <p:cNvPr id="15" name="Content Placeholder 14">
            <a:extLst>
              <a:ext uri="{FF2B5EF4-FFF2-40B4-BE49-F238E27FC236}">
                <a16:creationId xmlns:a16="http://schemas.microsoft.com/office/drawing/2014/main" id="{DDDBC69C-7AB3-6945-B3F9-6191F0CE90DB}"/>
              </a:ext>
            </a:extLst>
          </p:cNvPr>
          <p:cNvSpPr>
            <a:spLocks noGrp="1"/>
          </p:cNvSpPr>
          <p:nvPr>
            <p:ph sz="quarter" idx="10"/>
          </p:nvPr>
        </p:nvSpPr>
        <p:spPr>
          <a:xfrm>
            <a:off x="389101" y="1509270"/>
            <a:ext cx="5988589" cy="2973953"/>
          </a:xfrm>
        </p:spPr>
        <p:txBody>
          <a:bodyPr>
            <a:normAutofit/>
          </a:bodyPr>
          <a:lstStyle/>
          <a:p>
            <a:r>
              <a:rPr lang="en-US" dirty="0"/>
              <a:t>The length of subnet mask</a:t>
            </a:r>
          </a:p>
          <a:p>
            <a:pPr lvl="1"/>
            <a:r>
              <a:rPr lang="en-US" dirty="0"/>
              <a:t>The length of the subnet mask, also called the prefix length, defines the specificity of a route. (</a:t>
            </a:r>
            <a:r>
              <a:rPr lang="en-US" dirty="0" err="1"/>
              <a:t>Ie</a:t>
            </a:r>
            <a:r>
              <a:rPr lang="en-US" dirty="0"/>
              <a:t>. A /29 route is more specific than a /24)</a:t>
            </a:r>
          </a:p>
          <a:p>
            <a:r>
              <a:rPr lang="en-US" dirty="0"/>
              <a:t>Most specific route is always used</a:t>
            </a:r>
          </a:p>
          <a:p>
            <a:pPr lvl="1"/>
            <a:r>
              <a:rPr lang="en-US" dirty="0"/>
              <a:t>Regardless of the source of the routing information, the most specific active route which includes the destination address will be used to forward traffic.</a:t>
            </a:r>
          </a:p>
        </p:txBody>
      </p:sp>
      <p:pic>
        <p:nvPicPr>
          <p:cNvPr id="2" name="Picture 1">
            <a:extLst>
              <a:ext uri="{FF2B5EF4-FFF2-40B4-BE49-F238E27FC236}">
                <a16:creationId xmlns:a16="http://schemas.microsoft.com/office/drawing/2014/main" id="{7A020F65-B386-4A60-B70E-FC62074C961E}"/>
              </a:ext>
            </a:extLst>
          </p:cNvPr>
          <p:cNvPicPr>
            <a:picLocks noChangeAspect="1"/>
          </p:cNvPicPr>
          <p:nvPr/>
        </p:nvPicPr>
        <p:blipFill>
          <a:blip r:embed="rId2"/>
          <a:stretch>
            <a:fillRect/>
          </a:stretch>
        </p:blipFill>
        <p:spPr>
          <a:xfrm>
            <a:off x="6394316" y="1686391"/>
            <a:ext cx="5692262" cy="3151074"/>
          </a:xfrm>
          <a:prstGeom prst="rect">
            <a:avLst/>
          </a:prstGeom>
        </p:spPr>
      </p:pic>
      <p:sp>
        <p:nvSpPr>
          <p:cNvPr id="5" name="Rectangle 4">
            <a:extLst>
              <a:ext uri="{FF2B5EF4-FFF2-40B4-BE49-F238E27FC236}">
                <a16:creationId xmlns:a16="http://schemas.microsoft.com/office/drawing/2014/main" id="{06660A7E-8423-4EC5-A744-E631B02E59E1}"/>
              </a:ext>
            </a:extLst>
          </p:cNvPr>
          <p:cNvSpPr/>
          <p:nvPr/>
        </p:nvSpPr>
        <p:spPr>
          <a:xfrm>
            <a:off x="188564" y="6120883"/>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67002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AC657DD-224A-C442-9E9B-D066F0B141D8}"/>
              </a:ext>
            </a:extLst>
          </p:cNvPr>
          <p:cNvSpPr/>
          <p:nvPr/>
        </p:nvSpPr>
        <p:spPr>
          <a:xfrm>
            <a:off x="603298" y="4890444"/>
            <a:ext cx="690479" cy="415498"/>
          </a:xfrm>
          <a:prstGeom prst="rect">
            <a:avLst/>
          </a:prstGeom>
        </p:spPr>
        <p:txBody>
          <a:bodyPr wrap="square">
            <a:spAutoFit/>
          </a:bodyPr>
          <a:lstStyle/>
          <a:p>
            <a:pPr algn="ctr"/>
            <a:r>
              <a:rPr lang="en-US" sz="1050" b="1" cap="all" dirty="0">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rPr>
              <a:t>INSR ICON</a:t>
            </a:r>
          </a:p>
        </p:txBody>
      </p:sp>
      <p:sp>
        <p:nvSpPr>
          <p:cNvPr id="3" name="Rectangle 2">
            <a:extLst>
              <a:ext uri="{FF2B5EF4-FFF2-40B4-BE49-F238E27FC236}">
                <a16:creationId xmlns:a16="http://schemas.microsoft.com/office/drawing/2014/main" id="{85DEEAEE-4034-44F9-B5F7-F95386028126}"/>
              </a:ext>
            </a:extLst>
          </p:cNvPr>
          <p:cNvSpPr/>
          <p:nvPr/>
        </p:nvSpPr>
        <p:spPr>
          <a:xfrm>
            <a:off x="188564" y="6120883"/>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353502041"/>
      </p:ext>
    </p:extLst>
  </p:cSld>
  <p:clrMapOvr>
    <a:masterClrMapping/>
  </p:clrMapOvr>
</p:sld>
</file>

<file path=ppt/theme/theme1.xml><?xml version="1.0" encoding="utf-8"?>
<a:theme xmlns:a="http://schemas.openxmlformats.org/drawingml/2006/main" name="InfoSec Institute">
  <a:themeElements>
    <a:clrScheme name="InfoSec Institute 1">
      <a:dk1>
        <a:srgbClr val="333641"/>
      </a:dk1>
      <a:lt1>
        <a:srgbClr val="FFFFFF"/>
      </a:lt1>
      <a:dk2>
        <a:srgbClr val="858891"/>
      </a:dk2>
      <a:lt2>
        <a:srgbClr val="F0F2F1"/>
      </a:lt2>
      <a:accent1>
        <a:srgbClr val="00A4B8"/>
      </a:accent1>
      <a:accent2>
        <a:srgbClr val="58B846"/>
      </a:accent2>
      <a:accent3>
        <a:srgbClr val="FFD500"/>
      </a:accent3>
      <a:accent4>
        <a:srgbClr val="F58025"/>
      </a:accent4>
      <a:accent5>
        <a:srgbClr val="00A780"/>
      </a:accent5>
      <a:accent6>
        <a:srgbClr val="A2228E"/>
      </a:accent6>
      <a:hlink>
        <a:srgbClr val="005A7C"/>
      </a:hlink>
      <a:folHlink>
        <a:srgbClr val="00A4B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Sec Institute" id="{D0BA2A61-823F-DB45-9D22-8E45F7A1409F}" vid="{1161D25B-A639-B744-B661-5060476BF3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InfoSec Institute</Template>
  <TotalTime>7629</TotalTime>
  <Words>421</Words>
  <Application>Microsoft Office PowerPoint</Application>
  <PresentationFormat>Widescreen</PresentationFormat>
  <Paragraphs>63</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Open Sans</vt:lpstr>
      <vt:lpstr>Open Sans Semibold</vt:lpstr>
      <vt:lpstr>Roboto Slab</vt:lpstr>
      <vt:lpstr>InfoSec Institute</vt:lpstr>
      <vt:lpstr>Routing Fundamentals</vt:lpstr>
      <vt:lpstr>Forwarding Decisions</vt:lpstr>
      <vt:lpstr>Route Selection</vt:lpstr>
      <vt:lpstr>Preference</vt:lpstr>
      <vt:lpstr>Metric</vt:lpstr>
      <vt:lpstr>Longest Match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Waller</dc:creator>
  <cp:lastModifiedBy>Ben Jacobson</cp:lastModifiedBy>
  <cp:revision>53</cp:revision>
  <dcterms:created xsi:type="dcterms:W3CDTF">2019-02-27T16:42:59Z</dcterms:created>
  <dcterms:modified xsi:type="dcterms:W3CDTF">2020-04-20T00:09:54Z</dcterms:modified>
</cp:coreProperties>
</file>