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74" r:id="rId2"/>
    <p:sldId id="262" r:id="rId3"/>
    <p:sldId id="269" r:id="rId4"/>
    <p:sldId id="279" r:id="rId5"/>
    <p:sldId id="275"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E"/>
    <a:srgbClr val="E4F2F8"/>
    <a:srgbClr val="D1E7EF"/>
    <a:srgbClr val="BFE0EE"/>
    <a:srgbClr val="005A7C"/>
    <a:srgbClr val="C00D1E"/>
    <a:srgbClr val="838383"/>
    <a:srgbClr val="929292"/>
    <a:srgbClr val="E5E5E5"/>
    <a:srgbClr val="E1F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p:restoredTop sz="78445" autoAdjust="0"/>
  </p:normalViewPr>
  <p:slideViewPr>
    <p:cSldViewPr snapToGrid="0" snapToObjects="1">
      <p:cViewPr varScale="1">
        <p:scale>
          <a:sx n="89" d="100"/>
          <a:sy n="89" d="100"/>
        </p:scale>
        <p:origin x="1380" y="9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4/19/2020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inet.2—For subsequent address family indicator (SAFI) 2 routes, when multiprotocol BGP (MBGP) is enabled. This table stores unicast routes that are used for multicast reverse-path-forwarding (RPF) lookup. The routes in this table can be used by the Distance Vector Multicast Routing Protocol (DVMRP), which requires a specific RPF table. In contrast, Protocol Independent Multicast (PIM) does not need this table because it can perform RPF checks against the inet.0 table. You can import routes from inet.0 into inet.2 using routing information base (RIB) groups, or install routes directly into inet.2 from a multicast routing protocol.</a:t>
            </a: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3</a:t>
            </a:fld>
            <a:endParaRPr lang="en-US"/>
          </a:p>
        </p:txBody>
      </p:sp>
    </p:spTree>
    <p:extLst>
      <p:ext uri="{BB962C8B-B14F-4D97-AF65-F5344CB8AC3E}">
        <p14:creationId xmlns:p14="http://schemas.microsoft.com/office/powerpoint/2010/main" val="183603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Table stores the IPv6/IPv4 (S,G) group entries that are dynamically created as a result of join state information.</a:t>
            </a: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329827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steps:</a:t>
            </a:r>
          </a:p>
          <a:p>
            <a:pPr marL="228600" indent="-228600">
              <a:buAutoNum type="arabicPeriod"/>
            </a:pPr>
            <a:r>
              <a:rPr lang="en-US" dirty="0"/>
              <a:t>Show route, only inet.0</a:t>
            </a:r>
          </a:p>
          <a:p>
            <a:pPr marL="228600" indent="-228600">
              <a:buAutoNum type="arabicPeriod"/>
            </a:pPr>
            <a:r>
              <a:rPr lang="en-US" dirty="0"/>
              <a:t>Set IPv4 and IPv6 IPs on interface</a:t>
            </a:r>
          </a:p>
          <a:p>
            <a:pPr marL="228600" indent="-228600">
              <a:buAutoNum type="arabicPeriod"/>
            </a:pPr>
            <a:r>
              <a:rPr lang="en-US" dirty="0"/>
              <a:t>Commit and show addition of inet6.0</a:t>
            </a:r>
          </a:p>
          <a:p>
            <a:pPr marL="228600" indent="-228600">
              <a:buAutoNum type="arabicPeriod"/>
            </a:pPr>
            <a:r>
              <a:rPr lang="en-US" dirty="0"/>
              <a:t>Create virtual-router instance and add interface</a:t>
            </a:r>
          </a:p>
          <a:p>
            <a:pPr marL="228600" indent="-228600">
              <a:buAutoNum type="arabicPeriod"/>
            </a:pPr>
            <a:r>
              <a:rPr lang="en-US" dirty="0"/>
              <a:t>Show route, show both instances shown</a:t>
            </a:r>
          </a:p>
          <a:p>
            <a:pPr marL="228600" indent="-228600">
              <a:buAutoNum type="arabicPeriod"/>
            </a:pPr>
            <a:r>
              <a:rPr lang="en-US" dirty="0"/>
              <a:t>Show only the instance routing table.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5</a:t>
            </a:fld>
            <a:endParaRPr lang="en-US"/>
          </a:p>
        </p:txBody>
      </p:sp>
    </p:spTree>
    <p:extLst>
      <p:ext uri="{BB962C8B-B14F-4D97-AF65-F5344CB8AC3E}">
        <p14:creationId xmlns:p14="http://schemas.microsoft.com/office/powerpoint/2010/main" val="3635875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a:solidFill>
                  <a:schemeClr val="bg1"/>
                </a:solidFill>
              </a:rPr>
              <a:t>Routing Fundamentals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How a Juniper device makes forwarding decisions</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E4F50E8C-D50D-4718-A35C-7500B7888980}"/>
              </a:ext>
            </a:extLst>
          </p:cNvPr>
          <p:cNvSpPr/>
          <p:nvPr/>
        </p:nvSpPr>
        <p:spPr>
          <a:xfrm>
            <a:off x="241782" y="6099961"/>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3" y="3715846"/>
            <a:ext cx="8199054" cy="461665"/>
          </a:xfrm>
          <a:prstGeom prst="rect">
            <a:avLst/>
          </a:prstGeom>
          <a:noFill/>
        </p:spPr>
        <p:txBody>
          <a:bodyPr wrap="square" rtlCol="0">
            <a:spAutoFit/>
          </a:bodyPr>
          <a:lstStyle/>
          <a:p>
            <a:r>
              <a:rPr lang="en-US" sz="2400">
                <a:solidFill>
                  <a:schemeClr val="tx2"/>
                </a:solidFill>
                <a:latin typeface="Open Sans" panose="020B0606030504020204" pitchFamily="34" charset="0"/>
                <a:ea typeface="Open Sans" panose="020B0606030504020204" pitchFamily="34" charset="0"/>
                <a:cs typeface="Open Sans" panose="020B0606030504020204" pitchFamily="34" charset="0"/>
              </a:rPr>
              <a:t>Separation of routing </a:t>
            </a:r>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information</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dirty="0">
                <a:solidFill>
                  <a:srgbClr val="009ACE"/>
                </a:solidFill>
                <a:cs typeface="Open Sans" panose="020B0606030504020204" pitchFamily="34" charset="0"/>
              </a:rPr>
              <a:t>Tables and Instances</a:t>
            </a:r>
            <a:endParaRPr lang="en-US" dirty="0">
              <a:solidFill>
                <a:srgbClr val="009ACE"/>
              </a:solidFill>
            </a:endParaRPr>
          </a:p>
        </p:txBody>
      </p:sp>
      <p:sp>
        <p:nvSpPr>
          <p:cNvPr id="10" name="Rectangle 9">
            <a:extLst>
              <a:ext uri="{FF2B5EF4-FFF2-40B4-BE49-F238E27FC236}">
                <a16:creationId xmlns:a16="http://schemas.microsoft.com/office/drawing/2014/main" id="{8836CDBF-9367-4C69-A867-23DC0E16855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Routing Tables - Unicast</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651105"/>
          </a:xfrm>
        </p:spPr>
        <p:txBody>
          <a:bodyPr>
            <a:normAutofit/>
          </a:bodyPr>
          <a:lstStyle/>
          <a:p>
            <a:r>
              <a:rPr lang="en-US" dirty="0"/>
              <a:t>Separation by type</a:t>
            </a:r>
          </a:p>
          <a:p>
            <a:pPr lvl="1"/>
            <a:r>
              <a:rPr lang="en-US" dirty="0"/>
              <a:t>Juniper devices use separate routing tables based on the type and format of information that is stored. For instance MPLS LSP information is different from IPv4 Unicast which is different from IPv6 Unicast.</a:t>
            </a:r>
          </a:p>
          <a:p>
            <a:r>
              <a:rPr lang="en-US" dirty="0"/>
              <a:t>Protocols make updates to a table</a:t>
            </a:r>
          </a:p>
          <a:p>
            <a:pPr lvl="1"/>
            <a:r>
              <a:rPr lang="en-US" dirty="0"/>
              <a:t>Dynamic routing protocols can interact with many different routing tables. OSPFv3 carries IPv6 unicast information. MP-BGP can carry information for multiple protocols, like MPLS LSP and IPv4 Unicast.</a:t>
            </a:r>
          </a:p>
          <a:p>
            <a:endParaRPr lang="en-US" dirty="0"/>
          </a:p>
        </p:txBody>
      </p:sp>
      <p:graphicFrame>
        <p:nvGraphicFramePr>
          <p:cNvPr id="9" name="Table 8">
            <a:extLst>
              <a:ext uri="{FF2B5EF4-FFF2-40B4-BE49-F238E27FC236}">
                <a16:creationId xmlns:a16="http://schemas.microsoft.com/office/drawing/2014/main" id="{5E9F1C94-92CE-445E-B20A-DF9107377E7F}"/>
              </a:ext>
            </a:extLst>
          </p:cNvPr>
          <p:cNvGraphicFramePr>
            <a:graphicFrameLocks noGrp="1"/>
          </p:cNvGraphicFramePr>
          <p:nvPr>
            <p:extLst>
              <p:ext uri="{D42A27DB-BD31-4B8C-83A1-F6EECF244321}">
                <p14:modId xmlns:p14="http://schemas.microsoft.com/office/powerpoint/2010/main" val="2463782120"/>
              </p:ext>
            </p:extLst>
          </p:nvPr>
        </p:nvGraphicFramePr>
        <p:xfrm>
          <a:off x="6394316" y="1690688"/>
          <a:ext cx="5408583" cy="2255520"/>
        </p:xfrm>
        <a:graphic>
          <a:graphicData uri="http://schemas.openxmlformats.org/drawingml/2006/table">
            <a:tbl>
              <a:tblPr firstRow="1" bandRow="1">
                <a:tableStyleId>{00A15C55-8517-42AA-B614-E9B94910E393}</a:tableStyleId>
              </a:tblPr>
              <a:tblGrid>
                <a:gridCol w="1416675">
                  <a:extLst>
                    <a:ext uri="{9D8B030D-6E8A-4147-A177-3AD203B41FA5}">
                      <a16:colId xmlns:a16="http://schemas.microsoft.com/office/drawing/2014/main" val="1215930264"/>
                    </a:ext>
                  </a:extLst>
                </a:gridCol>
                <a:gridCol w="3991908">
                  <a:extLst>
                    <a:ext uri="{9D8B030D-6E8A-4147-A177-3AD203B41FA5}">
                      <a16:colId xmlns:a16="http://schemas.microsoft.com/office/drawing/2014/main" val="556359694"/>
                    </a:ext>
                  </a:extLst>
                </a:gridCol>
              </a:tblGrid>
              <a:tr h="259036">
                <a:tc>
                  <a:txBody>
                    <a:bodyPr/>
                    <a:lstStyle/>
                    <a:p>
                      <a:r>
                        <a:rPr lang="en-US" sz="1600" b="1" i="0">
                          <a:latin typeface="Open Sans Semibold" panose="020B0606030504020204" pitchFamily="34" charset="0"/>
                          <a:ea typeface="Open Sans Semibold" panose="020B0606030504020204" pitchFamily="34" charset="0"/>
                          <a:cs typeface="Open Sans Semibold" panose="020B0606030504020204" pitchFamily="34" charset="0"/>
                        </a:rPr>
                        <a:t>Table</a:t>
                      </a:r>
                      <a:endPar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endParaRPr>
                    </a:p>
                  </a:txBody>
                  <a:tcPr>
                    <a:solidFill>
                      <a:schemeClr val="tx1"/>
                    </a:solidFill>
                  </a:tcPr>
                </a:tc>
                <a:tc>
                  <a:txBody>
                    <a:bodyPr/>
                    <a:lstStyle/>
                    <a:p>
                      <a:r>
                        <a:rPr lang="en-US" sz="1600" b="1" i="0">
                          <a:latin typeface="Open Sans Semibold" panose="020B0606030504020204" pitchFamily="34" charset="0"/>
                          <a:ea typeface="Open Sans Semibold" panose="020B0606030504020204" pitchFamily="34" charset="0"/>
                          <a:cs typeface="Open Sans Semibold" panose="020B0606030504020204" pitchFamily="34" charset="0"/>
                        </a:rPr>
                        <a:t>Description</a:t>
                      </a:r>
                      <a:endPar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endParaRPr>
                    </a:p>
                  </a:txBody>
                  <a:tcPr>
                    <a:solidFill>
                      <a:schemeClr val="tx1"/>
                    </a:solidFill>
                  </a:tcPr>
                </a:tc>
                <a:extLst>
                  <a:ext uri="{0D108BD9-81ED-4DB2-BD59-A6C34878D82A}">
                    <a16:rowId xmlns:a16="http://schemas.microsoft.com/office/drawing/2014/main" val="1939381025"/>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inet.0</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IP version 4 (IPv4) unicast routes. This table stores interface local and direct routes, static routes, and dynamically learned routes.</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2085294529"/>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inet.2</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This table stores unicast routes that are used for multicast reverse-path-forwarding (RPF) lookup in a specific format needed for DVMRP.</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3589915402"/>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inet6.0</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IP version 6 (IPv6) unicast routes. This table stores interface local and direct routes, static routes, and dynamically learned routes.</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2899382089"/>
                  </a:ext>
                </a:extLst>
              </a:tr>
            </a:tbl>
          </a:graphicData>
        </a:graphic>
      </p:graphicFrame>
      <p:sp>
        <p:nvSpPr>
          <p:cNvPr id="5" name="Rectangle 4">
            <a:extLst>
              <a:ext uri="{FF2B5EF4-FFF2-40B4-BE49-F238E27FC236}">
                <a16:creationId xmlns:a16="http://schemas.microsoft.com/office/drawing/2014/main" id="{12B4D30A-CA8E-4AB7-B453-215C3E5477E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Routing Tables - Multicast</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651105"/>
          </a:xfrm>
        </p:spPr>
        <p:txBody>
          <a:bodyPr>
            <a:normAutofit/>
          </a:bodyPr>
          <a:lstStyle/>
          <a:p>
            <a:r>
              <a:rPr lang="en-US" dirty="0"/>
              <a:t>Updated by clients</a:t>
            </a:r>
          </a:p>
          <a:p>
            <a:pPr lvl="1"/>
            <a:r>
              <a:rPr lang="en-US" dirty="0"/>
              <a:t>Clients send </a:t>
            </a:r>
            <a:r>
              <a:rPr lang="en-US" i="1" dirty="0"/>
              <a:t>join </a:t>
            </a:r>
            <a:r>
              <a:rPr lang="en-US" dirty="0"/>
              <a:t>messages which allows switches and routers to learn where multicast messages should be forwarded</a:t>
            </a:r>
            <a:endParaRPr lang="en-US" i="1" dirty="0"/>
          </a:p>
          <a:p>
            <a:pPr lvl="1"/>
            <a:endParaRPr lang="en-US" dirty="0"/>
          </a:p>
          <a:p>
            <a:r>
              <a:rPr lang="en-US" dirty="0"/>
              <a:t>Updated by dynamic protocols</a:t>
            </a:r>
          </a:p>
          <a:p>
            <a:pPr lvl="1"/>
            <a:r>
              <a:rPr lang="en-US" dirty="0"/>
              <a:t>PIM and DVMRP are 2 multicast routing protocols that interact with inet.1 or inet6.1 and import/export routes into/out of the tables.</a:t>
            </a:r>
          </a:p>
          <a:p>
            <a:endParaRPr lang="en-US" dirty="0"/>
          </a:p>
        </p:txBody>
      </p:sp>
      <p:graphicFrame>
        <p:nvGraphicFramePr>
          <p:cNvPr id="9" name="Table 8">
            <a:extLst>
              <a:ext uri="{FF2B5EF4-FFF2-40B4-BE49-F238E27FC236}">
                <a16:creationId xmlns:a16="http://schemas.microsoft.com/office/drawing/2014/main" id="{5E9F1C94-92CE-445E-B20A-DF9107377E7F}"/>
              </a:ext>
            </a:extLst>
          </p:cNvPr>
          <p:cNvGraphicFramePr>
            <a:graphicFrameLocks noGrp="1"/>
          </p:cNvGraphicFramePr>
          <p:nvPr>
            <p:extLst>
              <p:ext uri="{D42A27DB-BD31-4B8C-83A1-F6EECF244321}">
                <p14:modId xmlns:p14="http://schemas.microsoft.com/office/powerpoint/2010/main" val="792462596"/>
              </p:ext>
            </p:extLst>
          </p:nvPr>
        </p:nvGraphicFramePr>
        <p:xfrm>
          <a:off x="6394316" y="1690688"/>
          <a:ext cx="5408583" cy="908298"/>
        </p:xfrm>
        <a:graphic>
          <a:graphicData uri="http://schemas.openxmlformats.org/drawingml/2006/table">
            <a:tbl>
              <a:tblPr firstRow="1" bandRow="1">
                <a:tableStyleId>{00A15C55-8517-42AA-B614-E9B94910E393}</a:tableStyleId>
              </a:tblPr>
              <a:tblGrid>
                <a:gridCol w="1416675">
                  <a:extLst>
                    <a:ext uri="{9D8B030D-6E8A-4147-A177-3AD203B41FA5}">
                      <a16:colId xmlns:a16="http://schemas.microsoft.com/office/drawing/2014/main" val="1215930264"/>
                    </a:ext>
                  </a:extLst>
                </a:gridCol>
                <a:gridCol w="3991908">
                  <a:extLst>
                    <a:ext uri="{9D8B030D-6E8A-4147-A177-3AD203B41FA5}">
                      <a16:colId xmlns:a16="http://schemas.microsoft.com/office/drawing/2014/main" val="556359694"/>
                    </a:ext>
                  </a:extLst>
                </a:gridCol>
              </a:tblGrid>
              <a:tr h="259036">
                <a:tc>
                  <a:txBody>
                    <a:bodyPr/>
                    <a:lstStyle/>
                    <a:p>
                      <a:r>
                        <a:rPr lang="en-US" sz="1600" b="1" i="0">
                          <a:latin typeface="Open Sans Semibold" panose="020B0606030504020204" pitchFamily="34" charset="0"/>
                          <a:ea typeface="Open Sans Semibold" panose="020B0606030504020204" pitchFamily="34" charset="0"/>
                          <a:cs typeface="Open Sans Semibold" panose="020B0606030504020204" pitchFamily="34" charset="0"/>
                        </a:rPr>
                        <a:t>Table</a:t>
                      </a:r>
                      <a:endPar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endParaRPr>
                    </a:p>
                  </a:txBody>
                  <a:tcPr>
                    <a:solidFill>
                      <a:schemeClr val="tx1"/>
                    </a:solidFill>
                  </a:tcPr>
                </a:tc>
                <a:tc>
                  <a:txBody>
                    <a:bodyPr/>
                    <a:lstStyle/>
                    <a:p>
                      <a:r>
                        <a:rPr lang="en-US" sz="1600" b="1" i="0">
                          <a:latin typeface="Open Sans Semibold" panose="020B0606030504020204" pitchFamily="34" charset="0"/>
                          <a:ea typeface="Open Sans Semibold" panose="020B0606030504020204" pitchFamily="34" charset="0"/>
                          <a:cs typeface="Open Sans Semibold" panose="020B0606030504020204" pitchFamily="34" charset="0"/>
                        </a:rPr>
                        <a:t>Description</a:t>
                      </a:r>
                      <a:endPar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endParaRPr>
                    </a:p>
                  </a:txBody>
                  <a:tcPr>
                    <a:solidFill>
                      <a:schemeClr val="tx1"/>
                    </a:solidFill>
                  </a:tcPr>
                </a:tc>
                <a:extLst>
                  <a:ext uri="{0D108BD9-81ED-4DB2-BD59-A6C34878D82A}">
                    <a16:rowId xmlns:a16="http://schemas.microsoft.com/office/drawing/2014/main" val="1939381025"/>
                  </a:ext>
                </a:extLst>
              </a:tr>
              <a:tr h="286509">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inet.1</a:t>
                      </a: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IPv4 multicast forwarding cache.</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1020946630"/>
                  </a:ext>
                </a:extLst>
              </a:tr>
              <a:tr h="286509">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inet6.1</a:t>
                      </a: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IPv6 multicast forwarding cache.</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2899382089"/>
                  </a:ext>
                </a:extLst>
              </a:tr>
            </a:tbl>
          </a:graphicData>
        </a:graphic>
      </p:graphicFrame>
      <p:sp>
        <p:nvSpPr>
          <p:cNvPr id="5" name="Rectangle 4">
            <a:extLst>
              <a:ext uri="{FF2B5EF4-FFF2-40B4-BE49-F238E27FC236}">
                <a16:creationId xmlns:a16="http://schemas.microsoft.com/office/drawing/2014/main" id="{05EB1D86-BD5A-4B47-8B0C-BEB9FF49EE1C}"/>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4258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Routing Instances</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651105"/>
          </a:xfrm>
        </p:spPr>
        <p:txBody>
          <a:bodyPr>
            <a:normAutofit/>
          </a:bodyPr>
          <a:lstStyle/>
          <a:p>
            <a:r>
              <a:rPr lang="en-US" dirty="0"/>
              <a:t>Creates a new set of routing tables</a:t>
            </a:r>
          </a:p>
          <a:p>
            <a:pPr lvl="1"/>
            <a:r>
              <a:rPr lang="en-US" dirty="0"/>
              <a:t>For L3 VPN instances, a set of appropriate routing tables will be created for the routing instance. This allows for secure separation of routing information. Routing instances will not interact with each other by default</a:t>
            </a:r>
          </a:p>
          <a:p>
            <a:pPr lvl="1"/>
            <a:endParaRPr lang="en-US" dirty="0"/>
          </a:p>
          <a:p>
            <a:r>
              <a:rPr lang="en-US" dirty="0"/>
              <a:t>Must be referenced specifically</a:t>
            </a:r>
          </a:p>
          <a:p>
            <a:pPr lvl="1"/>
            <a:r>
              <a:rPr lang="en-US" dirty="0"/>
              <a:t>Tables within an instance are referenced using the </a:t>
            </a:r>
            <a:r>
              <a:rPr lang="en-US" i="1" dirty="0"/>
              <a:t>routing-instance-</a:t>
            </a:r>
            <a:r>
              <a:rPr lang="en-US" i="1" dirty="0" err="1"/>
              <a:t>name.table</a:t>
            </a:r>
            <a:r>
              <a:rPr lang="en-US" i="1" dirty="0"/>
              <a:t>-name </a:t>
            </a:r>
            <a:r>
              <a:rPr lang="en-US" dirty="0"/>
              <a:t>syntax</a:t>
            </a:r>
          </a:p>
        </p:txBody>
      </p:sp>
      <p:graphicFrame>
        <p:nvGraphicFramePr>
          <p:cNvPr id="5" name="Table 4">
            <a:extLst>
              <a:ext uri="{FF2B5EF4-FFF2-40B4-BE49-F238E27FC236}">
                <a16:creationId xmlns:a16="http://schemas.microsoft.com/office/drawing/2014/main" id="{B90B122D-01E5-48FA-BE3A-9C98898FC4B1}"/>
              </a:ext>
            </a:extLst>
          </p:cNvPr>
          <p:cNvGraphicFramePr>
            <a:graphicFrameLocks noGrp="1"/>
          </p:cNvGraphicFramePr>
          <p:nvPr>
            <p:extLst>
              <p:ext uri="{D42A27DB-BD31-4B8C-83A1-F6EECF244321}">
                <p14:modId xmlns:p14="http://schemas.microsoft.com/office/powerpoint/2010/main" val="1212916698"/>
              </p:ext>
            </p:extLst>
          </p:nvPr>
        </p:nvGraphicFramePr>
        <p:xfrm>
          <a:off x="6394316" y="1690688"/>
          <a:ext cx="5408583" cy="3273549"/>
        </p:xfrm>
        <a:graphic>
          <a:graphicData uri="http://schemas.openxmlformats.org/drawingml/2006/table">
            <a:tbl>
              <a:tblPr firstRow="1" bandRow="1">
                <a:tableStyleId>{00A15C55-8517-42AA-B614-E9B94910E393}</a:tableStyleId>
              </a:tblPr>
              <a:tblGrid>
                <a:gridCol w="1416675">
                  <a:extLst>
                    <a:ext uri="{9D8B030D-6E8A-4147-A177-3AD203B41FA5}">
                      <a16:colId xmlns:a16="http://schemas.microsoft.com/office/drawing/2014/main" val="1215930264"/>
                    </a:ext>
                  </a:extLst>
                </a:gridCol>
                <a:gridCol w="3991908">
                  <a:extLst>
                    <a:ext uri="{9D8B030D-6E8A-4147-A177-3AD203B41FA5}">
                      <a16:colId xmlns:a16="http://schemas.microsoft.com/office/drawing/2014/main" val="556359694"/>
                    </a:ext>
                  </a:extLst>
                </a:gridCol>
              </a:tblGrid>
              <a:tr h="259036">
                <a:tc>
                  <a:txBody>
                    <a:bodyPr/>
                    <a:lstStyle/>
                    <a:p>
                      <a:r>
                        <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rPr>
                        <a:t>Type</a:t>
                      </a:r>
                    </a:p>
                  </a:txBody>
                  <a:tcPr>
                    <a:solidFill>
                      <a:schemeClr val="tx1"/>
                    </a:solidFill>
                  </a:tcPr>
                </a:tc>
                <a:tc>
                  <a:txBody>
                    <a:bodyPr/>
                    <a:lstStyle/>
                    <a:p>
                      <a:r>
                        <a:rPr lang="en-US" sz="1600" b="1" i="0">
                          <a:latin typeface="Open Sans Semibold" panose="020B0606030504020204" pitchFamily="34" charset="0"/>
                          <a:ea typeface="Open Sans Semibold" panose="020B0606030504020204" pitchFamily="34" charset="0"/>
                          <a:cs typeface="Open Sans Semibold" panose="020B0606030504020204" pitchFamily="34" charset="0"/>
                        </a:rPr>
                        <a:t>Description</a:t>
                      </a:r>
                      <a:endPar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endParaRPr>
                    </a:p>
                  </a:txBody>
                  <a:tcPr>
                    <a:solidFill>
                      <a:schemeClr val="tx1"/>
                    </a:solidFill>
                  </a:tcPr>
                </a:tc>
                <a:extLst>
                  <a:ext uri="{0D108BD9-81ED-4DB2-BD59-A6C34878D82A}">
                    <a16:rowId xmlns:a16="http://schemas.microsoft.com/office/drawing/2014/main" val="1939381025"/>
                  </a:ext>
                </a:extLst>
              </a:tr>
              <a:tr h="286509">
                <a:tc>
                  <a:txBody>
                    <a:bodyPr/>
                    <a:lstStyle/>
                    <a:p>
                      <a:r>
                        <a:rPr lang="en-US" sz="1200" dirty="0" err="1">
                          <a:latin typeface="Open Sans" panose="020B0606030504020204" pitchFamily="34" charset="0"/>
                          <a:ea typeface="Open Sans" panose="020B0606030504020204" pitchFamily="34" charset="0"/>
                          <a:cs typeface="Open Sans" panose="020B0606030504020204" pitchFamily="34" charset="0"/>
                        </a:rPr>
                        <a:t>vrf</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VPN routing and forwarding (VRF) instance. Provides support for Layer 3 VPNs, where interface routes for each instance go into the corresponding forwarding table only. Required to create a Layer 3 VPN.</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1020946630"/>
                  </a:ext>
                </a:extLst>
              </a:tr>
              <a:tr h="286509">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Virtual-router</a:t>
                      </a: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This instance type is similar to a VPN routing and forwarding instance type, but used for non-VPN-related applications.</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2899382089"/>
                  </a:ext>
                </a:extLst>
              </a:tr>
              <a:tr h="286509">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No-forwarding</a:t>
                      </a: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This is the default routing instance. Do not create a corresponding forwarding instance. Use this routing instance type when a separation of routing table information is required. There is no corresponding forwarding table. All routes are installed into the default forwarding table.</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4050482349"/>
                  </a:ext>
                </a:extLst>
              </a:tr>
              <a:tr h="286509">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l2vpn</a:t>
                      </a: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Enable a Layer 2 VPN on the routing instance.</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16233642"/>
                  </a:ext>
                </a:extLst>
              </a:tr>
            </a:tbl>
          </a:graphicData>
        </a:graphic>
      </p:graphicFrame>
      <p:sp>
        <p:nvSpPr>
          <p:cNvPr id="6" name="Rectangle 5">
            <a:extLst>
              <a:ext uri="{FF2B5EF4-FFF2-40B4-BE49-F238E27FC236}">
                <a16:creationId xmlns:a16="http://schemas.microsoft.com/office/drawing/2014/main" id="{5AE7C034-CD41-42A9-9245-90B54943BD1B}"/>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9012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C657DD-224A-C442-9E9B-D066F0B141D8}"/>
              </a:ext>
            </a:extLst>
          </p:cNvPr>
          <p:cNvSpPr/>
          <p:nvPr/>
        </p:nvSpPr>
        <p:spPr>
          <a:xfrm>
            <a:off x="603298" y="4890444"/>
            <a:ext cx="690479" cy="415498"/>
          </a:xfrm>
          <a:prstGeom prst="rect">
            <a:avLst/>
          </a:prstGeom>
        </p:spPr>
        <p:txBody>
          <a:bodyPr wrap="square">
            <a:spAutoFit/>
          </a:bodyPr>
          <a:lstStyle/>
          <a:p>
            <a:pPr algn="ctr"/>
            <a:r>
              <a:rPr lang="en-US" sz="1050" b="1" cap="all" dirty="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INSR ICON</a:t>
            </a:r>
          </a:p>
        </p:txBody>
      </p:sp>
      <p:sp>
        <p:nvSpPr>
          <p:cNvPr id="3" name="Rectangle 2">
            <a:extLst>
              <a:ext uri="{FF2B5EF4-FFF2-40B4-BE49-F238E27FC236}">
                <a16:creationId xmlns:a16="http://schemas.microsoft.com/office/drawing/2014/main" id="{12E921B7-82BD-4D76-BAE6-93116BA3AC1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53502041"/>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7567</TotalTime>
  <Words>642</Words>
  <Application>Microsoft Office PowerPoint</Application>
  <PresentationFormat>Widescreen</PresentationFormat>
  <Paragraphs>60</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Semibold</vt:lpstr>
      <vt:lpstr>Roboto Slab</vt:lpstr>
      <vt:lpstr>InfoSec Institute</vt:lpstr>
      <vt:lpstr>Routing Fundamentals</vt:lpstr>
      <vt:lpstr>Tables and Instances</vt:lpstr>
      <vt:lpstr>Routing Tables - Unicast</vt:lpstr>
      <vt:lpstr>Routing Tables - Multicast</vt:lpstr>
      <vt:lpstr>Routing Instances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56</cp:revision>
  <dcterms:created xsi:type="dcterms:W3CDTF">2019-02-27T16:42:59Z</dcterms:created>
  <dcterms:modified xsi:type="dcterms:W3CDTF">2020-04-20T00:10:30Z</dcterms:modified>
</cp:coreProperties>
</file>