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62" r:id="rId3"/>
    <p:sldId id="272" r:id="rId4"/>
    <p:sldId id="275" r:id="rId5"/>
    <p:sldId id="269" r:id="rId6"/>
    <p:sldId id="276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E4F2F8"/>
    <a:srgbClr val="D1E7EF"/>
    <a:srgbClr val="BFE0EE"/>
    <a:srgbClr val="005A7C"/>
    <a:srgbClr val="C00D1E"/>
    <a:srgbClr val="838383"/>
    <a:srgbClr val="929292"/>
    <a:srgbClr val="E5E5E5"/>
    <a:srgbClr val="E1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3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Routing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a Juniper device makes forwarding decisions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F50E8C-D50D-4718-A35C-7500B7888980}"/>
              </a:ext>
            </a:extLst>
          </p:cNvPr>
          <p:cNvSpPr/>
          <p:nvPr/>
        </p:nvSpPr>
        <p:spPr>
          <a:xfrm>
            <a:off x="241782" y="6143262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553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introduction to routing protocols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1136035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9ACE"/>
                </a:solidFill>
                <a:cs typeface="Open Sans" panose="020B0606030504020204" pitchFamily="34" charset="0"/>
              </a:rPr>
              <a:t>Dynamic Routing</a:t>
            </a:r>
            <a:endParaRPr lang="en-US" dirty="0">
              <a:solidFill>
                <a:srgbClr val="009AC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6CDBF-9367-4C69-A867-23DC0E168552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1870B3-638F-BD43-B72D-575A5933F944}"/>
              </a:ext>
            </a:extLst>
          </p:cNvPr>
          <p:cNvSpPr txBox="1"/>
          <p:nvPr/>
        </p:nvSpPr>
        <p:spPr>
          <a:xfrm>
            <a:off x="1536970" y="1940182"/>
            <a:ext cx="9300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Neighborship / Adjacency / Peering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Nearly all dynamic routing protocol have a concept of forming a relationship with another device that speaks the same routing protocol so that routing information may be exchanged. In OSPF neighbor routers form and adjacency, in BGP defined neighbors form a peering. These are equivalent concepts.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F6286-4AB5-9B4B-B068-294F949524BB}"/>
              </a:ext>
            </a:extLst>
          </p:cNvPr>
          <p:cNvSpPr txBox="1"/>
          <p:nvPr/>
        </p:nvSpPr>
        <p:spPr>
          <a:xfrm>
            <a:off x="1536970" y="3248432"/>
            <a:ext cx="9300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Automatic path finding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overall purpose of a dynamic routing protocol is to allow for routers to automatically find the best and alternate paths to a destination host or network. In this fashion traffic can be much more reliable, bypassing troublesome areas of the network, and automatically adjusting when issues are resolved.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76AB70-220D-F843-B9A1-6A0D740BB083}"/>
              </a:ext>
            </a:extLst>
          </p:cNvPr>
          <p:cNvSpPr/>
          <p:nvPr/>
        </p:nvSpPr>
        <p:spPr>
          <a:xfrm>
            <a:off x="492868" y="2033449"/>
            <a:ext cx="914400" cy="914400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7CBACC-E32F-3D42-9D69-D145EEE3F974}"/>
              </a:ext>
            </a:extLst>
          </p:cNvPr>
          <p:cNvSpPr/>
          <p:nvPr/>
        </p:nvSpPr>
        <p:spPr>
          <a:xfrm>
            <a:off x="492868" y="3437372"/>
            <a:ext cx="914400" cy="914400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1B387B8-7F95-B849-917D-B64F2FA7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5A7C"/>
                </a:solidFill>
              </a:rPr>
              <a:t>Introduction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3FDF84-8DE8-49F9-9E09-B8335757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15" y="2146618"/>
            <a:ext cx="662506" cy="6643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BBF0D3-2B80-4384-B43B-54D9A415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62" y="3578899"/>
            <a:ext cx="662506" cy="662506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6562F072-3B25-4C3B-9246-426EE5AE4173}"/>
              </a:ext>
            </a:extLst>
          </p:cNvPr>
          <p:cNvSpPr/>
          <p:nvPr/>
        </p:nvSpPr>
        <p:spPr>
          <a:xfrm>
            <a:off x="506305" y="4841295"/>
            <a:ext cx="914400" cy="914400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0C42F-F687-4864-9D37-816DA3D191EE}"/>
              </a:ext>
            </a:extLst>
          </p:cNvPr>
          <p:cNvSpPr txBox="1"/>
          <p:nvPr/>
        </p:nvSpPr>
        <p:spPr>
          <a:xfrm>
            <a:off x="1536970" y="4759886"/>
            <a:ext cx="9300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Not all protocols are alike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routing protocol operates differently and may be more appropriate in different cases. Two primary categories the protocols fall into are Distance Vector  Protocols, and Link-State Protocols. Each with their own advantages.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9A1285-2A73-4BC3-9265-90DDD131B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90" y="4859767"/>
            <a:ext cx="774414" cy="7744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FCFD4BC-C0A8-4DCE-A9F3-B01070CF5E52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3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101" y="1509270"/>
            <a:ext cx="5988589" cy="4605203"/>
          </a:xfrm>
        </p:spPr>
        <p:txBody>
          <a:bodyPr>
            <a:normAutofit/>
          </a:bodyPr>
          <a:lstStyle/>
          <a:p>
            <a:r>
              <a:rPr lang="en-US" dirty="0"/>
              <a:t>Each router is aware of all other routers</a:t>
            </a:r>
          </a:p>
          <a:p>
            <a:pPr lvl="1"/>
            <a:r>
              <a:rPr lang="en-US" dirty="0"/>
              <a:t>In a link-state protocol, each router that participates in the protocol is provided a full database listing all other participating routers, the networks they’re connected to, along with the bandwidth of the links connecting to those networks.</a:t>
            </a:r>
          </a:p>
          <a:p>
            <a:r>
              <a:rPr lang="en-US" dirty="0"/>
              <a:t>All routes are calculated from own perspective</a:t>
            </a:r>
          </a:p>
          <a:p>
            <a:pPr lvl="1"/>
            <a:r>
              <a:rPr lang="en-US" dirty="0"/>
              <a:t>A link-state protocol router uses the database of links and networks to calculate the cost to reach all destination networks in the database. This can be CPU intensive in large networks.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F0200B-7729-4124-980B-50E2F38A4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45009"/>
              </p:ext>
            </p:extLst>
          </p:nvPr>
        </p:nvGraphicFramePr>
        <p:xfrm>
          <a:off x="6495063" y="1509270"/>
          <a:ext cx="2177882" cy="1076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77882">
                  <a:extLst>
                    <a:ext uri="{9D8B030D-6E8A-4147-A177-3AD203B41FA5}">
                      <a16:colId xmlns:a16="http://schemas.microsoft.com/office/drawing/2014/main" val="12159302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Link-state Protocols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38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OSPF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29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IS-IS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8936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5E3DB3D-378E-48D8-9B2C-E03299813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77"/>
          <a:stretch/>
        </p:blipFill>
        <p:spPr>
          <a:xfrm>
            <a:off x="6265812" y="4271771"/>
            <a:ext cx="5731183" cy="21540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1B85E-1FED-426C-AC30-5BF6F31365EE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1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4D505F-F21C-48A2-BAA8-2289FE0AB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77"/>
          <a:stretch/>
        </p:blipFill>
        <p:spPr>
          <a:xfrm>
            <a:off x="6206297" y="4043264"/>
            <a:ext cx="5731183" cy="215404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101" y="1509270"/>
            <a:ext cx="5988589" cy="4243460"/>
          </a:xfrm>
        </p:spPr>
        <p:txBody>
          <a:bodyPr>
            <a:normAutofit/>
          </a:bodyPr>
          <a:lstStyle/>
          <a:p>
            <a:r>
              <a:rPr lang="en-US" dirty="0"/>
              <a:t>Only aware of their neighbor’s perspective</a:t>
            </a:r>
          </a:p>
          <a:p>
            <a:pPr lvl="1"/>
            <a:r>
              <a:rPr lang="en-US" dirty="0"/>
              <a:t>Distance vector protocols are unaware of the network as a whole. Routers using a distance vector protocol tell their neighbors about what destination hosts or networks they personally know about, and what the relative cost is to reach that network.</a:t>
            </a:r>
          </a:p>
          <a:p>
            <a:r>
              <a:rPr lang="en-US" dirty="0"/>
              <a:t>Highly scalable</a:t>
            </a:r>
          </a:p>
          <a:p>
            <a:pPr lvl="1"/>
            <a:r>
              <a:rPr lang="en-US" dirty="0"/>
              <a:t>Since the routers do not have to maintain a database of all links in the system, distance vector protocols are generally more scalable than        link-state.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493364-C57A-43E2-AD4C-BCA67633A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28022"/>
              </p:ext>
            </p:extLst>
          </p:nvPr>
        </p:nvGraphicFramePr>
        <p:xfrm>
          <a:off x="6377690" y="1529176"/>
          <a:ext cx="1630237" cy="144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0237">
                  <a:extLst>
                    <a:ext uri="{9D8B030D-6E8A-4147-A177-3AD203B41FA5}">
                      <a16:colId xmlns:a16="http://schemas.microsoft.com/office/drawing/2014/main" val="12159302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DV Protocols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38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RIP (v2)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0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BGP*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20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EIGRP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925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A32D405-B89F-4F98-B5A1-62FC6DB80536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101" y="1509270"/>
            <a:ext cx="5988589" cy="29739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Distance (Path) Vector generally only EGP</a:t>
            </a:r>
          </a:p>
          <a:p>
            <a:pPr lvl="1"/>
            <a:r>
              <a:rPr lang="en-US" dirty="0"/>
              <a:t>The only standards-based IGP that uses distance vector calculation is RIP (v2) and is considered very outdated and recommended to only use if absolutely needed</a:t>
            </a:r>
          </a:p>
          <a:p>
            <a:r>
              <a:rPr lang="en-US" dirty="0"/>
              <a:t>We’re left with OSPF vs. IS-IS</a:t>
            </a:r>
          </a:p>
          <a:p>
            <a:pPr lvl="1"/>
            <a:r>
              <a:rPr lang="en-US" dirty="0"/>
              <a:t>In most cases this comes down to a personal preference. IS-IS is a bit more easily extensible in some cases due to use of Type-Length-Value (TLV) fields; and can be less CPU intensive in certain situations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9C912-7484-4B6C-A4D1-C5F3810C1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77"/>
          <a:stretch/>
        </p:blipFill>
        <p:spPr>
          <a:xfrm>
            <a:off x="5947678" y="4107919"/>
            <a:ext cx="5731183" cy="21540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12E23A-FDF2-4F55-8661-C56F195D4CAD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AC657DD-224A-C442-9E9B-D066F0B141D8}"/>
              </a:ext>
            </a:extLst>
          </p:cNvPr>
          <p:cNvSpPr/>
          <p:nvPr/>
        </p:nvSpPr>
        <p:spPr>
          <a:xfrm>
            <a:off x="603298" y="4890444"/>
            <a:ext cx="69047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cap="all" dirty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INSR ICON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21E9B-9F20-4395-B04A-3606FA18D8D0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02041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5088</TotalTime>
  <Words>441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Roboto Slab</vt:lpstr>
      <vt:lpstr>InfoSec Institute</vt:lpstr>
      <vt:lpstr>Routing Fundamentals</vt:lpstr>
      <vt:lpstr>Dynamic Routing</vt:lpstr>
      <vt:lpstr>Introduction</vt:lpstr>
      <vt:lpstr>Link-State</vt:lpstr>
      <vt:lpstr>Distance Vector</vt:lpstr>
      <vt:lpstr>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61</cp:revision>
  <dcterms:created xsi:type="dcterms:W3CDTF">2019-02-27T16:42:59Z</dcterms:created>
  <dcterms:modified xsi:type="dcterms:W3CDTF">2020-04-20T00:11:04Z</dcterms:modified>
</cp:coreProperties>
</file>