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74" r:id="rId2"/>
    <p:sldId id="262" r:id="rId3"/>
    <p:sldId id="275" r:id="rId4"/>
    <p:sldId id="269" r:id="rId5"/>
    <p:sldId id="276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CE"/>
    <a:srgbClr val="E4F2F8"/>
    <a:srgbClr val="D1E7EF"/>
    <a:srgbClr val="BFE0EE"/>
    <a:srgbClr val="005A7C"/>
    <a:srgbClr val="C00D1E"/>
    <a:srgbClr val="838383"/>
    <a:srgbClr val="929292"/>
    <a:srgbClr val="E5E5E5"/>
    <a:srgbClr val="E1F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/>
    <p:restoredTop sz="81191" autoAdjust="0"/>
  </p:normalViewPr>
  <p:slideViewPr>
    <p:cSldViewPr snapToGrid="0" snapToObjects="1">
      <p:cViewPr varScale="1">
        <p:scale>
          <a:sx n="92" d="100"/>
          <a:sy n="92" d="100"/>
        </p:scale>
        <p:origin x="12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only </a:t>
            </a:r>
            <a:r>
              <a:rPr lang="en-US" i="1" dirty="0"/>
              <a:t>accept</a:t>
            </a:r>
            <a:r>
              <a:rPr lang="en-US" i="0" dirty="0"/>
              <a:t> and </a:t>
            </a:r>
            <a:r>
              <a:rPr lang="en-US" i="1" dirty="0"/>
              <a:t>reject</a:t>
            </a:r>
            <a:r>
              <a:rPr lang="en-US" i="0" dirty="0"/>
              <a:t> actions are ‘terminating’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59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</a:t>
            </a:r>
            <a:r>
              <a:rPr lang="en-US" i="1" dirty="0"/>
              <a:t>next term</a:t>
            </a:r>
            <a:r>
              <a:rPr lang="en-US" i="0" dirty="0"/>
              <a:t> and </a:t>
            </a:r>
            <a:r>
              <a:rPr lang="en-US" i="1" dirty="0"/>
              <a:t>next policy</a:t>
            </a:r>
            <a:r>
              <a:rPr lang="en-US" i="0" dirty="0"/>
              <a:t>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35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Show BGP learned 3.3.3.0/24</a:t>
            </a:r>
          </a:p>
          <a:p>
            <a:pPr marL="228600" indent="-228600">
              <a:buAutoNum type="arabicPeriod"/>
            </a:pPr>
            <a:r>
              <a:rPr lang="en-US" dirty="0"/>
              <a:t>set policy-options policy-statement longer_24 term term1 then accept</a:t>
            </a:r>
          </a:p>
          <a:p>
            <a:pPr marL="228600" indent="-228600">
              <a:buAutoNum type="arabicPeriod"/>
            </a:pPr>
            <a:r>
              <a:rPr lang="en-US" dirty="0"/>
              <a:t>set policy-options policy-statement longer_24 term term2 from route-filter 3.3.3.0/24 exact</a:t>
            </a:r>
          </a:p>
          <a:p>
            <a:pPr marL="228600" indent="-228600">
              <a:buAutoNum type="arabicPeriod"/>
            </a:pPr>
            <a:r>
              <a:rPr lang="en-US" dirty="0"/>
              <a:t>set policy-options policy-statement longer_24 term term2 then reject</a:t>
            </a:r>
          </a:p>
          <a:p>
            <a:pPr marL="228600" indent="-228600">
              <a:buAutoNum type="arabicPeriod"/>
            </a:pPr>
            <a:r>
              <a:rPr lang="en-US" dirty="0"/>
              <a:t>Apply import to BGP group</a:t>
            </a:r>
          </a:p>
          <a:p>
            <a:pPr marL="228600" indent="-228600">
              <a:buAutoNum type="arabicPeriod"/>
            </a:pPr>
            <a:r>
              <a:rPr lang="en-US" dirty="0"/>
              <a:t>Commit and show effect</a:t>
            </a:r>
          </a:p>
          <a:p>
            <a:pPr marL="228600" lvl="0" indent="-2286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Move rejection term to above match-all term</a:t>
            </a:r>
          </a:p>
          <a:p>
            <a:pPr marL="228600" lvl="0" indent="-228600">
              <a:buAutoNum type="arabicPeriod"/>
            </a:pPr>
            <a:r>
              <a:rPr lang="en-US" dirty="0"/>
              <a:t>Commit and show routes removed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56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2201410"/>
            <a:ext cx="1136035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Policies and Filters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05726" y="3399195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Influencing routing and packet forwarding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A4E90-5C65-C748-B846-BB0B8CE0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6" y="6264275"/>
            <a:ext cx="2082804" cy="228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F50E8C-D50D-4718-A35C-7500B7888980}"/>
              </a:ext>
            </a:extLst>
          </p:cNvPr>
          <p:cNvSpPr/>
          <p:nvPr/>
        </p:nvSpPr>
        <p:spPr>
          <a:xfrm>
            <a:off x="241782" y="5976536"/>
            <a:ext cx="2410691" cy="575477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2" y="3715846"/>
            <a:ext cx="5534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introduction to routing policies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3" y="2233369"/>
            <a:ext cx="1136035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9ACE"/>
                </a:solidFill>
                <a:cs typeface="Open Sans" panose="020B0606030504020204" pitchFamily="34" charset="0"/>
              </a:rPr>
              <a:t>Routing Policies</a:t>
            </a:r>
            <a:endParaRPr lang="en-US" dirty="0">
              <a:solidFill>
                <a:srgbClr val="009AC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36CDBF-9367-4C69-A867-23DC0E168552}"/>
              </a:ext>
            </a:extLst>
          </p:cNvPr>
          <p:cNvSpPr/>
          <p:nvPr/>
        </p:nvSpPr>
        <p:spPr>
          <a:xfrm>
            <a:off x="188564" y="612088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9101" y="1509270"/>
            <a:ext cx="5988589" cy="4605203"/>
          </a:xfrm>
        </p:spPr>
        <p:txBody>
          <a:bodyPr>
            <a:normAutofit/>
          </a:bodyPr>
          <a:lstStyle/>
          <a:p>
            <a:r>
              <a:rPr lang="en-US" dirty="0"/>
              <a:t>Import vs. Export</a:t>
            </a:r>
          </a:p>
          <a:p>
            <a:pPr lvl="1"/>
            <a:r>
              <a:rPr lang="en-US" dirty="0"/>
              <a:t>Routing policies modify routing information, either when a protocol inserts (imports) a route into the routing table, or when a protocol advertises (exports) a route from the routing table.</a:t>
            </a:r>
          </a:p>
          <a:p>
            <a:pPr lvl="1"/>
            <a:endParaRPr lang="en-US" dirty="0"/>
          </a:p>
          <a:p>
            <a:r>
              <a:rPr lang="en-US" dirty="0"/>
              <a:t>Many modifications available</a:t>
            </a:r>
          </a:p>
          <a:p>
            <a:pPr lvl="1"/>
            <a:r>
              <a:rPr lang="en-US" dirty="0"/>
              <a:t>route metric</a:t>
            </a:r>
          </a:p>
          <a:p>
            <a:pPr lvl="1"/>
            <a:r>
              <a:rPr lang="en-US" dirty="0"/>
              <a:t>load balancing policy</a:t>
            </a:r>
          </a:p>
          <a:p>
            <a:pPr lvl="1"/>
            <a:r>
              <a:rPr lang="en-US" dirty="0"/>
              <a:t>tag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reject</a:t>
            </a:r>
          </a:p>
          <a:p>
            <a:pPr lvl="1"/>
            <a:r>
              <a:rPr lang="en-US" dirty="0"/>
              <a:t>etc.</a:t>
            </a:r>
          </a:p>
        </p:txBody>
      </p:sp>
      <p:pic>
        <p:nvPicPr>
          <p:cNvPr id="1026" name="Picture 2" descr="Importing and Exporting Routes">
            <a:extLst>
              <a:ext uri="{FF2B5EF4-FFF2-40B4-BE49-F238E27FC236}">
                <a16:creationId xmlns:a16="http://schemas.microsoft.com/office/drawing/2014/main" id="{F5382E06-EE22-42DE-B55D-F6E6E769DF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400"/>
          <a:stretch/>
        </p:blipFill>
        <p:spPr bwMode="auto">
          <a:xfrm>
            <a:off x="5075960" y="3204442"/>
            <a:ext cx="6874721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392D14-7381-4841-A8B3-7AA2AD8861BE}"/>
              </a:ext>
            </a:extLst>
          </p:cNvPr>
          <p:cNvSpPr/>
          <p:nvPr/>
        </p:nvSpPr>
        <p:spPr>
          <a:xfrm>
            <a:off x="188564" y="612088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1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9101" y="1509269"/>
            <a:ext cx="5988589" cy="480840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Organized into </a:t>
            </a:r>
            <a:r>
              <a:rPr lang="en-US" i="1" dirty="0"/>
              <a:t>terms</a:t>
            </a:r>
            <a:endParaRPr lang="en-US" dirty="0"/>
          </a:p>
          <a:p>
            <a:pPr lvl="1"/>
            <a:r>
              <a:rPr lang="en-US" dirty="0"/>
              <a:t>Terms are named, and are evaluated from top to bottom, regardless of the name of the terms. Term names are only used for the network administrator to describe the term.</a:t>
            </a:r>
          </a:p>
          <a:p>
            <a:pPr lvl="1"/>
            <a:endParaRPr lang="en-US" dirty="0"/>
          </a:p>
          <a:p>
            <a:r>
              <a:rPr lang="en-US" dirty="0"/>
              <a:t>Evaluated until a terminating action is reached</a:t>
            </a:r>
          </a:p>
          <a:p>
            <a:pPr lvl="1"/>
            <a:r>
              <a:rPr lang="en-US" i="1" dirty="0"/>
              <a:t>Accept, reject, </a:t>
            </a:r>
            <a:r>
              <a:rPr lang="en-US" dirty="0"/>
              <a:t>and</a:t>
            </a:r>
            <a:r>
              <a:rPr lang="en-US" i="1" dirty="0"/>
              <a:t> default action</a:t>
            </a:r>
            <a:r>
              <a:rPr lang="en-US" dirty="0"/>
              <a:t> are the only terminating actions. Evaluation continues until one of these are reached.</a:t>
            </a:r>
            <a:endParaRPr lang="en-US" i="1" dirty="0"/>
          </a:p>
        </p:txBody>
      </p:sp>
      <p:pic>
        <p:nvPicPr>
          <p:cNvPr id="2050" name="Picture 2" descr="Routing Policy Chain Evaluation">
            <a:extLst>
              <a:ext uri="{FF2B5EF4-FFF2-40B4-BE49-F238E27FC236}">
                <a16:creationId xmlns:a16="http://schemas.microsoft.com/office/drawing/2014/main" id="{157762FF-9520-4B50-B8B5-71043FC739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7"/>
          <a:stretch/>
        </p:blipFill>
        <p:spPr bwMode="auto">
          <a:xfrm>
            <a:off x="6523623" y="1690688"/>
            <a:ext cx="5576682" cy="318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4D607A-71F2-474D-A648-DD126E8932CA}"/>
              </a:ext>
            </a:extLst>
          </p:cNvPr>
          <p:cNvSpPr/>
          <p:nvPr/>
        </p:nvSpPr>
        <p:spPr>
          <a:xfrm>
            <a:off x="188564" y="612088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9101" y="1509269"/>
            <a:ext cx="5988589" cy="4808403"/>
          </a:xfrm>
        </p:spPr>
        <p:txBody>
          <a:bodyPr>
            <a:normAutofit/>
          </a:bodyPr>
          <a:lstStyle/>
          <a:p>
            <a:r>
              <a:rPr lang="en-US" dirty="0"/>
              <a:t>Sets of </a:t>
            </a:r>
            <a:r>
              <a:rPr lang="en-US" i="1" dirty="0"/>
              <a:t>from</a:t>
            </a:r>
            <a:r>
              <a:rPr lang="en-US" dirty="0"/>
              <a:t> – </a:t>
            </a:r>
            <a:r>
              <a:rPr lang="en-US" i="1" dirty="0"/>
              <a:t>then</a:t>
            </a:r>
            <a:r>
              <a:rPr lang="en-US" dirty="0"/>
              <a:t> terms</a:t>
            </a:r>
          </a:p>
          <a:p>
            <a:pPr lvl="1"/>
            <a:r>
              <a:rPr lang="en-US" dirty="0"/>
              <a:t>In a routing policy routes must be identified using a </a:t>
            </a:r>
            <a:r>
              <a:rPr lang="en-US" i="1" dirty="0"/>
              <a:t>from</a:t>
            </a:r>
            <a:r>
              <a:rPr lang="en-US" dirty="0"/>
              <a:t> clause, then some action is defined to apply to the route in a </a:t>
            </a:r>
            <a:r>
              <a:rPr lang="en-US" i="1" dirty="0"/>
              <a:t>then</a:t>
            </a:r>
            <a:r>
              <a:rPr lang="en-US" dirty="0"/>
              <a:t> clause. The identification process can be specifying a specific route prefix, a protocol, a tag or color, a route distinguisher and many other options.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i="1" dirty="0"/>
              <a:t>From</a:t>
            </a:r>
            <a:r>
              <a:rPr lang="en-US" dirty="0"/>
              <a:t> term not necessary</a:t>
            </a:r>
            <a:endParaRPr lang="en-US" i="1" dirty="0"/>
          </a:p>
          <a:p>
            <a:pPr lvl="1"/>
            <a:r>
              <a:rPr lang="en-US" dirty="0"/>
              <a:t>If no </a:t>
            </a:r>
            <a:r>
              <a:rPr lang="en-US" i="1" dirty="0"/>
              <a:t>from</a:t>
            </a:r>
            <a:r>
              <a:rPr lang="en-US" dirty="0"/>
              <a:t> item is specified, the term would match all routes that are evaluated against it.</a:t>
            </a:r>
          </a:p>
          <a:p>
            <a:endParaRPr lang="en-US" dirty="0"/>
          </a:p>
          <a:p>
            <a:r>
              <a:rPr lang="en-US" dirty="0"/>
              <a:t>Must be applied to be evaluated</a:t>
            </a:r>
          </a:p>
          <a:p>
            <a:pPr lvl="1"/>
            <a:r>
              <a:rPr lang="en-US" dirty="0"/>
              <a:t>Can be applied to a whole protocol or specific neighbors.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75A59-B99C-4F7E-81CC-4B3F96588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784" y="4185793"/>
            <a:ext cx="2524452" cy="23858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93503F-EAD8-4DFD-A661-9D567CAB7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784" y="1027906"/>
            <a:ext cx="3252210" cy="28980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E91159-6508-43E1-939F-6F9FC594D254}"/>
              </a:ext>
            </a:extLst>
          </p:cNvPr>
          <p:cNvSpPr/>
          <p:nvPr/>
        </p:nvSpPr>
        <p:spPr>
          <a:xfrm>
            <a:off x="188564" y="612088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AC657DD-224A-C442-9E9B-D066F0B141D8}"/>
              </a:ext>
            </a:extLst>
          </p:cNvPr>
          <p:cNvSpPr/>
          <p:nvPr/>
        </p:nvSpPr>
        <p:spPr>
          <a:xfrm>
            <a:off x="603298" y="4890444"/>
            <a:ext cx="69047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cap="all" dirty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INSR ICON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0A873E-EFB4-4AED-A200-F7CBEE40E3BC}"/>
              </a:ext>
            </a:extLst>
          </p:cNvPr>
          <p:cNvSpPr/>
          <p:nvPr/>
        </p:nvSpPr>
        <p:spPr>
          <a:xfrm>
            <a:off x="188564" y="612088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02041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8721</TotalTime>
  <Words>321</Words>
  <Application>Microsoft Office PowerPoint</Application>
  <PresentationFormat>Widescreen</PresentationFormat>
  <Paragraphs>47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Open Sans</vt:lpstr>
      <vt:lpstr>Open Sans Semibold</vt:lpstr>
      <vt:lpstr>Roboto Slab</vt:lpstr>
      <vt:lpstr>InfoSec Institute</vt:lpstr>
      <vt:lpstr>Policies and Filters</vt:lpstr>
      <vt:lpstr>Routing Policies</vt:lpstr>
      <vt:lpstr>Purpose</vt:lpstr>
      <vt:lpstr>Evaluation</vt:lpstr>
      <vt:lpstr>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86</cp:revision>
  <dcterms:created xsi:type="dcterms:W3CDTF">2019-02-27T16:42:59Z</dcterms:created>
  <dcterms:modified xsi:type="dcterms:W3CDTF">2020-05-16T20:42:50Z</dcterms:modified>
</cp:coreProperties>
</file>