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5" r:id="rId4"/>
    <p:sldId id="269" r:id="rId5"/>
    <p:sldId id="276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CE"/>
    <a:srgbClr val="E4F2F8"/>
    <a:srgbClr val="D1E7EF"/>
    <a:srgbClr val="BFE0EE"/>
    <a:srgbClr val="005A7C"/>
    <a:srgbClr val="C00D1E"/>
    <a:srgbClr val="838383"/>
    <a:srgbClr val="929292"/>
    <a:srgbClr val="E5E5E5"/>
    <a:srgbClr val="E1F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73098" autoAdjust="0"/>
  </p:normalViewPr>
  <p:slideViewPr>
    <p:cSldViewPr snapToGrid="0" snapToObjects="1">
      <p:cViewPr varScale="1">
        <p:scale>
          <a:sx n="87" d="100"/>
          <a:sy n="87" d="100"/>
        </p:scale>
        <p:origin x="14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only </a:t>
            </a:r>
            <a:r>
              <a:rPr lang="en-US" i="1" dirty="0"/>
              <a:t>accept</a:t>
            </a:r>
            <a:r>
              <a:rPr lang="en-US" i="0" dirty="0"/>
              <a:t> and </a:t>
            </a:r>
            <a:r>
              <a:rPr lang="en-US" i="1" dirty="0"/>
              <a:t>reject</a:t>
            </a:r>
            <a:r>
              <a:rPr lang="en-US" i="0" dirty="0"/>
              <a:t> actions are ‘terminating’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5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*IBGP cannot </a:t>
            </a:r>
            <a:r>
              <a:rPr lang="en-US" dirty="0" err="1"/>
              <a:t>readvertise</a:t>
            </a:r>
            <a:r>
              <a:rPr lang="en-US" dirty="0"/>
              <a:t> IBGP unless route reflector</a:t>
            </a:r>
          </a:p>
          <a:p>
            <a:endParaRPr lang="en-US" dirty="0"/>
          </a:p>
          <a:p>
            <a:r>
              <a:rPr lang="en-US" dirty="0"/>
              <a:t>**These protocols use update flooding (forwarding of update/advertisement packets) to announce routes). It does not ‘</a:t>
            </a:r>
            <a:r>
              <a:rPr lang="en-US" dirty="0" err="1"/>
              <a:t>readvertise</a:t>
            </a:r>
            <a:r>
              <a:rPr lang="en-US" dirty="0"/>
              <a:t>’ routes in its tables, only floods the advertisement.</a:t>
            </a:r>
          </a:p>
          <a:p>
            <a:endParaRPr lang="en-US" dirty="0"/>
          </a:p>
          <a:p>
            <a:r>
              <a:rPr lang="en-US" dirty="0"/>
              <a:t>^</a:t>
            </a:r>
            <a:r>
              <a:rPr lang="en-US" dirty="0" err="1"/>
              <a:t>pseudoprotocols</a:t>
            </a:r>
            <a:r>
              <a:rPr lang="en-US" dirty="0"/>
              <a:t> are direct routes, static routes, generated routes, aggregate routes. These cannot export anything because they do not interact with any other routers.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3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228600" indent="-228600">
              <a:buAutoNum type="arabicPeriod"/>
            </a:pPr>
            <a:r>
              <a:rPr lang="en-US" dirty="0"/>
              <a:t>Show route, point out BGP and OSPF learning 2.2.2.0/25</a:t>
            </a:r>
          </a:p>
          <a:p>
            <a:pPr marL="228600" indent="-228600">
              <a:buAutoNum type="arabicPeriod"/>
            </a:pPr>
            <a:r>
              <a:rPr lang="en-US" dirty="0"/>
              <a:t>Edit policy-options policy-statement </a:t>
            </a:r>
            <a:r>
              <a:rPr lang="en-US" dirty="0" err="1"/>
              <a:t>lab_policy</a:t>
            </a:r>
            <a:r>
              <a:rPr lang="en-US" dirty="0"/>
              <a:t> term bgp_longer_24</a:t>
            </a:r>
          </a:p>
          <a:p>
            <a:pPr marL="228600" indent="-228600">
              <a:buAutoNum type="arabicPeriod"/>
            </a:pPr>
            <a:r>
              <a:rPr lang="en-US" dirty="0"/>
              <a:t>Set from route-filter </a:t>
            </a:r>
            <a:r>
              <a:rPr lang="en-US"/>
              <a:t>prefix-length 2.2.2.0/25 </a:t>
            </a:r>
            <a:r>
              <a:rPr lang="en-US" dirty="0"/>
              <a:t>longer</a:t>
            </a:r>
          </a:p>
          <a:p>
            <a:pPr marL="228600" indent="-228600">
              <a:buAutoNum type="arabicPeriod"/>
            </a:pPr>
            <a:r>
              <a:rPr lang="en-US" dirty="0"/>
              <a:t>Set then accept</a:t>
            </a:r>
          </a:p>
          <a:p>
            <a:pPr marL="228600" indent="-228600">
              <a:buAutoNum type="arabicPeriod"/>
            </a:pPr>
            <a:r>
              <a:rPr lang="en-US" dirty="0"/>
              <a:t>Up -&gt; set then next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Up -&gt; edit policy-statement lab_policy2 term </a:t>
            </a:r>
            <a:r>
              <a:rPr lang="en-US" dirty="0" err="1"/>
              <a:t>reject_all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Set then reject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Edit protocols </a:t>
            </a:r>
            <a:r>
              <a:rPr lang="en-US" dirty="0" err="1"/>
              <a:t>bgp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Set import [</a:t>
            </a:r>
            <a:r>
              <a:rPr lang="en-US" dirty="0" err="1"/>
              <a:t>lab_policy</a:t>
            </a:r>
            <a:r>
              <a:rPr lang="en-US" dirty="0"/>
              <a:t> lab_policy2]</a:t>
            </a:r>
          </a:p>
          <a:p>
            <a:pPr marL="228600" indent="-228600">
              <a:buAutoNum type="arabicPeriod"/>
            </a:pPr>
            <a:r>
              <a:rPr lang="en-US" dirty="0"/>
              <a:t>Show route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Policies and Filters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Influencing routing and packet forwarding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4F50E8C-D50D-4718-A35C-7500B7888980}"/>
              </a:ext>
            </a:extLst>
          </p:cNvPr>
          <p:cNvSpPr/>
          <p:nvPr/>
        </p:nvSpPr>
        <p:spPr>
          <a:xfrm>
            <a:off x="241782" y="6099961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553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routing policies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1136035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ACE"/>
                </a:solidFill>
                <a:cs typeface="Open Sans" panose="020B0606030504020204" pitchFamily="34" charset="0"/>
              </a:rPr>
              <a:t>Routing Policies</a:t>
            </a:r>
            <a:endParaRPr lang="en-US" dirty="0">
              <a:solidFill>
                <a:srgbClr val="009AC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36CDBF-9367-4C69-A867-23DC0E168552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Criteria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70"/>
            <a:ext cx="5988589" cy="4605203"/>
          </a:xfrm>
        </p:spPr>
        <p:txBody>
          <a:bodyPr>
            <a:normAutofit/>
          </a:bodyPr>
          <a:lstStyle/>
          <a:p>
            <a:r>
              <a:rPr lang="en-US" dirty="0"/>
              <a:t>Where is the route </a:t>
            </a:r>
            <a:r>
              <a:rPr lang="en-US" i="1" dirty="0"/>
              <a:t>from</a:t>
            </a:r>
            <a:endParaRPr lang="en-US" dirty="0"/>
          </a:p>
          <a:p>
            <a:pPr lvl="1"/>
            <a:r>
              <a:rPr lang="en-US" dirty="0"/>
              <a:t>This can be the specific neighbor the route was learned from, the destination prefix of the route, a tag or some other attribute like external type  for OSPF</a:t>
            </a:r>
          </a:p>
          <a:p>
            <a:pPr lvl="1"/>
            <a:endParaRPr lang="en-US" dirty="0"/>
          </a:p>
          <a:p>
            <a:r>
              <a:rPr lang="en-US" dirty="0"/>
              <a:t>Route-filters</a:t>
            </a:r>
          </a:p>
          <a:p>
            <a:pPr lvl="1"/>
            <a:r>
              <a:rPr lang="en-US" dirty="0"/>
              <a:t>Route-filters allow for specifying the destination prefix of the route in a flexible manner. This is done by either specifying the destination prefix exactly, or some range or condition where the mask is of some length (specificity)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7D4C26-0EC3-4DE2-AAD3-9A202C8B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510" y="3982478"/>
            <a:ext cx="5988589" cy="1779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B778E6-4DC0-4945-AAE2-448A30372100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Policies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69"/>
            <a:ext cx="5988589" cy="480840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Some default policies cannot be changed</a:t>
            </a:r>
          </a:p>
          <a:p>
            <a:pPr lvl="1"/>
            <a:r>
              <a:rPr lang="en-US" dirty="0"/>
              <a:t>For protocols like OSPF, the protocol requires the LSDB of all participating routers to be identical. Because of this., all routes in the OSPF system must be imported.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9D998E-E77A-4B89-A21A-58EB87C1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13906"/>
              </p:ext>
            </p:extLst>
          </p:nvPr>
        </p:nvGraphicFramePr>
        <p:xfrm>
          <a:off x="6587412" y="1701669"/>
          <a:ext cx="5393094" cy="44109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97698">
                  <a:extLst>
                    <a:ext uri="{9D8B030D-6E8A-4147-A177-3AD203B41FA5}">
                      <a16:colId xmlns:a16="http://schemas.microsoft.com/office/drawing/2014/main" val="1215930264"/>
                    </a:ext>
                  </a:extLst>
                </a:gridCol>
                <a:gridCol w="1797698">
                  <a:extLst>
                    <a:ext uri="{9D8B030D-6E8A-4147-A177-3AD203B41FA5}">
                      <a16:colId xmlns:a16="http://schemas.microsoft.com/office/drawing/2014/main" val="3768624515"/>
                    </a:ext>
                  </a:extLst>
                </a:gridCol>
                <a:gridCol w="1797698">
                  <a:extLst>
                    <a:ext uri="{9D8B030D-6E8A-4147-A177-3AD203B41FA5}">
                      <a16:colId xmlns:a16="http://schemas.microsoft.com/office/drawing/2014/main" val="1856554012"/>
                    </a:ext>
                  </a:extLst>
                </a:gridCol>
              </a:tblGrid>
              <a:tr h="500355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Protocol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Default Import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Default Export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81025"/>
                  </a:ext>
                </a:extLst>
              </a:tr>
              <a:tr h="6939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OSPFv2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all OSPF routes and import to inet.0. (cannot be overridden)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everything.**</a:t>
                      </a:r>
                    </a:p>
                    <a:p>
                      <a:endParaRPr lang="en-US"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94529"/>
                  </a:ext>
                </a:extLst>
              </a:tr>
              <a:tr h="6939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IS-IS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all IS-IS routes and import to inet.0 and inet6.0 accordingly.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everything.**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893639"/>
                  </a:ext>
                </a:extLst>
              </a:tr>
              <a:tr h="6939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BGP`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all received IPv4 and v6 routes from configured neighbors and import into inet.0 and inet6.0 respectively.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Readvertise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all active BGP route to all BGP speakers while following protocol specific rules.*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068712"/>
                  </a:ext>
                </a:extLst>
              </a:tr>
              <a:tr h="6939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RIP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all RIP routes and import to inet.0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Reject everything. To export RIP routes an export policy must be configured.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269586"/>
                  </a:ext>
                </a:extLst>
              </a:tr>
              <a:tr h="693927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Pseudoprotocol</a:t>
                      </a:r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Accept all direct and explicitly configured routes.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N/A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6628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4705D6-3A02-4923-A6EE-2FF9982234C6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9101" y="1509269"/>
            <a:ext cx="5988589" cy="4808403"/>
          </a:xfrm>
        </p:spPr>
        <p:txBody>
          <a:bodyPr>
            <a:normAutofit/>
          </a:bodyPr>
          <a:lstStyle/>
          <a:p>
            <a:r>
              <a:rPr lang="en-US" dirty="0"/>
              <a:t>Policy-options hierarchy</a:t>
            </a:r>
          </a:p>
          <a:p>
            <a:pPr lvl="1"/>
            <a:r>
              <a:rPr lang="en-US" dirty="0"/>
              <a:t>Routing policies are configured at the policy-options section of the configuration hierarchy.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Default policy is used if no terminating action</a:t>
            </a:r>
          </a:p>
          <a:p>
            <a:pPr lvl="1"/>
            <a:r>
              <a:rPr lang="en-US" dirty="0"/>
              <a:t>If no terminating actions are specified in a chain of policies, the action specified in the protocol’s default policy is used.</a:t>
            </a:r>
          </a:p>
          <a:p>
            <a:endParaRPr lang="en-US" dirty="0"/>
          </a:p>
          <a:p>
            <a:r>
              <a:rPr lang="en-US" dirty="0"/>
              <a:t>Square bracket [ ] to apply more than 1 policy</a:t>
            </a:r>
          </a:p>
          <a:p>
            <a:pPr lvl="1"/>
            <a:r>
              <a:rPr lang="en-US" dirty="0"/>
              <a:t>A chain of policies may be configured by using the square brackets. The policies are evaluated from left to right when defined in this fashion.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75A59-B99C-4F7E-81CC-4B3F9658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84" y="4185793"/>
            <a:ext cx="2524452" cy="2385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3503F-EAD8-4DFD-A661-9D567CAB7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784" y="1027906"/>
            <a:ext cx="3252210" cy="28980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943A5A-B20D-47A3-A2C5-4CDB4AE02506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C657DD-224A-C442-9E9B-D066F0B141D8}"/>
              </a:ext>
            </a:extLst>
          </p:cNvPr>
          <p:cNvSpPr/>
          <p:nvPr/>
        </p:nvSpPr>
        <p:spPr>
          <a:xfrm>
            <a:off x="603298" y="4890444"/>
            <a:ext cx="6904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cap="all" dirty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INSR ICON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32BA6-D0A7-4C64-9EA2-679B36538CDB}"/>
              </a:ext>
            </a:extLst>
          </p:cNvPr>
          <p:cNvSpPr/>
          <p:nvPr/>
        </p:nvSpPr>
        <p:spPr>
          <a:xfrm>
            <a:off x="188564" y="6063103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020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10876</TotalTime>
  <Words>491</Words>
  <Application>Microsoft Office PowerPoint</Application>
  <PresentationFormat>Widescreen</PresentationFormat>
  <Paragraphs>64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Policies and Filters</vt:lpstr>
      <vt:lpstr>Routing Policies</vt:lpstr>
      <vt:lpstr>Match Criteria</vt:lpstr>
      <vt:lpstr>Default Policies</vt:lpstr>
      <vt:lpstr>Configuration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88</cp:revision>
  <dcterms:created xsi:type="dcterms:W3CDTF">2019-02-27T16:42:59Z</dcterms:created>
  <dcterms:modified xsi:type="dcterms:W3CDTF">2020-05-12T13:19:14Z</dcterms:modified>
</cp:coreProperties>
</file>