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74" r:id="rId2"/>
    <p:sldId id="262" r:id="rId3"/>
    <p:sldId id="278" r:id="rId4"/>
    <p:sldId id="269" r:id="rId5"/>
    <p:sldId id="276" r:id="rId6"/>
    <p:sldId id="277" r:id="rId7"/>
    <p:sldId id="27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ACE"/>
    <a:srgbClr val="E4F2F8"/>
    <a:srgbClr val="D1E7EF"/>
    <a:srgbClr val="BFE0EE"/>
    <a:srgbClr val="005A7C"/>
    <a:srgbClr val="C00D1E"/>
    <a:srgbClr val="838383"/>
    <a:srgbClr val="929292"/>
    <a:srgbClr val="E5E5E5"/>
    <a:srgbClr val="E1FB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62"/>
    <p:restoredTop sz="74331" autoAdjust="0"/>
  </p:normalViewPr>
  <p:slideViewPr>
    <p:cSldViewPr snapToGrid="0" snapToObjects="1">
      <p:cViewPr varScale="1">
        <p:scale>
          <a:sx n="85" d="100"/>
          <a:sy n="85" d="100"/>
        </p:scale>
        <p:origin x="154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57" d="100"/>
          <a:sy n="157" d="100"/>
        </p:scale>
        <p:origin x="5640" y="1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B027AE7-EBBA-3B46-A62D-A1FCCBD82C9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A06565-0B3A-F54D-A0F8-00B9C7B200E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131DBD-9FD6-6A45-9ABB-BCA8406B2010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696465-4202-D948-9244-A3AA3C3692F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4214B0-EA45-EE40-AB13-4AA29EA130F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7E7C5F-33A9-AC45-8974-CE26FF22D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2883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E4AA41-EF54-314A-80EC-C2E05FA693EE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34C94-B050-584A-A843-DB9969545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202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Note, application recognition in NGFW is not configured with a firewall filter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8594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the </a:t>
            </a:r>
            <a:r>
              <a:rPr lang="en-US" i="1" dirty="0"/>
              <a:t>next term</a:t>
            </a:r>
            <a:r>
              <a:rPr lang="en-US" i="0" dirty="0"/>
              <a:t> and </a:t>
            </a:r>
            <a:r>
              <a:rPr lang="en-US" i="1" dirty="0"/>
              <a:t>next policy</a:t>
            </a:r>
            <a:r>
              <a:rPr lang="en-US" i="0" dirty="0"/>
              <a:t> actions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2352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6567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Show BGP and OSPF adjacencies established and learning route to 2.2.2.2</a:t>
            </a:r>
          </a:p>
          <a:p>
            <a:pPr marL="228600" indent="-228600">
              <a:buAutoNum type="arabicPeriod"/>
            </a:pPr>
            <a:r>
              <a:rPr lang="en-US" dirty="0"/>
              <a:t>Monitor traffic ge-0/0/1.0 matching </a:t>
            </a:r>
            <a:r>
              <a:rPr lang="en-US" dirty="0" err="1"/>
              <a:t>icmp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(on other router) ping 192.168.2.75 size 2000 (needs to fragment to show due to software/model)</a:t>
            </a:r>
          </a:p>
          <a:p>
            <a:pPr marL="228600" indent="-228600">
              <a:buAutoNum type="arabicPeriod"/>
            </a:pPr>
            <a:r>
              <a:rPr lang="en-US" dirty="0"/>
              <a:t>Show monitor, show </a:t>
            </a:r>
            <a:r>
              <a:rPr lang="en-US" dirty="0" err="1"/>
              <a:t>icmp</a:t>
            </a:r>
            <a:r>
              <a:rPr lang="en-US" dirty="0"/>
              <a:t> received and sent</a:t>
            </a:r>
          </a:p>
          <a:p>
            <a:pPr marL="228600" indent="-228600">
              <a:buAutoNum type="arabicPeriod"/>
            </a:pPr>
            <a:r>
              <a:rPr lang="en-US" dirty="0"/>
              <a:t>Configure firewall filter</a:t>
            </a:r>
          </a:p>
          <a:p>
            <a:pPr marL="685800" lvl="1" indent="-228600">
              <a:buAutoNum type="arabicPeriod"/>
            </a:pPr>
            <a:r>
              <a:rPr lang="en-US" dirty="0"/>
              <a:t>set firewall filter ping-egress term deny-egress from destination-address 192.168.2.76</a:t>
            </a:r>
          </a:p>
          <a:p>
            <a:pPr marL="685800" lvl="1" indent="-228600">
              <a:buAutoNum type="arabicPeriod"/>
            </a:pPr>
            <a:r>
              <a:rPr lang="en-US" dirty="0"/>
              <a:t>set firewall filter ping-egress term deny-egress then discard</a:t>
            </a:r>
          </a:p>
          <a:p>
            <a:pPr marL="685800" lvl="1" indent="-228600">
              <a:buAutoNum type="arabicPeriod"/>
            </a:pPr>
            <a:r>
              <a:rPr lang="en-US" dirty="0"/>
              <a:t>set firewall filter ping-egress term allow-all then accept</a:t>
            </a:r>
          </a:p>
          <a:p>
            <a:pPr marL="228600" lvl="0" indent="-228600">
              <a:buAutoNum type="arabicPeriod"/>
            </a:pPr>
            <a:r>
              <a:rPr lang="en-US" dirty="0"/>
              <a:t>Set filter egress on ge-0/0/1</a:t>
            </a:r>
          </a:p>
          <a:p>
            <a:pPr marL="685800" lvl="1" indent="-228600">
              <a:buAutoNum type="arabicPeriod"/>
            </a:pPr>
            <a:r>
              <a:rPr lang="en-US" dirty="0"/>
              <a:t>set interfaces ge-0/0/1 unit 0 family </a:t>
            </a:r>
            <a:r>
              <a:rPr lang="en-US" dirty="0" err="1"/>
              <a:t>inet</a:t>
            </a:r>
            <a:r>
              <a:rPr lang="en-US" dirty="0"/>
              <a:t> filter output ping-egress</a:t>
            </a:r>
          </a:p>
          <a:p>
            <a:pPr marL="228600" lvl="0" indent="-228600">
              <a:buAutoNum type="arabicPeriod"/>
            </a:pPr>
            <a:r>
              <a:rPr lang="en-US" dirty="0"/>
              <a:t>Commit and monitor traffic again</a:t>
            </a:r>
          </a:p>
          <a:p>
            <a:pPr marL="228600" lvl="0" indent="-228600">
              <a:buAutoNum type="arabicPeriod"/>
            </a:pPr>
            <a:r>
              <a:rPr lang="en-US" dirty="0"/>
              <a:t>Ping from other router and show only </a:t>
            </a:r>
            <a:r>
              <a:rPr lang="en-US" dirty="0" err="1"/>
              <a:t>icmp</a:t>
            </a:r>
            <a:r>
              <a:rPr lang="en-US" dirty="0"/>
              <a:t> received, nothing sent, and pings timed out on other router</a:t>
            </a:r>
          </a:p>
          <a:p>
            <a:pPr marL="228600" lvl="0" indent="-228600">
              <a:buAutoNum type="arabicPeriod"/>
            </a:pPr>
            <a:r>
              <a:rPr lang="en-US" dirty="0"/>
              <a:t>Show OSPF adjacency still up (communicates over multicast)</a:t>
            </a:r>
          </a:p>
          <a:p>
            <a:pPr marL="228600" lvl="0" indent="-228600">
              <a:buAutoNum type="arabicPeriod"/>
            </a:pPr>
            <a:r>
              <a:rPr lang="en-US" dirty="0"/>
              <a:t>Show BGP peering down (communicates over unicast, and peering with 192.168.2.76)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556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E4EA7E-1DB2-EC43-8BF6-7C9408FCE687}"/>
              </a:ext>
            </a:extLst>
          </p:cNvPr>
          <p:cNvSpPr txBox="1"/>
          <p:nvPr userDrawn="1"/>
        </p:nvSpPr>
        <p:spPr>
          <a:xfrm>
            <a:off x="11245174" y="6310009"/>
            <a:ext cx="583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94000DE4-E59E-D941-A73A-4F15C03D18BA}" type="slidenum">
              <a:rPr lang="en-US" sz="1400" b="0" i="0" smtClean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r"/>
              <a:t>‹#›</a:t>
            </a:fld>
            <a:endParaRPr lang="en-US" sz="1400" b="0" i="0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A975DF16-5712-5B4F-83C4-2C7B0C150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3603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6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09225A-8E8C-C14A-8BB7-A675BDF75A5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841770"/>
            <a:ext cx="11360359" cy="434502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>
                <a:solidFill>
                  <a:srgbClr val="838383"/>
                </a:solidFill>
              </a:defRPr>
            </a:lvl2pPr>
            <a:lvl3pPr>
              <a:defRPr sz="1600">
                <a:solidFill>
                  <a:srgbClr val="838383"/>
                </a:solidFill>
              </a:defRPr>
            </a:lvl3pPr>
            <a:lvl4pPr>
              <a:defRPr sz="1400">
                <a:solidFill>
                  <a:srgbClr val="838383"/>
                </a:solidFill>
              </a:defRPr>
            </a:lvl4pPr>
            <a:lvl5pPr>
              <a:defRPr sz="1400">
                <a:solidFill>
                  <a:srgbClr val="83838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821309-208A-334E-A200-1E238B9F89A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5498" y="6313527"/>
            <a:ext cx="2082804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422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AA5899-5BCF-B446-A5F3-24E28B55DA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16F5AF-E384-F145-8613-F28E65705F97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050FBA-E366-5946-9789-3C67C925F7EE}"/>
              </a:ext>
            </a:extLst>
          </p:cNvPr>
          <p:cNvSpPr/>
          <p:nvPr userDrawn="1"/>
        </p:nvSpPr>
        <p:spPr>
          <a:xfrm>
            <a:off x="0" y="0"/>
            <a:ext cx="12192000" cy="3242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105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A9F179-20F8-A64C-9AF4-48C4EC39F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3603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AB2A6-A7B6-E342-912C-107D9BB81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5727" y="1825625"/>
            <a:ext cx="1136036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BE687-0F05-F848-8D8D-351C6D44A0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10312"/>
            <a:ext cx="3155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8D16F5AF-E384-F145-8613-F28E65705F9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51438D-2267-B84B-B0A9-82777966F6E8}"/>
              </a:ext>
            </a:extLst>
          </p:cNvPr>
          <p:cNvSpPr/>
          <p:nvPr/>
        </p:nvSpPr>
        <p:spPr>
          <a:xfrm>
            <a:off x="0" y="0"/>
            <a:ext cx="12192000" cy="181669"/>
          </a:xfrm>
          <a:prstGeom prst="rect">
            <a:avLst/>
          </a:prstGeom>
          <a:solidFill>
            <a:srgbClr val="005A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436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15A7C"/>
          </a:solidFill>
          <a:latin typeface="Roboto Slab" pitchFamily="2" charset="0"/>
          <a:ea typeface="Roboto Slab" pitchFamily="2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i="0" kern="1200">
          <a:solidFill>
            <a:srgbClr val="343741"/>
          </a:solidFill>
          <a:latin typeface="Open Sans Semibold" panose="020B0606030504020204" pitchFamily="34" charset="0"/>
          <a:ea typeface="Open Sans Semibold" panose="020B0606030504020204" pitchFamily="34" charset="0"/>
          <a:cs typeface="Open Sans Semibold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FC621DD-5863-C540-A0E7-3F1655FD9E98}"/>
              </a:ext>
            </a:extLst>
          </p:cNvPr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rgbClr val="005A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55C9E6A-768B-7243-9004-DB5A692F3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2201410"/>
            <a:ext cx="11360359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Policies and Filters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06D7858-E16E-254B-AC32-01CFA663B29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036050" y="6310313"/>
            <a:ext cx="3155950" cy="365125"/>
          </a:xfrm>
        </p:spPr>
        <p:txBody>
          <a:bodyPr/>
          <a:lstStyle/>
          <a:p>
            <a:fld id="{8D16F5AF-E384-F145-8613-F28E65705F97}" type="slidenum">
              <a:rPr lang="en-US" smtClean="0"/>
              <a:t>1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F033FD-DAC5-8145-999F-87FBE7BE3794}"/>
              </a:ext>
            </a:extLst>
          </p:cNvPr>
          <p:cNvSpPr txBox="1">
            <a:spLocks noGrp="1"/>
          </p:cNvSpPr>
          <p:nvPr>
            <p:ph sz="quarter" idx="10"/>
          </p:nvPr>
        </p:nvSpPr>
        <p:spPr>
          <a:xfrm>
            <a:off x="405726" y="3399195"/>
            <a:ext cx="11360359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b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Influencing routing and packet forwarding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1A4E90-5C65-C748-B846-BB0B8CE025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726" y="6264275"/>
            <a:ext cx="2082804" cy="2286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4F50E8C-D50D-4718-A35C-7500B7888980}"/>
              </a:ext>
            </a:extLst>
          </p:cNvPr>
          <p:cNvSpPr/>
          <p:nvPr/>
        </p:nvSpPr>
        <p:spPr>
          <a:xfrm>
            <a:off x="77839" y="6099961"/>
            <a:ext cx="2410691" cy="575477"/>
          </a:xfrm>
          <a:prstGeom prst="rect">
            <a:avLst/>
          </a:prstGeom>
          <a:solidFill>
            <a:srgbClr val="005A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406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4C1B5B9-01D7-BB48-8947-D12C18194C11}"/>
              </a:ext>
            </a:extLst>
          </p:cNvPr>
          <p:cNvSpPr/>
          <p:nvPr/>
        </p:nvSpPr>
        <p:spPr>
          <a:xfrm>
            <a:off x="0" y="3448685"/>
            <a:ext cx="12192000" cy="110247"/>
          </a:xfrm>
          <a:prstGeom prst="rect">
            <a:avLst/>
          </a:prstGeom>
          <a:solidFill>
            <a:srgbClr val="009A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EC3C17-94E3-EA47-8FF7-22232238AF61}"/>
              </a:ext>
            </a:extLst>
          </p:cNvPr>
          <p:cNvSpPr txBox="1"/>
          <p:nvPr/>
        </p:nvSpPr>
        <p:spPr>
          <a:xfrm>
            <a:off x="2812912" y="3715846"/>
            <a:ext cx="5534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Configuring firewall filters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A32C12-4B0D-2F4B-8A35-F4F47BAB4D03}"/>
              </a:ext>
            </a:extLst>
          </p:cNvPr>
          <p:cNvSpPr/>
          <p:nvPr/>
        </p:nvSpPr>
        <p:spPr>
          <a:xfrm>
            <a:off x="0" y="-17090"/>
            <a:ext cx="12192000" cy="6160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338D507-3451-954E-A9EC-0EB6DFFE9EB7}"/>
              </a:ext>
            </a:extLst>
          </p:cNvPr>
          <p:cNvSpPr/>
          <p:nvPr/>
        </p:nvSpPr>
        <p:spPr>
          <a:xfrm>
            <a:off x="401262" y="2482270"/>
            <a:ext cx="1985297" cy="1985297"/>
          </a:xfrm>
          <a:prstGeom prst="ellipse">
            <a:avLst/>
          </a:prstGeom>
          <a:solidFill>
            <a:srgbClr val="009A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B179AA-C775-B743-89F9-9CEED84C7A53}"/>
              </a:ext>
            </a:extLst>
          </p:cNvPr>
          <p:cNvSpPr/>
          <p:nvPr/>
        </p:nvSpPr>
        <p:spPr>
          <a:xfrm>
            <a:off x="403036" y="2813199"/>
            <a:ext cx="198352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cap="all" dirty="0">
                <a:solidFill>
                  <a:schemeClr val="bg1"/>
                </a:solidFill>
                <a:latin typeface="Roboto Slab" pitchFamily="2" charset="0"/>
                <a:ea typeface="Roboto Slab" pitchFamily="2" charset="0"/>
                <a:cs typeface="Open Sans Semibold" panose="020B0606030504020204" pitchFamily="34" charset="0"/>
              </a:rPr>
              <a:t>#</a:t>
            </a:r>
            <a:endParaRPr lang="en-US" sz="6000" b="1" cap="all" dirty="0">
              <a:solidFill>
                <a:schemeClr val="bg1"/>
              </a:solidFill>
              <a:latin typeface="Roboto Slab" pitchFamily="2" charset="0"/>
              <a:ea typeface="Roboto Slab" pitchFamily="2" charset="0"/>
              <a:cs typeface="Open Sans Semibold" panose="020B0606030504020204" pitchFamily="34" charset="0"/>
            </a:endParaRP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A1F96139-5015-294A-8C10-A591543DB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2913" y="2233369"/>
            <a:ext cx="11360359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9ACE"/>
                </a:solidFill>
              </a:rPr>
              <a:t>Firewall Filters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36CDBF-9367-4C69-A867-23DC0E168552}"/>
              </a:ext>
            </a:extLst>
          </p:cNvPr>
          <p:cNvSpPr/>
          <p:nvPr/>
        </p:nvSpPr>
        <p:spPr>
          <a:xfrm>
            <a:off x="188564" y="6063103"/>
            <a:ext cx="2410691" cy="5754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595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 Criteria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89101" y="1509270"/>
            <a:ext cx="5988589" cy="4605203"/>
          </a:xfrm>
        </p:spPr>
        <p:txBody>
          <a:bodyPr>
            <a:normAutofit/>
          </a:bodyPr>
          <a:lstStyle/>
          <a:p>
            <a:r>
              <a:rPr lang="en-US" dirty="0"/>
              <a:t>Identify traffic</a:t>
            </a:r>
          </a:p>
          <a:p>
            <a:pPr lvl="1"/>
            <a:r>
              <a:rPr lang="en-US" dirty="0"/>
              <a:t>Firewall filters are matched against traffic using the packet header information such as source and destination port and address information.</a:t>
            </a:r>
          </a:p>
          <a:p>
            <a:pPr lvl="1"/>
            <a:endParaRPr lang="en-US" dirty="0"/>
          </a:p>
          <a:p>
            <a:r>
              <a:rPr lang="en-US" dirty="0"/>
              <a:t>Unidirectional</a:t>
            </a:r>
          </a:p>
          <a:p>
            <a:pPr lvl="1"/>
            <a:r>
              <a:rPr lang="en-US" dirty="0"/>
              <a:t>Mentioned previously, the firewall filter is applied either ingress (input) or egress (output) on an interface and is therefore unidirectional, unless applied in both directions.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6FFAAC-956D-4EE9-8BE5-D9D3D04489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4566" y="1274854"/>
            <a:ext cx="5814310" cy="243550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7BDB743-D4FB-46C3-A58B-77AB7A5991B3}"/>
              </a:ext>
            </a:extLst>
          </p:cNvPr>
          <p:cNvSpPr/>
          <p:nvPr/>
        </p:nvSpPr>
        <p:spPr>
          <a:xfrm>
            <a:off x="188564" y="6063103"/>
            <a:ext cx="2410691" cy="5754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129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7" y="1243874"/>
            <a:ext cx="5988589" cy="480840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Evaluated until a terminating action is reached</a:t>
            </a:r>
          </a:p>
          <a:p>
            <a:pPr lvl="1"/>
            <a:r>
              <a:rPr lang="en-US" i="1" dirty="0"/>
              <a:t>Accept, reject, discard </a:t>
            </a:r>
            <a:r>
              <a:rPr lang="en-US" dirty="0"/>
              <a:t>and</a:t>
            </a:r>
            <a:r>
              <a:rPr lang="en-US" i="1" dirty="0"/>
              <a:t> default action</a:t>
            </a:r>
            <a:r>
              <a:rPr lang="en-US" dirty="0"/>
              <a:t> are common terminating actions. Evaluation continues until a terminating action is reached.</a:t>
            </a:r>
          </a:p>
          <a:p>
            <a:pPr lvl="1"/>
            <a:r>
              <a:rPr lang="en-US" i="1" dirty="0"/>
              <a:t>Encapsulate, decapsulate, exclude-accounting, logical-system, </a:t>
            </a:r>
            <a:r>
              <a:rPr lang="en-US" dirty="0"/>
              <a:t>and </a:t>
            </a:r>
            <a:r>
              <a:rPr lang="en-US" i="1" dirty="0"/>
              <a:t>routing-instance</a:t>
            </a:r>
            <a:r>
              <a:rPr lang="en-US" dirty="0"/>
              <a:t> are other terminating actions available.</a:t>
            </a:r>
          </a:p>
          <a:p>
            <a:r>
              <a:rPr lang="en-US" dirty="0"/>
              <a:t>If matched but term does not include a </a:t>
            </a:r>
            <a:r>
              <a:rPr lang="en-US" i="1" dirty="0"/>
              <a:t>then</a:t>
            </a:r>
          </a:p>
          <a:p>
            <a:pPr lvl="1"/>
            <a:r>
              <a:rPr lang="en-US" dirty="0"/>
              <a:t>Traffic will have the </a:t>
            </a:r>
            <a:r>
              <a:rPr lang="en-US" i="1" dirty="0"/>
              <a:t>accept</a:t>
            </a:r>
            <a:r>
              <a:rPr lang="en-US" dirty="0"/>
              <a:t> action applied if it matches against a </a:t>
            </a:r>
            <a:r>
              <a:rPr lang="en-US" i="1" dirty="0"/>
              <a:t>from</a:t>
            </a:r>
            <a:r>
              <a:rPr lang="en-US" dirty="0"/>
              <a:t> statement in a term which contains no </a:t>
            </a:r>
            <a:r>
              <a:rPr lang="en-US" i="1" dirty="0"/>
              <a:t>then</a:t>
            </a:r>
            <a:r>
              <a:rPr lang="en-US" dirty="0"/>
              <a:t> statement.</a:t>
            </a:r>
          </a:p>
          <a:p>
            <a:r>
              <a:rPr lang="en-US" dirty="0"/>
              <a:t>Implicit </a:t>
            </a:r>
            <a:r>
              <a:rPr lang="en-US" i="1" dirty="0"/>
              <a:t>deny</a:t>
            </a:r>
          </a:p>
          <a:p>
            <a:pPr lvl="1"/>
            <a:r>
              <a:rPr lang="en-US" dirty="0"/>
              <a:t>If traffic does not match against any </a:t>
            </a:r>
            <a:r>
              <a:rPr lang="en-US" i="1" dirty="0"/>
              <a:t>from</a:t>
            </a:r>
            <a:r>
              <a:rPr lang="en-US" dirty="0"/>
              <a:t> statements in a filter, the default action is to discard.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4760F5D-D257-45F4-BCF9-FC0C342CCD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0324" y="1690688"/>
            <a:ext cx="4333875" cy="391477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B954266-305E-4045-BA86-B4D2873E5BF7}"/>
              </a:ext>
            </a:extLst>
          </p:cNvPr>
          <p:cNvSpPr/>
          <p:nvPr/>
        </p:nvSpPr>
        <p:spPr>
          <a:xfrm>
            <a:off x="188564" y="6063103"/>
            <a:ext cx="2410691" cy="5754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444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89101" y="1509269"/>
            <a:ext cx="5988589" cy="4808403"/>
          </a:xfrm>
        </p:spPr>
        <p:txBody>
          <a:bodyPr>
            <a:normAutofit/>
          </a:bodyPr>
          <a:lstStyle/>
          <a:p>
            <a:r>
              <a:rPr lang="en-US" dirty="0"/>
              <a:t>Sets of </a:t>
            </a:r>
            <a:r>
              <a:rPr lang="en-US" i="1" dirty="0"/>
              <a:t>from</a:t>
            </a:r>
            <a:r>
              <a:rPr lang="en-US" dirty="0"/>
              <a:t> – </a:t>
            </a:r>
            <a:r>
              <a:rPr lang="en-US" i="1" dirty="0"/>
              <a:t>then</a:t>
            </a:r>
            <a:r>
              <a:rPr lang="en-US" dirty="0"/>
              <a:t> terms</a:t>
            </a:r>
          </a:p>
          <a:p>
            <a:pPr lvl="1"/>
            <a:r>
              <a:rPr lang="en-US" dirty="0"/>
              <a:t>In a routing policy routes must be identified using a </a:t>
            </a:r>
            <a:r>
              <a:rPr lang="en-US" i="1" dirty="0"/>
              <a:t>from</a:t>
            </a:r>
            <a:r>
              <a:rPr lang="en-US" dirty="0"/>
              <a:t> clause, then some action is defined to apply to the route in a </a:t>
            </a:r>
            <a:r>
              <a:rPr lang="en-US" i="1" dirty="0"/>
              <a:t>then</a:t>
            </a:r>
            <a:r>
              <a:rPr lang="en-US" dirty="0"/>
              <a:t> clause. The identification process can be specifying a specific route prefix, a protocol, a tag or color, a route distinguisher and many other options.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i="1" dirty="0"/>
              <a:t>From</a:t>
            </a:r>
            <a:r>
              <a:rPr lang="en-US" dirty="0"/>
              <a:t> term not necessary</a:t>
            </a:r>
            <a:endParaRPr lang="en-US" i="1" dirty="0"/>
          </a:p>
          <a:p>
            <a:pPr lvl="1"/>
            <a:r>
              <a:rPr lang="en-US" dirty="0"/>
              <a:t>If no </a:t>
            </a:r>
            <a:r>
              <a:rPr lang="en-US" i="1" dirty="0"/>
              <a:t>from</a:t>
            </a:r>
            <a:r>
              <a:rPr lang="en-US" dirty="0"/>
              <a:t> item is specified, the term would match all routes that are evaluated against it.</a:t>
            </a:r>
          </a:p>
          <a:p>
            <a:endParaRPr lang="en-US" dirty="0"/>
          </a:p>
          <a:p>
            <a:r>
              <a:rPr lang="en-US" dirty="0"/>
              <a:t>Must be applied to be evaluated</a:t>
            </a:r>
          </a:p>
          <a:p>
            <a:pPr lvl="1"/>
            <a:r>
              <a:rPr lang="en-US" dirty="0"/>
              <a:t>Can be applied to a whole protocol or specific neighbors.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7B0EF05-37C2-4997-8572-6B18D3EAC4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4474" y="1127614"/>
            <a:ext cx="2524452" cy="263007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4176452-7C0B-47B3-B15A-F21086053893}"/>
              </a:ext>
            </a:extLst>
          </p:cNvPr>
          <p:cNvSpPr/>
          <p:nvPr/>
        </p:nvSpPr>
        <p:spPr>
          <a:xfrm>
            <a:off x="188564" y="6063103"/>
            <a:ext cx="2410691" cy="5754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02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Packet Processing</a:t>
            </a:r>
          </a:p>
        </p:txBody>
      </p:sp>
      <p:pic>
        <p:nvPicPr>
          <p:cNvPr id="1026" name="Picture 2" descr="Traffic Flow for Flow-Based&#10;Processing ">
            <a:extLst>
              <a:ext uri="{FF2B5EF4-FFF2-40B4-BE49-F238E27FC236}">
                <a16:creationId xmlns:a16="http://schemas.microsoft.com/office/drawing/2014/main" id="{3B7FE31F-EEA8-4876-B190-F10457A118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67"/>
          <a:stretch/>
        </p:blipFill>
        <p:spPr bwMode="auto">
          <a:xfrm>
            <a:off x="746527" y="1809014"/>
            <a:ext cx="10863582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3E03F55-BE32-40E4-BF46-DF710BE3E497}"/>
              </a:ext>
            </a:extLst>
          </p:cNvPr>
          <p:cNvSpPr/>
          <p:nvPr/>
        </p:nvSpPr>
        <p:spPr>
          <a:xfrm>
            <a:off x="188564" y="6063103"/>
            <a:ext cx="2410691" cy="5754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419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AC657DD-224A-C442-9E9B-D066F0B141D8}"/>
              </a:ext>
            </a:extLst>
          </p:cNvPr>
          <p:cNvSpPr/>
          <p:nvPr/>
        </p:nvSpPr>
        <p:spPr>
          <a:xfrm>
            <a:off x="603298" y="4890444"/>
            <a:ext cx="690479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b="1" cap="all" dirty="0">
                <a:solidFill>
                  <a:schemeClr val="bg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INSR ICON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FC40CDE-8071-4BF7-8E06-10DE06B9B187}"/>
              </a:ext>
            </a:extLst>
          </p:cNvPr>
          <p:cNvSpPr/>
          <p:nvPr/>
        </p:nvSpPr>
        <p:spPr>
          <a:xfrm>
            <a:off x="188564" y="6063103"/>
            <a:ext cx="2410691" cy="5754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502041"/>
      </p:ext>
    </p:extLst>
  </p:cSld>
  <p:clrMapOvr>
    <a:masterClrMapping/>
  </p:clrMapOvr>
</p:sld>
</file>

<file path=ppt/theme/theme1.xml><?xml version="1.0" encoding="utf-8"?>
<a:theme xmlns:a="http://schemas.openxmlformats.org/drawingml/2006/main" name="InfoSec Institute">
  <a:themeElements>
    <a:clrScheme name="InfoSec Institute 1">
      <a:dk1>
        <a:srgbClr val="333641"/>
      </a:dk1>
      <a:lt1>
        <a:srgbClr val="FFFFFF"/>
      </a:lt1>
      <a:dk2>
        <a:srgbClr val="858891"/>
      </a:dk2>
      <a:lt2>
        <a:srgbClr val="F0F2F1"/>
      </a:lt2>
      <a:accent1>
        <a:srgbClr val="00A4B8"/>
      </a:accent1>
      <a:accent2>
        <a:srgbClr val="58B846"/>
      </a:accent2>
      <a:accent3>
        <a:srgbClr val="FFD500"/>
      </a:accent3>
      <a:accent4>
        <a:srgbClr val="F58025"/>
      </a:accent4>
      <a:accent5>
        <a:srgbClr val="00A780"/>
      </a:accent5>
      <a:accent6>
        <a:srgbClr val="A2228E"/>
      </a:accent6>
      <a:hlink>
        <a:srgbClr val="005A7C"/>
      </a:hlink>
      <a:folHlink>
        <a:srgbClr val="00A4B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foSec Institute" id="{D0BA2A61-823F-DB45-9D22-8E45F7A1409F}" vid="{1161D25B-A639-B744-B661-5060476BF35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InfoSec Institute</Template>
  <TotalTime>21996</TotalTime>
  <Words>441</Words>
  <Application>Microsoft Office PowerPoint</Application>
  <PresentationFormat>Widescreen</PresentationFormat>
  <Paragraphs>52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Open Sans</vt:lpstr>
      <vt:lpstr>Open Sans Semibold</vt:lpstr>
      <vt:lpstr>Roboto Slab</vt:lpstr>
      <vt:lpstr>InfoSec Institute</vt:lpstr>
      <vt:lpstr>Policies and Filters</vt:lpstr>
      <vt:lpstr>Firewall Filters</vt:lpstr>
      <vt:lpstr>Match Criteria</vt:lpstr>
      <vt:lpstr>Evaluation</vt:lpstr>
      <vt:lpstr>Configuration</vt:lpstr>
      <vt:lpstr>Packet Processing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Waller</dc:creator>
  <cp:lastModifiedBy>Ben Jacobson</cp:lastModifiedBy>
  <cp:revision>97</cp:revision>
  <dcterms:created xsi:type="dcterms:W3CDTF">2019-02-27T16:42:59Z</dcterms:created>
  <dcterms:modified xsi:type="dcterms:W3CDTF">2020-04-20T00:13:30Z</dcterms:modified>
</cp:coreProperties>
</file>