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Indicate that if aa is sending to bb, the switch will filter the frame because it’s destined to an address on the same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 of Bridging /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Bridging Mechanisms 2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Flooding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Flooding is used to ensure delivery of BUM traffic</a:t>
            </a:r>
          </a:p>
          <a:p>
            <a:r>
              <a:rPr lang="en-US" dirty="0"/>
              <a:t>Broadcast frames, Unknown destination unicast frames and Multicast frames</a:t>
            </a:r>
          </a:p>
          <a:p>
            <a:r>
              <a:rPr lang="en-US" dirty="0"/>
              <a:t>Flooding forwards the frame to all interfaces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77472"/>
              </p:ext>
            </p:extLst>
          </p:nvPr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6D541E0-A3B2-376A-94D6-3DBA563B5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5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Filtering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Filtering is used to limit forwarded traffic to only frames associated with the port or broadcast domain</a:t>
            </a:r>
          </a:p>
          <a:p>
            <a:r>
              <a:rPr lang="en-US" dirty="0"/>
              <a:t>The switch will discard or filter frames with a destination associated with the same port, or tagged with a VLAN not associated with the port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C2FB61C-6CB7-426D-8084-38EC0DE5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43291"/>
              </p:ext>
            </p:extLst>
          </p:nvPr>
        </p:nvGraphicFramePr>
        <p:xfrm>
          <a:off x="7243412" y="3334617"/>
          <a:ext cx="35920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33">
                  <a:extLst>
                    <a:ext uri="{9D8B030D-6E8A-4147-A177-3AD203B41FA5}">
                      <a16:colId xmlns:a16="http://schemas.microsoft.com/office/drawing/2014/main" val="568212705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550413393"/>
                    </a:ext>
                  </a:extLst>
                </a:gridCol>
              </a:tblGrid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8804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00:11:22:aa:aa:aa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23287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00:11:22:bb:bb:bb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0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00:11:22:cc:cc:cc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48845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EB295D-4DFF-170C-98AA-75CF9F06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1" y="3868995"/>
            <a:ext cx="6489532" cy="28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rmAutofit/>
          </a:bodyPr>
          <a:lstStyle/>
          <a:p>
            <a:r>
              <a:rPr lang="en-US" dirty="0"/>
              <a:t>Bridging Mechanisms - Aging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To ensure the switch only forwards frames to active MACs, the switch tracks the time since activity from a source MAC was last seen</a:t>
            </a:r>
          </a:p>
          <a:p>
            <a:r>
              <a:rPr lang="en-US" dirty="0"/>
              <a:t>The default aging time for inactive MACs is 300 seconds and can be configured using the below command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269725" y="3946918"/>
            <a:ext cx="11652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 protocols l2-learning global-mac-table-aging-time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&lt;global-mac-table-aging-time&gt;		System level MAC table aging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20605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rmAutofit/>
          </a:bodyPr>
          <a:lstStyle/>
          <a:p>
            <a:r>
              <a:rPr lang="en-US" dirty="0"/>
              <a:t>Example Exercise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Using the information below, what users will receive the frame sent by Allison?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787129"/>
              </p:ext>
            </p:extLst>
          </p:nvPr>
        </p:nvGraphicFramePr>
        <p:xfrm>
          <a:off x="1675275" y="1785318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7959B19E-9C82-4975-AC8D-8D0B46898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31646"/>
              </p:ext>
            </p:extLst>
          </p:nvPr>
        </p:nvGraphicFramePr>
        <p:xfrm>
          <a:off x="8109530" y="3644425"/>
          <a:ext cx="35920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33">
                  <a:extLst>
                    <a:ext uri="{9D8B030D-6E8A-4147-A177-3AD203B41FA5}">
                      <a16:colId xmlns:a16="http://schemas.microsoft.com/office/drawing/2014/main" val="568212705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550413393"/>
                    </a:ext>
                  </a:extLst>
                </a:gridCol>
              </a:tblGrid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8804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00:11:22:aa:aa:aa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23287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00:11:22:bb:bb:bb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0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00:11:22:dd:dd:dd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8266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912B3B2-FD7F-42B4-B686-57F17AEFF3DE}"/>
              </a:ext>
            </a:extLst>
          </p:cNvPr>
          <p:cNvSpPr txBox="1"/>
          <p:nvPr/>
        </p:nvSpPr>
        <p:spPr>
          <a:xfrm>
            <a:off x="3198371" y="6246153"/>
            <a:ext cx="120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Bridge Table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F24A69-BB95-4F6E-896F-E69FE7B642EF}"/>
              </a:ext>
            </a:extLst>
          </p:cNvPr>
          <p:cNvCxnSpPr>
            <a:stCxn id="51" idx="2"/>
            <a:endCxn id="49" idx="2"/>
          </p:cNvCxnSpPr>
          <p:nvPr/>
        </p:nvCxnSpPr>
        <p:spPr>
          <a:xfrm rot="5400000" flipH="1" flipV="1">
            <a:off x="6114348" y="2793511"/>
            <a:ext cx="1477242" cy="6105149"/>
          </a:xfrm>
          <a:prstGeom prst="bentConnector3">
            <a:avLst>
              <a:gd name="adj1" fmla="val -154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452C27-B921-A61E-3F91-5674EDA6B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09" y="3152398"/>
            <a:ext cx="7664409" cy="31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701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51EA318-66AD-410A-AE46-671167450C18}"/>
</file>

<file path=customXml/itemProps2.xml><?xml version="1.0" encoding="utf-8"?>
<ds:datastoreItem xmlns:ds="http://schemas.openxmlformats.org/officeDocument/2006/customXml" ds:itemID="{C482E6AA-5F07-4D58-B266-412431F3D9D1}"/>
</file>

<file path=customXml/itemProps3.xml><?xml version="1.0" encoding="utf-8"?>
<ds:datastoreItem xmlns:ds="http://schemas.openxmlformats.org/officeDocument/2006/customXml" ds:itemID="{98273E7A-44DE-4238-9408-65DDEDC2024C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2000</TotalTime>
  <Words>283</Words>
  <Application>Microsoft Macintosh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Bridging Mechanisms 2</vt:lpstr>
      <vt:lpstr>Bridging Mechanisms - Flooding</vt:lpstr>
      <vt:lpstr>Bridging Mechanisms - Filtering</vt:lpstr>
      <vt:lpstr>Bridging Mechanisms - Aging</vt:lpstr>
      <vt:lpstr>Example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75</cp:revision>
  <dcterms:created xsi:type="dcterms:W3CDTF">2019-02-27T16:42:59Z</dcterms:created>
  <dcterms:modified xsi:type="dcterms:W3CDTF">2023-01-21T14:47:43Z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