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4" r:id="rId2"/>
    <p:sldId id="262" r:id="rId3"/>
    <p:sldId id="278" r:id="rId4"/>
    <p:sldId id="280" r:id="rId5"/>
    <p:sldId id="283" r:id="rId6"/>
    <p:sldId id="284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/>
    <p:restoredTop sz="84626" autoAdjust="0"/>
  </p:normalViewPr>
  <p:slideViewPr>
    <p:cSldViewPr snapToGrid="0" snapToObjects="1">
      <p:cViewPr varScale="1">
        <p:scale>
          <a:sx n="107" d="100"/>
          <a:sy n="107" d="100"/>
        </p:scale>
        <p:origin x="1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57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*EX2200 and EX4200 series are </a:t>
            </a:r>
            <a:r>
              <a:rPr lang="en-US" dirty="0" err="1"/>
              <a:t>EoL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90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57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*If using virtual-chassis (stacking) then an XRE (External Routing Engine) must be used for these models.</a:t>
            </a:r>
          </a:p>
          <a:p>
            <a:r>
              <a:rPr lang="en-US" dirty="0"/>
              <a:t>**3 line cards can be used if in single-RE configuration. 4 slots are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2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1321841"/>
            <a:ext cx="7471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switching and VLANs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 Series Models and 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5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EX Series Switches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EX Series Switches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4617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Enterprise switching platforms</a:t>
            </a:r>
          </a:p>
          <a:p>
            <a:r>
              <a:rPr lang="en-US" dirty="0"/>
              <a:t>Lower performance* platforms than QFX series</a:t>
            </a:r>
          </a:p>
          <a:p>
            <a:r>
              <a:rPr lang="en-US" dirty="0"/>
              <a:t>Split into 2 categories:</a:t>
            </a:r>
          </a:p>
          <a:p>
            <a:pPr lvl="1"/>
            <a:r>
              <a:rPr lang="en-US" dirty="0"/>
              <a:t>Fixed chassis EX switches</a:t>
            </a:r>
          </a:p>
          <a:p>
            <a:pPr lvl="1"/>
            <a:r>
              <a:rPr lang="en-US" dirty="0"/>
              <a:t>Modular chassis EX switches</a:t>
            </a:r>
          </a:p>
        </p:txBody>
      </p:sp>
      <p:pic>
        <p:nvPicPr>
          <p:cNvPr id="1026" name="Picture 2" descr="Refurbished: Juniper EX4200-48T EX4200-48T Layer 3 Switch - Newegg.com">
            <a:extLst>
              <a:ext uri="{FF2B5EF4-FFF2-40B4-BE49-F238E27FC236}">
                <a16:creationId xmlns:a16="http://schemas.microsoft.com/office/drawing/2014/main" id="{AC555DB0-EA15-45BF-A8E0-C9FDBE546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71" y="2548436"/>
            <a:ext cx="3851108" cy="288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F544FF-7EF7-4114-A76E-18430515858F}"/>
              </a:ext>
            </a:extLst>
          </p:cNvPr>
          <p:cNvSpPr txBox="1"/>
          <p:nvPr/>
        </p:nvSpPr>
        <p:spPr>
          <a:xfrm>
            <a:off x="7395411" y="5454315"/>
            <a:ext cx="19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 Series Switches</a:t>
            </a:r>
          </a:p>
        </p:txBody>
      </p:sp>
      <p:pic>
        <p:nvPicPr>
          <p:cNvPr id="1028" name="Picture 4" descr="QFX5100 Ethernet Switch Datasheets | Juniper Networks US">
            <a:extLst>
              <a:ext uri="{FF2B5EF4-FFF2-40B4-BE49-F238E27FC236}">
                <a16:creationId xmlns:a16="http://schemas.microsoft.com/office/drawing/2014/main" id="{FF6A15F5-82AC-469C-AC1F-85357C484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03" y="3705603"/>
            <a:ext cx="4730467" cy="222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58ADA6-6C46-4621-806D-809A48D975B8}"/>
              </a:ext>
            </a:extLst>
          </p:cNvPr>
          <p:cNvSpPr txBox="1"/>
          <p:nvPr/>
        </p:nvSpPr>
        <p:spPr>
          <a:xfrm>
            <a:off x="1551872" y="5959460"/>
            <a:ext cx="204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QFX Series Switches</a:t>
            </a:r>
          </a:p>
        </p:txBody>
      </p:sp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Fixed Chassis Switches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583814"/>
            <a:ext cx="11305011" cy="795837"/>
          </a:xfrm>
        </p:spPr>
        <p:txBody>
          <a:bodyPr>
            <a:normAutofit/>
          </a:bodyPr>
          <a:lstStyle/>
          <a:p>
            <a:r>
              <a:rPr lang="en-US" dirty="0"/>
              <a:t>All of the EX series switch chassis below can provide Power over Ethernet (PoE)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78DDA14-5B42-47E9-87C5-08C3D3E85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442366"/>
              </p:ext>
            </p:extLst>
          </p:nvPr>
        </p:nvGraphicFramePr>
        <p:xfrm>
          <a:off x="1138989" y="1981731"/>
          <a:ext cx="9561095" cy="4838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243">
                  <a:extLst>
                    <a:ext uri="{9D8B030D-6E8A-4147-A177-3AD203B41FA5}">
                      <a16:colId xmlns:a16="http://schemas.microsoft.com/office/drawing/2014/main" val="2309915673"/>
                    </a:ext>
                  </a:extLst>
                </a:gridCol>
                <a:gridCol w="1090863">
                  <a:extLst>
                    <a:ext uri="{9D8B030D-6E8A-4147-A177-3AD203B41FA5}">
                      <a16:colId xmlns:a16="http://schemas.microsoft.com/office/drawing/2014/main" val="1798694209"/>
                    </a:ext>
                  </a:extLst>
                </a:gridCol>
                <a:gridCol w="1459831">
                  <a:extLst>
                    <a:ext uri="{9D8B030D-6E8A-4147-A177-3AD203B41FA5}">
                      <a16:colId xmlns:a16="http://schemas.microsoft.com/office/drawing/2014/main" val="3464951569"/>
                    </a:ext>
                  </a:extLst>
                </a:gridCol>
                <a:gridCol w="1780674">
                  <a:extLst>
                    <a:ext uri="{9D8B030D-6E8A-4147-A177-3AD203B41FA5}">
                      <a16:colId xmlns:a16="http://schemas.microsoft.com/office/drawing/2014/main" val="2954066146"/>
                    </a:ext>
                  </a:extLst>
                </a:gridCol>
                <a:gridCol w="3994484">
                  <a:extLst>
                    <a:ext uri="{9D8B030D-6E8A-4147-A177-3AD203B41FA5}">
                      <a16:colId xmlns:a16="http://schemas.microsoft.com/office/drawing/2014/main" val="4212879078"/>
                    </a:ext>
                  </a:extLst>
                </a:gridCol>
              </a:tblGrid>
              <a:tr h="544675">
                <a:tc>
                  <a:txBody>
                    <a:bodyPr/>
                    <a:lstStyle/>
                    <a:p>
                      <a:r>
                        <a:rPr lang="en-US" dirty="0"/>
                        <a:t>Chassis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Virtual Chassis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87158"/>
                  </a:ext>
                </a:extLst>
              </a:tr>
              <a:tr h="544675">
                <a:tc>
                  <a:txBody>
                    <a:bodyPr/>
                    <a:lstStyle/>
                    <a:p>
                      <a:r>
                        <a:rPr lang="en-US" dirty="0"/>
                        <a:t>EX2200*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12-48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2-4 x SFP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Access-layer branch office and campus.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01671"/>
                  </a:ext>
                </a:extLst>
              </a:tr>
              <a:tr h="544675">
                <a:tc>
                  <a:txBody>
                    <a:bodyPr/>
                    <a:lstStyle/>
                    <a:p>
                      <a:r>
                        <a:rPr lang="en-US" dirty="0"/>
                        <a:t>EX2300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2-4 x SFP/XFP/SFP+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Access-layer branch office and campus.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69170"/>
                  </a:ext>
                </a:extLst>
              </a:tr>
              <a:tr h="544675">
                <a:tc>
                  <a:txBody>
                    <a:bodyPr/>
                    <a:lstStyle/>
                    <a:p>
                      <a:r>
                        <a:rPr lang="en-US" dirty="0"/>
                        <a:t>EX3300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24-48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x SFP/XFP/SFP+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Access-layer branch office and campus.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723090"/>
                  </a:ext>
                </a:extLst>
              </a:tr>
              <a:tr h="544675">
                <a:tc>
                  <a:txBody>
                    <a:bodyPr/>
                    <a:lstStyle/>
                    <a:p>
                      <a:r>
                        <a:rPr lang="en-US" dirty="0"/>
                        <a:t>EX3400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24-48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2-4 x SFP/XFP/SFP+/QSFP+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High-performance access-layer branch office and campus.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89376"/>
                  </a:ext>
                </a:extLst>
              </a:tr>
              <a:tr h="544675">
                <a:tc>
                  <a:txBody>
                    <a:bodyPr/>
                    <a:lstStyle/>
                    <a:p>
                      <a:r>
                        <a:rPr lang="en-US" dirty="0"/>
                        <a:t>EX4200*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24-48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2-4 x SFP/XFP/SFP+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center, campus and branch office.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689962"/>
                  </a:ext>
                </a:extLst>
              </a:tr>
              <a:tr h="544675">
                <a:tc>
                  <a:txBody>
                    <a:bodyPr/>
                    <a:lstStyle/>
                    <a:p>
                      <a:r>
                        <a:rPr lang="en-US" dirty="0"/>
                        <a:t>EX4300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12-48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x SFP/XFP/SFP+/QSFP+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 center, campus and branch office.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51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97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Fixed Chassis Switches</a:t>
            </a:r>
          </a:p>
        </p:txBody>
      </p:sp>
      <p:pic>
        <p:nvPicPr>
          <p:cNvPr id="2050" name="Picture 2" descr="EX2200 Documentation | Juniper Networks">
            <a:extLst>
              <a:ext uri="{FF2B5EF4-FFF2-40B4-BE49-F238E27FC236}">
                <a16:creationId xmlns:a16="http://schemas.microsoft.com/office/drawing/2014/main" id="{5632E230-3BCA-4EEA-86C8-CF3FD588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27" y="1976021"/>
            <a:ext cx="3926938" cy="100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2300 Small Network Switch | Juniper Networks US">
            <a:extLst>
              <a:ext uri="{FF2B5EF4-FFF2-40B4-BE49-F238E27FC236}">
                <a16:creationId xmlns:a16="http://schemas.microsoft.com/office/drawing/2014/main" id="{55FA0926-53DE-4E91-BA72-2D004BA61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346" y="365125"/>
            <a:ext cx="3926938" cy="392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X3300 Documentation | Juniper Networks">
            <a:extLst>
              <a:ext uri="{FF2B5EF4-FFF2-40B4-BE49-F238E27FC236}">
                <a16:creationId xmlns:a16="http://schemas.microsoft.com/office/drawing/2014/main" id="{42D81961-41A6-4C24-B7AF-8073666D5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27" y="3719890"/>
            <a:ext cx="3926939" cy="85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X3400 Access Switch | Juniper Networks US">
            <a:extLst>
              <a:ext uri="{FF2B5EF4-FFF2-40B4-BE49-F238E27FC236}">
                <a16:creationId xmlns:a16="http://schemas.microsoft.com/office/drawing/2014/main" id="{DC846886-05D9-46BC-A7A5-DE5F5ADB1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345" y="2181839"/>
            <a:ext cx="3926938" cy="392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mazon.com: Juniper Networks EX4200-48P EX Series Switch : Electronics">
            <a:extLst>
              <a:ext uri="{FF2B5EF4-FFF2-40B4-BE49-F238E27FC236}">
                <a16:creationId xmlns:a16="http://schemas.microsoft.com/office/drawing/2014/main" id="{E0F3D13A-04EC-4032-A237-C62CA0C14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81" y="5306784"/>
            <a:ext cx="3926940" cy="109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EX4300 Enterprise Switch | Juniper Networks US">
            <a:extLst>
              <a:ext uri="{FF2B5EF4-FFF2-40B4-BE49-F238E27FC236}">
                <a16:creationId xmlns:a16="http://schemas.microsoft.com/office/drawing/2014/main" id="{345E0643-BB92-40DE-B24C-5294C9080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342" y="5306784"/>
            <a:ext cx="3926941" cy="108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FE6632-8B69-4841-9CD7-B43A9BE65105}"/>
              </a:ext>
            </a:extLst>
          </p:cNvPr>
          <p:cNvSpPr txBox="1"/>
          <p:nvPr/>
        </p:nvSpPr>
        <p:spPr>
          <a:xfrm>
            <a:off x="1926606" y="2899834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EX2200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152E70-1D8D-4297-AA87-2BECA547A841}"/>
              </a:ext>
            </a:extLst>
          </p:cNvPr>
          <p:cNvSpPr txBox="1"/>
          <p:nvPr/>
        </p:nvSpPr>
        <p:spPr>
          <a:xfrm>
            <a:off x="6914810" y="2899834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EX2300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A243BB-5D15-4977-B45D-A7FDCF017F57}"/>
              </a:ext>
            </a:extLst>
          </p:cNvPr>
          <p:cNvSpPr txBox="1"/>
          <p:nvPr/>
        </p:nvSpPr>
        <p:spPr>
          <a:xfrm>
            <a:off x="1926605" y="457532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EX3300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AB8F0C-D6A7-4790-948B-52DC170301CD}"/>
              </a:ext>
            </a:extLst>
          </p:cNvPr>
          <p:cNvSpPr txBox="1"/>
          <p:nvPr/>
        </p:nvSpPr>
        <p:spPr>
          <a:xfrm>
            <a:off x="6846222" y="457532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EX3400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619EF9-4536-42A3-A61B-9EBF9ED2E8E4}"/>
              </a:ext>
            </a:extLst>
          </p:cNvPr>
          <p:cNvSpPr txBox="1"/>
          <p:nvPr/>
        </p:nvSpPr>
        <p:spPr>
          <a:xfrm>
            <a:off x="1925711" y="630820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EX4200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A9B15A-8FE9-436B-88CD-FA8DF7C477D2}"/>
              </a:ext>
            </a:extLst>
          </p:cNvPr>
          <p:cNvSpPr txBox="1"/>
          <p:nvPr/>
        </p:nvSpPr>
        <p:spPr>
          <a:xfrm>
            <a:off x="6846221" y="625089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EX4300</a:t>
            </a:r>
          </a:p>
        </p:txBody>
      </p:sp>
    </p:spTree>
    <p:extLst>
      <p:ext uri="{BB962C8B-B14F-4D97-AF65-F5344CB8AC3E}">
        <p14:creationId xmlns:p14="http://schemas.microsoft.com/office/powerpoint/2010/main" val="196677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Modular Chassis Switches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78DDA14-5B42-47E9-87C5-08C3D3E85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476682"/>
              </p:ext>
            </p:extLst>
          </p:nvPr>
        </p:nvGraphicFramePr>
        <p:xfrm>
          <a:off x="1933073" y="1960269"/>
          <a:ext cx="8325853" cy="3268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525">
                  <a:extLst>
                    <a:ext uri="{9D8B030D-6E8A-4147-A177-3AD203B41FA5}">
                      <a16:colId xmlns:a16="http://schemas.microsoft.com/office/drawing/2014/main" val="2309915673"/>
                    </a:ext>
                  </a:extLst>
                </a:gridCol>
                <a:gridCol w="1631579">
                  <a:extLst>
                    <a:ext uri="{9D8B030D-6E8A-4147-A177-3AD203B41FA5}">
                      <a16:colId xmlns:a16="http://schemas.microsoft.com/office/drawing/2014/main" val="1798694209"/>
                    </a:ext>
                  </a:extLst>
                </a:gridCol>
                <a:gridCol w="2183436">
                  <a:extLst>
                    <a:ext uri="{9D8B030D-6E8A-4147-A177-3AD203B41FA5}">
                      <a16:colId xmlns:a16="http://schemas.microsoft.com/office/drawing/2014/main" val="3464951569"/>
                    </a:ext>
                  </a:extLst>
                </a:gridCol>
                <a:gridCol w="2663313">
                  <a:extLst>
                    <a:ext uri="{9D8B030D-6E8A-4147-A177-3AD203B41FA5}">
                      <a16:colId xmlns:a16="http://schemas.microsoft.com/office/drawing/2014/main" val="2954066146"/>
                    </a:ext>
                  </a:extLst>
                </a:gridCol>
              </a:tblGrid>
              <a:tr h="544675">
                <a:tc>
                  <a:txBody>
                    <a:bodyPr/>
                    <a:lstStyle/>
                    <a:p>
                      <a:r>
                        <a:rPr lang="en-US" dirty="0"/>
                        <a:t>Chassis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 Card Slots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87158"/>
                  </a:ext>
                </a:extLst>
              </a:tr>
              <a:tr h="544675">
                <a:tc>
                  <a:txBody>
                    <a:bodyPr/>
                    <a:lstStyle/>
                    <a:p>
                      <a:r>
                        <a:rPr lang="en-US" dirty="0"/>
                        <a:t>EX8208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01671"/>
                  </a:ext>
                </a:extLst>
              </a:tr>
              <a:tr h="544675">
                <a:tc>
                  <a:txBody>
                    <a:bodyPr/>
                    <a:lstStyle/>
                    <a:p>
                      <a:r>
                        <a:rPr lang="en-US" dirty="0"/>
                        <a:t>EX8216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69170"/>
                  </a:ext>
                </a:extLst>
              </a:tr>
              <a:tr h="544675">
                <a:tc>
                  <a:txBody>
                    <a:bodyPr/>
                    <a:lstStyle/>
                    <a:p>
                      <a:r>
                        <a:rPr lang="en-US" dirty="0"/>
                        <a:t>EX9204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2-3**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723090"/>
                  </a:ext>
                </a:extLst>
              </a:tr>
              <a:tr h="544675">
                <a:tc>
                  <a:txBody>
                    <a:bodyPr/>
                    <a:lstStyle/>
                    <a:p>
                      <a:r>
                        <a:rPr lang="en-US" dirty="0"/>
                        <a:t>EX9208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89376"/>
                  </a:ext>
                </a:extLst>
              </a:tr>
              <a:tr h="544675">
                <a:tc>
                  <a:txBody>
                    <a:bodyPr/>
                    <a:lstStyle/>
                    <a:p>
                      <a:r>
                        <a:rPr lang="en-US" dirty="0"/>
                        <a:t>EX9214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689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50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Modular Chassis Switches</a:t>
            </a:r>
          </a:p>
        </p:txBody>
      </p:sp>
      <p:pic>
        <p:nvPicPr>
          <p:cNvPr id="3074" name="Picture 2" descr="EX8208 Documentation | Juniper Networks">
            <a:extLst>
              <a:ext uri="{FF2B5EF4-FFF2-40B4-BE49-F238E27FC236}">
                <a16:creationId xmlns:a16="http://schemas.microsoft.com/office/drawing/2014/main" id="{82838297-D415-44B0-B719-BF55C889E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27" y="1537507"/>
            <a:ext cx="2527718" cy="328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X8216 Documentation | Juniper Networks">
            <a:extLst>
              <a:ext uri="{FF2B5EF4-FFF2-40B4-BE49-F238E27FC236}">
                <a16:creationId xmlns:a16="http://schemas.microsoft.com/office/drawing/2014/main" id="{32C04951-EA6C-4905-8AF7-9BE60C356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785" y="1537507"/>
            <a:ext cx="2196368" cy="369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Juniper Networks EX9208 Ethernet Switch | NetworkScreen.com">
            <a:extLst>
              <a:ext uri="{FF2B5EF4-FFF2-40B4-BE49-F238E27FC236}">
                <a16:creationId xmlns:a16="http://schemas.microsoft.com/office/drawing/2014/main" id="{CE47846C-1CCB-4174-B1C1-4A3B62104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483617"/>
            <a:ext cx="3429000" cy="180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X9200 Ethernet Switch Specs | Juniper Networks US">
            <a:extLst>
              <a:ext uri="{FF2B5EF4-FFF2-40B4-BE49-F238E27FC236}">
                <a16:creationId xmlns:a16="http://schemas.microsoft.com/office/drawing/2014/main" id="{E84EC6B1-15BC-423F-924F-1C76F3B71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51181"/>
            <a:ext cx="3428999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EX9214 Ethernet Switch Images and Information | Juniper Networks US">
            <a:extLst>
              <a:ext uri="{FF2B5EF4-FFF2-40B4-BE49-F238E27FC236}">
                <a16:creationId xmlns:a16="http://schemas.microsoft.com/office/drawing/2014/main" id="{14F7EC92-AA25-48BF-9D89-20664B913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99" y="3404770"/>
            <a:ext cx="2072319" cy="308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4E688C-6709-4288-9FA0-5B68CF90D797}"/>
              </a:ext>
            </a:extLst>
          </p:cNvPr>
          <p:cNvSpPr txBox="1"/>
          <p:nvPr/>
        </p:nvSpPr>
        <p:spPr>
          <a:xfrm>
            <a:off x="1221439" y="486588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EX8208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E6836-8597-4934-BF23-B3ACF21F7BC9}"/>
              </a:ext>
            </a:extLst>
          </p:cNvPr>
          <p:cNvSpPr txBox="1"/>
          <p:nvPr/>
        </p:nvSpPr>
        <p:spPr>
          <a:xfrm>
            <a:off x="4073379" y="5366084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EX8216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3B703-4D3F-4C01-B832-12F8F0321702}"/>
              </a:ext>
            </a:extLst>
          </p:cNvPr>
          <p:cNvSpPr txBox="1"/>
          <p:nvPr/>
        </p:nvSpPr>
        <p:spPr>
          <a:xfrm>
            <a:off x="6684396" y="320169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EX9204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5506FC-7561-4BC2-9218-095E964BBFD3}"/>
              </a:ext>
            </a:extLst>
          </p:cNvPr>
          <p:cNvSpPr txBox="1"/>
          <p:nvPr/>
        </p:nvSpPr>
        <p:spPr>
          <a:xfrm>
            <a:off x="10275834" y="320335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EX9208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C316A4-029F-4907-89BE-F326F05C43F9}"/>
              </a:ext>
            </a:extLst>
          </p:cNvPr>
          <p:cNvSpPr txBox="1"/>
          <p:nvPr/>
        </p:nvSpPr>
        <p:spPr>
          <a:xfrm>
            <a:off x="8404068" y="648866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EX9214</a:t>
            </a:r>
          </a:p>
        </p:txBody>
      </p:sp>
    </p:spTree>
    <p:extLst>
      <p:ext uri="{BB962C8B-B14F-4D97-AF65-F5344CB8AC3E}">
        <p14:creationId xmlns:p14="http://schemas.microsoft.com/office/powerpoint/2010/main" val="4023525050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B1061F8A-0F7F-4379-AB0F-E127BD1DFBE1}"/>
</file>

<file path=customXml/itemProps2.xml><?xml version="1.0" encoding="utf-8"?>
<ds:datastoreItem xmlns:ds="http://schemas.openxmlformats.org/officeDocument/2006/customXml" ds:itemID="{BDB65EA1-0E5D-4F6C-9A40-9CC1BECDC89F}"/>
</file>

<file path=customXml/itemProps3.xml><?xml version="1.0" encoding="utf-8"?>
<ds:datastoreItem xmlns:ds="http://schemas.openxmlformats.org/officeDocument/2006/customXml" ds:itemID="{97FA7361-3F88-4774-9694-8085DA91427C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5326</TotalTime>
  <Words>283</Words>
  <Application>Microsoft Macintosh PowerPoint</Application>
  <PresentationFormat>Widescreen</PresentationFormat>
  <Paragraphs>98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Semibold</vt:lpstr>
      <vt:lpstr>Roboto Slab</vt:lpstr>
      <vt:lpstr>InfoSec Institute</vt:lpstr>
      <vt:lpstr>JNCIS-ENT</vt:lpstr>
      <vt:lpstr>EX Series Switches</vt:lpstr>
      <vt:lpstr>EX Series Switches</vt:lpstr>
      <vt:lpstr>Fixed Chassis Switches</vt:lpstr>
      <vt:lpstr>Fixed Chassis Switches</vt:lpstr>
      <vt:lpstr>Modular Chassis Switches</vt:lpstr>
      <vt:lpstr>Modular Chassis Switches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80</cp:revision>
  <dcterms:created xsi:type="dcterms:W3CDTF">2019-02-27T16:42:59Z</dcterms:created>
  <dcterms:modified xsi:type="dcterms:W3CDTF">2023-01-30T00:58:05Z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