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78" r:id="rId4"/>
    <p:sldId id="280" r:id="rId5"/>
    <p:sldId id="281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582" autoAdjust="0"/>
  </p:normalViewPr>
  <p:slideViewPr>
    <p:cSldViewPr snapToGrid="0" snapToObjects="1">
      <p:cViewPr varScale="1">
        <p:scale>
          <a:sx n="96" d="100"/>
          <a:sy n="96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Integrated routing and bridging interfaces (IRBs)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12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Inter-VLAN Routing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IRB?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An integrated routing and bridging (IRB) interface is a layer 3 logical interface that facilitates inter-VLAN routing.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996364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03" y="5029202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3542296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5477377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77012" y="5488154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4504321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F0FED-7E5C-41BA-9633-72A3A55940AF}"/>
              </a:ext>
            </a:extLst>
          </p:cNvPr>
          <p:cNvSpPr txBox="1"/>
          <p:nvPr/>
        </p:nvSpPr>
        <p:spPr>
          <a:xfrm>
            <a:off x="5690173" y="5891336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5076700"/>
            <a:ext cx="910627" cy="80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FE416-ABCC-41A7-B247-C3C34392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11" y="4538259"/>
            <a:ext cx="355070" cy="465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5486B-6132-4A0B-9496-9E2B19064899}"/>
              </a:ext>
            </a:extLst>
          </p:cNvPr>
          <p:cNvSpPr txBox="1"/>
          <p:nvPr/>
        </p:nvSpPr>
        <p:spPr>
          <a:xfrm>
            <a:off x="4077124" y="4902813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C06AE-E205-4A36-9756-F2D00212DB52}"/>
              </a:ext>
            </a:extLst>
          </p:cNvPr>
          <p:cNvCxnSpPr/>
          <p:nvPr/>
        </p:nvCxnSpPr>
        <p:spPr>
          <a:xfrm>
            <a:off x="3816626" y="5272145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9686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317296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43972" y="60179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06ACE-476B-43F3-A955-215D7F6FAEE9}"/>
              </a:ext>
            </a:extLst>
          </p:cNvPr>
          <p:cNvCxnSpPr>
            <a:cxnSpLocks/>
          </p:cNvCxnSpPr>
          <p:nvPr/>
        </p:nvCxnSpPr>
        <p:spPr>
          <a:xfrm>
            <a:off x="6683492" y="5354764"/>
            <a:ext cx="1324039" cy="0"/>
          </a:xfrm>
          <a:prstGeom prst="straightConnector1">
            <a:avLst/>
          </a:prstGeom>
          <a:ln>
            <a:solidFill>
              <a:srgbClr val="419BD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B536DC-CB96-49F8-9363-A4BDA82B4EEE}"/>
              </a:ext>
            </a:extLst>
          </p:cNvPr>
          <p:cNvSpPr txBox="1"/>
          <p:nvPr/>
        </p:nvSpPr>
        <p:spPr>
          <a:xfrm>
            <a:off x="5089130" y="500543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DE52F-9769-45B9-8A8B-4AF31C7ED1FE}"/>
              </a:ext>
            </a:extLst>
          </p:cNvPr>
          <p:cNvSpPr txBox="1"/>
          <p:nvPr/>
        </p:nvSpPr>
        <p:spPr>
          <a:xfrm>
            <a:off x="6431412" y="5000183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irb.20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Where are IRBs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15882"/>
          </a:xfrm>
        </p:spPr>
        <p:txBody>
          <a:bodyPr>
            <a:normAutofit/>
          </a:bodyPr>
          <a:lstStyle/>
          <a:p>
            <a:r>
              <a:rPr lang="en-US" dirty="0"/>
              <a:t>Due to IRBs supporting routing for a broadcast domain, they are usually implemented at the access layer or aggregation/distribution layer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ED23BB7-4D5A-45AA-A19E-73B7C2AE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1" y="3274528"/>
            <a:ext cx="658180" cy="5791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47F072-03F8-4345-A675-F014090A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1" y="4185997"/>
            <a:ext cx="658180" cy="5791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3AAA3C-D693-4F45-ABFA-7ECE3748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81" y="4185997"/>
            <a:ext cx="658180" cy="5791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D09614-14B8-4AC7-B70E-C6FD70E7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81" y="3274527"/>
            <a:ext cx="658180" cy="5791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F5F87A-103A-4327-9308-C1DFC84F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01" y="5164490"/>
            <a:ext cx="658180" cy="5791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069F3B-AE56-4A30-83D8-7CA1A378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1" y="5142336"/>
            <a:ext cx="658180" cy="5791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DA18B9-0CC1-4D8A-869D-9217C64D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81" y="5130778"/>
            <a:ext cx="658180" cy="5791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5965FD-8CD5-45A1-B9DF-ABA69C3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21" y="5164490"/>
            <a:ext cx="658180" cy="5791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EA6FC5-360C-4235-AD1A-1EEF81FED21C}"/>
              </a:ext>
            </a:extLst>
          </p:cNvPr>
          <p:cNvSpPr txBox="1"/>
          <p:nvPr/>
        </p:nvSpPr>
        <p:spPr>
          <a:xfrm>
            <a:off x="6407196" y="3274529"/>
            <a:ext cx="74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28A19-4558-4081-9B62-25DB99BA5083}"/>
              </a:ext>
            </a:extLst>
          </p:cNvPr>
          <p:cNvSpPr txBox="1"/>
          <p:nvPr/>
        </p:nvSpPr>
        <p:spPr>
          <a:xfrm>
            <a:off x="6267883" y="4185998"/>
            <a:ext cx="158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D7AF61-1B5A-4008-B0E7-4BCF7572A3AE}"/>
              </a:ext>
            </a:extLst>
          </p:cNvPr>
          <p:cNvSpPr txBox="1"/>
          <p:nvPr/>
        </p:nvSpPr>
        <p:spPr>
          <a:xfrm>
            <a:off x="7259169" y="5148856"/>
            <a:ext cx="9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B9DB13-9471-4A79-9ACA-7EA4A5ADEC7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3750691" y="4765196"/>
            <a:ext cx="103524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43785E-B2BD-4C72-B0B0-984AA862CEBD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4785931" y="4765196"/>
            <a:ext cx="0" cy="3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A5CE5F-9543-4F90-980D-AB398E8FF0B4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4785931" y="4765196"/>
            <a:ext cx="1035240" cy="36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F8ED4E-CA86-4EE6-BC38-C244E09A664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4785931" y="4765196"/>
            <a:ext cx="207048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AD6845-905A-43B8-BEB5-BA7FEEDA6A83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5821171" y="4765196"/>
            <a:ext cx="103524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E834AD-26FE-401B-BE6B-CF0EA8E57F78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821171" y="4765196"/>
            <a:ext cx="0" cy="36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C6EDCE-8BD5-4CF3-A339-14FED1CF286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4785931" y="4765196"/>
            <a:ext cx="1035240" cy="3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7116F4-10D5-4624-A930-24673074EF62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3750691" y="4765196"/>
            <a:ext cx="207048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FFCFBB-C139-4650-B1F5-55E05AEF246B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4785931" y="3853726"/>
            <a:ext cx="1035240" cy="33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557ACD-083A-4C6A-BCB7-3E4CE809817E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4785931" y="3853727"/>
            <a:ext cx="1035240" cy="33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99A050-5871-4046-AD09-2861EB2A767E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5821171" y="3853726"/>
            <a:ext cx="0" cy="33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87D66-A787-4DA8-83B5-D02C4F3BD9C1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4785931" y="3853727"/>
            <a:ext cx="0" cy="33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IRBs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70458"/>
            <a:ext cx="11305011" cy="962025"/>
          </a:xfrm>
        </p:spPr>
        <p:txBody>
          <a:bodyPr>
            <a:normAutofit/>
          </a:bodyPr>
          <a:lstStyle/>
          <a:p>
            <a:r>
              <a:rPr lang="en-US" dirty="0"/>
              <a:t>A separate IRB interface must be configured for each VLAN the switch will route for</a:t>
            </a:r>
          </a:p>
          <a:p>
            <a:pPr lvl="1"/>
            <a:r>
              <a:rPr lang="en-US" dirty="0"/>
              <a:t>Once configured, the IRB interfaces function as a standard L3 interface and may be placed in separate routing instances or have filtering applied via firewall policies.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7A422-7D6C-4E85-BA18-0FAAD9CDB634}"/>
              </a:ext>
            </a:extLst>
          </p:cNvPr>
          <p:cNvSpPr txBox="1"/>
          <p:nvPr/>
        </p:nvSpPr>
        <p:spPr>
          <a:xfrm>
            <a:off x="872159" y="2755857"/>
            <a:ext cx="60976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unit 10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address 10.1.10.1/24;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unit 20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address 10.1.20.1/24;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E690F-799B-4ECA-9928-0882BB4F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9" y="4430577"/>
            <a:ext cx="495300" cy="962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59B8E7-19B6-484C-A4C3-B7CE41BD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16" y="4463415"/>
            <a:ext cx="495300" cy="9620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B839583-ABD5-42C8-97C7-B1954271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8" y="2976509"/>
            <a:ext cx="495300" cy="96202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0B3921-C3DD-45D5-8D71-EB095DAEA69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80289" y="491159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0B412B-86FE-4988-AB29-BC30DC49565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308725" y="492236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A81085-9D93-45C0-A262-FB2FA1ADF64E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8822028" y="3938534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5D688B-F11E-4CF8-9CD9-2CC071EC5837}"/>
              </a:ext>
            </a:extLst>
          </p:cNvPr>
          <p:cNvSpPr txBox="1"/>
          <p:nvPr/>
        </p:nvSpPr>
        <p:spPr>
          <a:xfrm>
            <a:off x="8421886" y="532554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E5ABFED-0D28-4236-9F8B-18D3A2E2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00" y="4510913"/>
            <a:ext cx="910627" cy="80135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549F4D-BD4B-4D78-8CA3-B047E66E25D6}"/>
              </a:ext>
            </a:extLst>
          </p:cNvPr>
          <p:cNvCxnSpPr/>
          <p:nvPr/>
        </p:nvCxnSpPr>
        <p:spPr>
          <a:xfrm>
            <a:off x="6548339" y="4706358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EBB9D-E793-4800-A818-7F3A4D432561}"/>
              </a:ext>
            </a:extLst>
          </p:cNvPr>
          <p:cNvSpPr txBox="1"/>
          <p:nvPr/>
        </p:nvSpPr>
        <p:spPr>
          <a:xfrm>
            <a:off x="5437166" y="5362606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10.1.10.105/24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B6EF6-C41B-49A7-A012-8365ACF23654}"/>
              </a:ext>
            </a:extLst>
          </p:cNvPr>
          <p:cNvSpPr txBox="1"/>
          <p:nvPr/>
        </p:nvSpPr>
        <p:spPr>
          <a:xfrm>
            <a:off x="8126375" y="2398030"/>
            <a:ext cx="174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10.1.10.110/24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839B9A-736A-4607-8B9F-24380167CCF9}"/>
              </a:ext>
            </a:extLst>
          </p:cNvPr>
          <p:cNvSpPr txBox="1"/>
          <p:nvPr/>
        </p:nvSpPr>
        <p:spPr>
          <a:xfrm>
            <a:off x="10672021" y="5382464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 User</a:t>
            </a:r>
          </a:p>
          <a:p>
            <a:r>
              <a:rPr lang="en-US" dirty="0"/>
              <a:t>10.1.20.54/24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64230F-DB08-48E8-92B7-08EEB31BE59B}"/>
              </a:ext>
            </a:extLst>
          </p:cNvPr>
          <p:cNvCxnSpPr>
            <a:cxnSpLocks/>
          </p:cNvCxnSpPr>
          <p:nvPr/>
        </p:nvCxnSpPr>
        <p:spPr>
          <a:xfrm>
            <a:off x="9415205" y="4788977"/>
            <a:ext cx="1324039" cy="0"/>
          </a:xfrm>
          <a:prstGeom prst="straightConnector1">
            <a:avLst/>
          </a:prstGeom>
          <a:ln>
            <a:solidFill>
              <a:srgbClr val="419BD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5FA39C-074A-421D-B407-DF564F103320}"/>
              </a:ext>
            </a:extLst>
          </p:cNvPr>
          <p:cNvSpPr txBox="1"/>
          <p:nvPr/>
        </p:nvSpPr>
        <p:spPr>
          <a:xfrm>
            <a:off x="7820843" y="4439643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DE4F6-82C8-4264-A78A-DB3AC440B9EC}"/>
              </a:ext>
            </a:extLst>
          </p:cNvPr>
          <p:cNvSpPr txBox="1"/>
          <p:nvPr/>
        </p:nvSpPr>
        <p:spPr>
          <a:xfrm>
            <a:off x="9163125" y="443439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irb.20</a:t>
            </a:r>
          </a:p>
        </p:txBody>
      </p:sp>
    </p:spTree>
    <p:extLst>
      <p:ext uri="{BB962C8B-B14F-4D97-AF65-F5344CB8AC3E}">
        <p14:creationId xmlns:p14="http://schemas.microsoft.com/office/powerpoint/2010/main" val="19915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Associating IRBs with VLANs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70458"/>
            <a:ext cx="11305011" cy="1127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VLAN must be associated to an IRB interface to allow the IRB to route for the specified broadcast domain</a:t>
            </a:r>
          </a:p>
          <a:p>
            <a:pPr lvl="1"/>
            <a:r>
              <a:rPr lang="en-US" dirty="0"/>
              <a:t>The VLAN must have at least 1 operational member interface before the associated IRB will become operational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7A422-7D6C-4E85-BA18-0FAAD9CDB634}"/>
              </a:ext>
            </a:extLst>
          </p:cNvPr>
          <p:cNvSpPr txBox="1"/>
          <p:nvPr/>
        </p:nvSpPr>
        <p:spPr>
          <a:xfrm>
            <a:off x="872159" y="2755857"/>
            <a:ext cx="6097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-id 10;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l3-interface irb.10;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-id 20;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l3-interface irb.20;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E690F-799B-4ECA-9928-0882BB4F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9" y="4430577"/>
            <a:ext cx="495300" cy="962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59B8E7-19B6-484C-A4C3-B7CE41BD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16" y="4463415"/>
            <a:ext cx="495300" cy="9620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B839583-ABD5-42C8-97C7-B1954271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8" y="2976509"/>
            <a:ext cx="495300" cy="96202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0B3921-C3DD-45D5-8D71-EB095DAEA69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80289" y="491159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0B412B-86FE-4988-AB29-BC30DC49565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308725" y="492236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A81085-9D93-45C0-A262-FB2FA1ADF64E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8822028" y="3938534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5D688B-F11E-4CF8-9CD9-2CC071EC5837}"/>
              </a:ext>
            </a:extLst>
          </p:cNvPr>
          <p:cNvSpPr txBox="1"/>
          <p:nvPr/>
        </p:nvSpPr>
        <p:spPr>
          <a:xfrm>
            <a:off x="8421886" y="532554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E5ABFED-0D28-4236-9F8B-18D3A2E2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00" y="4510913"/>
            <a:ext cx="910627" cy="80135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549F4D-BD4B-4D78-8CA3-B047E66E25D6}"/>
              </a:ext>
            </a:extLst>
          </p:cNvPr>
          <p:cNvCxnSpPr/>
          <p:nvPr/>
        </p:nvCxnSpPr>
        <p:spPr>
          <a:xfrm>
            <a:off x="6548339" y="4706358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EBB9D-E793-4800-A818-7F3A4D432561}"/>
              </a:ext>
            </a:extLst>
          </p:cNvPr>
          <p:cNvSpPr txBox="1"/>
          <p:nvPr/>
        </p:nvSpPr>
        <p:spPr>
          <a:xfrm>
            <a:off x="5437166" y="5362606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10.1.10.105/24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B6EF6-C41B-49A7-A012-8365ACF23654}"/>
              </a:ext>
            </a:extLst>
          </p:cNvPr>
          <p:cNvSpPr txBox="1"/>
          <p:nvPr/>
        </p:nvSpPr>
        <p:spPr>
          <a:xfrm>
            <a:off x="8126375" y="2398030"/>
            <a:ext cx="174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10.1.10.110/24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839B9A-736A-4607-8B9F-24380167CCF9}"/>
              </a:ext>
            </a:extLst>
          </p:cNvPr>
          <p:cNvSpPr txBox="1"/>
          <p:nvPr/>
        </p:nvSpPr>
        <p:spPr>
          <a:xfrm>
            <a:off x="10672021" y="5382464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 User</a:t>
            </a:r>
          </a:p>
          <a:p>
            <a:r>
              <a:rPr lang="en-US" dirty="0"/>
              <a:t>10.1.20.54/24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64230F-DB08-48E8-92B7-08EEB31BE59B}"/>
              </a:ext>
            </a:extLst>
          </p:cNvPr>
          <p:cNvCxnSpPr>
            <a:cxnSpLocks/>
          </p:cNvCxnSpPr>
          <p:nvPr/>
        </p:nvCxnSpPr>
        <p:spPr>
          <a:xfrm>
            <a:off x="9415205" y="4788977"/>
            <a:ext cx="1324039" cy="0"/>
          </a:xfrm>
          <a:prstGeom prst="straightConnector1">
            <a:avLst/>
          </a:prstGeom>
          <a:ln>
            <a:solidFill>
              <a:srgbClr val="419BD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5FA39C-074A-421D-B407-DF564F103320}"/>
              </a:ext>
            </a:extLst>
          </p:cNvPr>
          <p:cNvSpPr txBox="1"/>
          <p:nvPr/>
        </p:nvSpPr>
        <p:spPr>
          <a:xfrm>
            <a:off x="7820843" y="4439643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DE4F6-82C8-4264-A78A-DB3AC440B9EC}"/>
              </a:ext>
            </a:extLst>
          </p:cNvPr>
          <p:cNvSpPr txBox="1"/>
          <p:nvPr/>
        </p:nvSpPr>
        <p:spPr>
          <a:xfrm>
            <a:off x="9163125" y="443439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irb.20</a:t>
            </a:r>
          </a:p>
        </p:txBody>
      </p:sp>
    </p:spTree>
    <p:extLst>
      <p:ext uri="{BB962C8B-B14F-4D97-AF65-F5344CB8AC3E}">
        <p14:creationId xmlns:p14="http://schemas.microsoft.com/office/powerpoint/2010/main" val="113654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Validating IRBs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312DE-BCCB-4792-AAAD-7527925E34DD}"/>
              </a:ext>
            </a:extLst>
          </p:cNvPr>
          <p:cNvSpPr txBox="1"/>
          <p:nvPr/>
        </p:nvSpPr>
        <p:spPr>
          <a:xfrm>
            <a:off x="399101" y="1503600"/>
            <a:ext cx="713132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interfaces terse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Admin Link Proto    Local                 Remote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irb.10                  up    down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10.1.10.1/24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irb.20                  up    down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10.1.20.1/24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vlan10                10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vlan20                20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80A1E-C021-436A-BC02-1842A4261B9E}"/>
              </a:ext>
            </a:extLst>
          </p:cNvPr>
          <p:cNvSpPr txBox="1"/>
          <p:nvPr/>
        </p:nvSpPr>
        <p:spPr>
          <a:xfrm>
            <a:off x="5096288" y="4038655"/>
            <a:ext cx="884831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interfaces terse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Admin Link Proto    Local                 Remote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irb.10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10.1.10.1/24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irb.20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10.1.20.1/24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vlan10                10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ge-0/0/1.0*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vlan20                20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ge-0/0/2.0*</a:t>
            </a:r>
          </a:p>
        </p:txBody>
      </p:sp>
    </p:spTree>
    <p:extLst>
      <p:ext uri="{BB962C8B-B14F-4D97-AF65-F5344CB8AC3E}">
        <p14:creationId xmlns:p14="http://schemas.microsoft.com/office/powerpoint/2010/main" val="25907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Validating Routing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312DE-BCCB-4792-AAAD-7527925E34DD}"/>
              </a:ext>
            </a:extLst>
          </p:cNvPr>
          <p:cNvSpPr txBox="1"/>
          <p:nvPr/>
        </p:nvSpPr>
        <p:spPr>
          <a:xfrm>
            <a:off x="2824249" y="2143308"/>
            <a:ext cx="71313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route 10.1/16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inet.0: 7 destinations, 7 routes (7 active, 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10.1.10.0/24       *[Direct/0]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via irb.10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10.1.10.1/32       *[Local/0]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Local via irb.10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10.1.20.0/24       *[Direct/0]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via irb.20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10.1.20.1/32       *[Local/0]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Local via irb.20</a:t>
            </a:r>
          </a:p>
        </p:txBody>
      </p:sp>
    </p:spTree>
    <p:extLst>
      <p:ext uri="{BB962C8B-B14F-4D97-AF65-F5344CB8AC3E}">
        <p14:creationId xmlns:p14="http://schemas.microsoft.com/office/powerpoint/2010/main" val="2966184193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716895C-5BF5-413A-A310-14F0EE57C76A}"/>
</file>

<file path=customXml/itemProps2.xml><?xml version="1.0" encoding="utf-8"?>
<ds:datastoreItem xmlns:ds="http://schemas.openxmlformats.org/officeDocument/2006/customXml" ds:itemID="{5E5153E9-F8BD-4571-95C4-1AF7123CB732}"/>
</file>

<file path=customXml/itemProps3.xml><?xml version="1.0" encoding="utf-8"?>
<ds:datastoreItem xmlns:ds="http://schemas.openxmlformats.org/officeDocument/2006/customXml" ds:itemID="{5B6AF23C-C7C0-4270-A1AF-E249775147AA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8082</TotalTime>
  <Words>506</Words>
  <Application>Microsoft Office PowerPoint</Application>
  <PresentationFormat>Widescreen</PresentationFormat>
  <Paragraphs>114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Inter-VLAN Routing</vt:lpstr>
      <vt:lpstr>What is an IRB?</vt:lpstr>
      <vt:lpstr>Where are IRBs </vt:lpstr>
      <vt:lpstr>Configuring IRBs</vt:lpstr>
      <vt:lpstr>Associating IRBs with VLANs</vt:lpstr>
      <vt:lpstr>Validating IRBs</vt:lpstr>
      <vt:lpstr>Validating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79</cp:revision>
  <dcterms:created xsi:type="dcterms:W3CDTF">2019-02-27T16:42:59Z</dcterms:created>
  <dcterms:modified xsi:type="dcterms:W3CDTF">2023-03-26T13:39:13Z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