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emf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emf"/><Relationship Id="rId10" Type="http://schemas.microsoft.com/office/2007/relationships/diagramDrawing" Target="../diagrams/drawing1.xml"/><Relationship Id="rId4" Type="http://schemas.openxmlformats.org/officeDocument/2006/relationships/image" Target="../media/image4.emf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loops are formed and affect a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Loop Prevention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loop?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383775"/>
          </a:xfrm>
        </p:spPr>
        <p:txBody>
          <a:bodyPr>
            <a:normAutofit/>
          </a:bodyPr>
          <a:lstStyle/>
          <a:p>
            <a:r>
              <a:rPr lang="en-US" dirty="0"/>
              <a:t>A forwarding loop occurs when a single broadcast domain is connected in such a way that a physical/logical loop is formed, and a frame is </a:t>
            </a:r>
            <a:r>
              <a:rPr lang="en-US" i="1" dirty="0"/>
              <a:t>flooded</a:t>
            </a:r>
            <a:endParaRPr lang="en-US" dirty="0"/>
          </a:p>
          <a:p>
            <a:pPr lvl="1"/>
            <a:r>
              <a:rPr lang="en-US" dirty="0"/>
              <a:t>A frame’s header does not contain any attributes to prevent it from being forwarded forever, as such if a loop is formed, a broadcast frame will be forwarded in the loop until the loop is broken.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5737388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479061" y="6058055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222166" y="6058055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789323" y="4409260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890394" y="619572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84" y="5765028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023" y="5182283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546621" y="5639502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48" y="3749747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38" y="4719292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33" y="5737388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196" y="5765028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990961" y="5206304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179854" y="6058055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984722" y="5182283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684865" y="6202240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4990961" y="5239981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B1E282-08CE-4B92-817A-626822070F2F}"/>
              </a:ext>
            </a:extLst>
          </p:cNvPr>
          <p:cNvCxnSpPr>
            <a:cxnSpLocks/>
          </p:cNvCxnSpPr>
          <p:nvPr/>
        </p:nvCxnSpPr>
        <p:spPr>
          <a:xfrm flipV="1">
            <a:off x="5397650" y="6174843"/>
            <a:ext cx="894638" cy="1181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02921" y="5241762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387119" y="620224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08321" y="458219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522464" y="5456353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Layer 2</a:t>
            </a:r>
          </a:p>
          <a:p>
            <a:r>
              <a:rPr lang="en-US" sz="1100" dirty="0"/>
              <a:t>  Loop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00616" y="4416399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276978" y="6005621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C168E5EE-3E13-4C77-865B-66600D48F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601915"/>
              </p:ext>
            </p:extLst>
          </p:nvPr>
        </p:nvGraphicFramePr>
        <p:xfrm>
          <a:off x="1994231" y="2342393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Preventing loops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8701"/>
          </a:xfrm>
        </p:spPr>
        <p:txBody>
          <a:bodyPr>
            <a:normAutofit/>
          </a:bodyPr>
          <a:lstStyle/>
          <a:p>
            <a:r>
              <a:rPr lang="en-US" dirty="0"/>
              <a:t>Loops can be prevented manually by simply avoiding connecting switches in a loop however, this is unreliable due to human error.</a:t>
            </a:r>
          </a:p>
          <a:p>
            <a:r>
              <a:rPr lang="en-US" dirty="0"/>
              <a:t>Protocols in a </a:t>
            </a:r>
            <a:r>
              <a:rPr lang="en-US" i="1" dirty="0"/>
              <a:t>Spanning Tree Protocol</a:t>
            </a:r>
            <a:r>
              <a:rPr lang="en-US" dirty="0"/>
              <a:t> family are designed to create the most efficient loop-free topology in a layer 2 forwarding domain.</a:t>
            </a:r>
          </a:p>
          <a:p>
            <a:pPr lvl="1"/>
            <a:r>
              <a:rPr lang="en-US" dirty="0"/>
              <a:t>STP is defined in IEEE 802.1D-1998</a:t>
            </a:r>
          </a:p>
          <a:p>
            <a:pPr lvl="1"/>
            <a:r>
              <a:rPr lang="en-US" dirty="0"/>
              <a:t>RSTP is defined in IEEE 802.1w-2004</a:t>
            </a:r>
          </a:p>
          <a:p>
            <a:pPr lvl="1"/>
            <a:r>
              <a:rPr lang="en-US" dirty="0"/>
              <a:t>MSTP and VSTP are not covered as part of the JNCIS-ENT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62" y="5955410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561013" y="6276077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304118" y="6276077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871275" y="4627282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972346" y="64137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36" y="5983050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975" y="5400305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628573" y="5857524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00" y="3967769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90" y="4937314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85" y="5955410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48" y="5983050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5072913" y="54243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261806" y="6276077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6066674" y="540030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766817" y="6420262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5072913" y="5458003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84873" y="5459784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469071" y="642026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90273" y="480021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682646" y="5560541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82568" y="4634421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358930" y="6223643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5761782" y="60856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2473B76-AD11-418C-B5F5-6D2E98352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9727" y="5342120"/>
            <a:ext cx="362496" cy="362496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1C9B938-4F1F-449B-B6D4-BDD52679B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7256" y="5319205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STP follows a high-level 4-step process to create a loop-free topology (a spanning tree)</a:t>
            </a:r>
          </a:p>
          <a:p>
            <a:pPr lvl="1"/>
            <a:r>
              <a:rPr lang="en-US" dirty="0"/>
              <a:t>Switches exchange bridge protocol data units (BPDUs)</a:t>
            </a:r>
          </a:p>
          <a:p>
            <a:pPr lvl="1"/>
            <a:r>
              <a:rPr lang="en-US" dirty="0"/>
              <a:t>A root bridge is elected</a:t>
            </a:r>
          </a:p>
          <a:p>
            <a:pPr lvl="1"/>
            <a:r>
              <a:rPr lang="en-US" dirty="0"/>
              <a:t>Port roles and states and determined</a:t>
            </a:r>
          </a:p>
          <a:p>
            <a:pPr lvl="1"/>
            <a:r>
              <a:rPr lang="en-US" dirty="0"/>
              <a:t>Tree is fully converged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99" y="5359183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559450" y="5679850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302555" y="5679850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869712" y="4031055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970783" y="581752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73" y="5386823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12" y="4804078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627010" y="5261297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37" y="3371542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27" y="4341087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22" y="5359183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5" y="5386823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5071350" y="4828099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260243" y="5679850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6065111" y="480407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765254" y="5824035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5071350" y="4861776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83310" y="4863557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467508" y="582403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88710" y="420399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681083" y="4964314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81005" y="4038194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357367" y="5627416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5760219" y="54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2473B76-AD11-418C-B5F5-6D2E98352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8164" y="4745893"/>
            <a:ext cx="362496" cy="362496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1C9B938-4F1F-449B-B6D4-BDD52679B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93" y="4722978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Terms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/>
          </a:bodyPr>
          <a:lstStyle/>
          <a:p>
            <a:r>
              <a:rPr lang="en-US" dirty="0"/>
              <a:t>Bridge ID (BID)</a:t>
            </a:r>
          </a:p>
          <a:p>
            <a:pPr lvl="1"/>
            <a:r>
              <a:rPr lang="en-US" dirty="0"/>
              <a:t>A BID is composed of a priority value and the switch’s system MAC address</a:t>
            </a:r>
          </a:p>
          <a:p>
            <a:pPr lvl="1"/>
            <a:r>
              <a:rPr lang="en-US" dirty="0"/>
              <a:t>The lowest BID is used to elect a root bridge</a:t>
            </a:r>
          </a:p>
          <a:p>
            <a:r>
              <a:rPr lang="en-US" dirty="0"/>
              <a:t>Bridge Protocol Data Unit (BPDU)</a:t>
            </a:r>
          </a:p>
          <a:p>
            <a:pPr lvl="1"/>
            <a:r>
              <a:rPr lang="en-US" dirty="0"/>
              <a:t>BPDUs are exchanged between switches and contain the Port ID, Port Priority and BID, among other fields</a:t>
            </a:r>
          </a:p>
          <a:p>
            <a:r>
              <a:rPr lang="en-US" dirty="0"/>
              <a:t>Designated / Root Ports</a:t>
            </a:r>
          </a:p>
          <a:p>
            <a:pPr lvl="1"/>
            <a:r>
              <a:rPr lang="en-US" dirty="0"/>
              <a:t>Designated ports are ports which will  be in a forwarding state and are not a root port</a:t>
            </a:r>
          </a:p>
          <a:p>
            <a:pPr lvl="1"/>
            <a:r>
              <a:rPr lang="en-US" dirty="0"/>
              <a:t>Root ports are ports which are connected to the shortest path to the root bridge</a:t>
            </a:r>
          </a:p>
          <a:p>
            <a:r>
              <a:rPr lang="en-US" dirty="0"/>
              <a:t>Root Bridge</a:t>
            </a:r>
          </a:p>
          <a:p>
            <a:pPr lvl="1"/>
            <a:r>
              <a:rPr lang="en-US" dirty="0"/>
              <a:t>A switch which advertises the lowest BID and has been elected as the root of the spanning tree</a:t>
            </a:r>
          </a:p>
          <a:p>
            <a:r>
              <a:rPr lang="en-US" dirty="0"/>
              <a:t>Designated Bridge</a:t>
            </a:r>
          </a:p>
          <a:p>
            <a:pPr lvl="1"/>
            <a:r>
              <a:rPr lang="en-US" dirty="0"/>
              <a:t>A switch within the LAN which is not the root bridge</a:t>
            </a: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8D4DC1C-448D-47BB-9757-1BF64D098E3B}"/>
</file>

<file path=customXml/itemProps2.xml><?xml version="1.0" encoding="utf-8"?>
<ds:datastoreItem xmlns:ds="http://schemas.openxmlformats.org/officeDocument/2006/customXml" ds:itemID="{7FCE90DA-83CC-45BF-BA73-75D0851EC555}"/>
</file>

<file path=customXml/itemProps3.xml><?xml version="1.0" encoding="utf-8"?>
<ds:datastoreItem xmlns:ds="http://schemas.openxmlformats.org/officeDocument/2006/customXml" ds:itemID="{B246F09C-0BEA-4B7E-8F67-D604EC0A81BB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2040</TotalTime>
  <Words>366</Words>
  <Application>Microsoft Macintosh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Loop Prevention</vt:lpstr>
      <vt:lpstr>What is a loop?</vt:lpstr>
      <vt:lpstr>Preventing loops</vt:lpstr>
      <vt:lpstr>STP Overview</vt:lpstr>
      <vt:lpstr>STP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2023-02-14T00:57:48Z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