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4" r:id="rId2"/>
    <p:sldId id="262" r:id="rId3"/>
    <p:sldId id="298" r:id="rId4"/>
    <p:sldId id="311" r:id="rId5"/>
    <p:sldId id="313" r:id="rId6"/>
    <p:sldId id="318" r:id="rId7"/>
    <p:sldId id="312" r:id="rId8"/>
    <p:sldId id="310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9337" autoAdjust="0"/>
  </p:normalViewPr>
  <p:slideViewPr>
    <p:cSldViewPr snapToGrid="0" snapToObjects="1">
      <p:cViewPr varScale="1">
        <p:scale>
          <a:sx n="62" d="100"/>
          <a:sy n="62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is to drop the offending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3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03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DD9E-F45E-5D46-A5E2-F4110FFF4F9E}"/>
              </a:ext>
            </a:extLst>
          </p:cNvPr>
          <p:cNvSpPr txBox="1"/>
          <p:nvPr/>
        </p:nvSpPr>
        <p:spPr>
          <a:xfrm>
            <a:off x="405727" y="1690688"/>
            <a:ext cx="113999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ethernet-switching filter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 test_term1 then ?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accept               Accept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analyzer             Name of analyzer - (Ingress only)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         Groups from which to inherit configuration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apply-groups-except  Don't inherit configuration data from these groups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count                Count the packet in the named counter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discard              Discard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forwarding-class     Classify packet to forwarding class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log                  Log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loss-priority        Packet's loss priority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next                 Continue to next term in a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policer              Name of policer to use to rate-limit traffic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port-mirror          Port-mirror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port-mirror-instance  Port-mirror the packet to specified instance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syslog               System log (syslog) information about the packet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Name of VLAN - (Ingress only)</a:t>
            </a:r>
          </a:p>
        </p:txBody>
      </p:sp>
    </p:spTree>
    <p:extLst>
      <p:ext uri="{BB962C8B-B14F-4D97-AF65-F5344CB8AC3E}">
        <p14:creationId xmlns:p14="http://schemas.microsoft.com/office/powerpoint/2010/main" val="34799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Traffic inspection and access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10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9ACE"/>
                </a:solidFill>
              </a:rPr>
              <a:t>Storm Control and Firewall Filters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 Network Storm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When a large amount of broadcast or multicast traffic is generated, significant performance impact can be seen for hosts on the network</a:t>
            </a:r>
          </a:p>
          <a:p>
            <a:pPr lvl="1"/>
            <a:r>
              <a:rPr lang="en-US" sz="1600" dirty="0"/>
              <a:t>This may occur due to a forwarding loop, malfunctioning device or software</a:t>
            </a:r>
          </a:p>
          <a:p>
            <a:r>
              <a:rPr lang="en-US" sz="1800" dirty="0"/>
              <a:t>Hosts on the network must process broadcasts</a:t>
            </a:r>
          </a:p>
          <a:p>
            <a:r>
              <a:rPr lang="en-US" sz="1800" dirty="0"/>
              <a:t>Possible to utilize all available forwarding bandwidth on a switch</a:t>
            </a:r>
          </a:p>
        </p:txBody>
      </p:sp>
      <p:pic>
        <p:nvPicPr>
          <p:cNvPr id="6" name="Graphic 5" descr="Lightning with solid fill">
            <a:extLst>
              <a:ext uri="{FF2B5EF4-FFF2-40B4-BE49-F238E27FC236}">
                <a16:creationId xmlns:a16="http://schemas.microsoft.com/office/drawing/2014/main" id="{56603A2E-EAFF-117A-DD57-FE7B5962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605" y="2231572"/>
            <a:ext cx="1795669" cy="1795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83EA1-7BA1-C944-6F89-290405891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Storm Control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Storm control will monitor the rate that BUM traffic is received on a port and take action if the configured maximum rate is exceeded</a:t>
            </a:r>
          </a:p>
          <a:p>
            <a:pPr lvl="1"/>
            <a:r>
              <a:rPr lang="en-US" dirty="0"/>
              <a:t>Default rate is 80% of the interface line rate</a:t>
            </a:r>
          </a:p>
          <a:p>
            <a:r>
              <a:rPr lang="en-US" sz="1600" dirty="0"/>
              <a:t>Storm control can either drop offending traffic or shutdown an interface</a:t>
            </a:r>
          </a:p>
        </p:txBody>
      </p:sp>
      <p:pic>
        <p:nvPicPr>
          <p:cNvPr id="3" name="Graphic 2" descr="Lightning with solid fill">
            <a:extLst>
              <a:ext uri="{FF2B5EF4-FFF2-40B4-BE49-F238E27FC236}">
                <a16:creationId xmlns:a16="http://schemas.microsoft.com/office/drawing/2014/main" id="{D0E50C6D-550E-D58F-6AD1-0B7E3EDC7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6605" y="2231572"/>
            <a:ext cx="1795669" cy="1795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6B1FF-682C-E192-98E1-0BBC7AC02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F25AC-736F-ECC9-E20A-C4853D738A87}"/>
              </a:ext>
            </a:extLst>
          </p:cNvPr>
          <p:cNvSpPr txBox="1"/>
          <p:nvPr/>
        </p:nvSpPr>
        <p:spPr>
          <a:xfrm>
            <a:off x="631083" y="3257494"/>
            <a:ext cx="6074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forwarding-options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storm-control-profiles default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all;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action-shutdown;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4ADC-E978-08D4-AA15-B3A5F2B1FF6C}"/>
              </a:ext>
            </a:extLst>
          </p:cNvPr>
          <p:cNvSpPr txBox="1"/>
          <p:nvPr/>
        </p:nvSpPr>
        <p:spPr>
          <a:xfrm>
            <a:off x="631083" y="4565705"/>
            <a:ext cx="6074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 ge-0/0/1.0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family ethernet-switching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storm-control default;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recovery-timeout 300;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88288-35F1-A095-5042-4961AB6A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36" y="2756452"/>
            <a:ext cx="4452264" cy="350976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Review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02E55FB-30E4-F0D2-CC18-CF0A42EC94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9683220" cy="2520620"/>
          </a:xfrm>
        </p:spPr>
        <p:txBody>
          <a:bodyPr>
            <a:normAutofit/>
          </a:bodyPr>
          <a:lstStyle/>
          <a:p>
            <a:r>
              <a:rPr lang="en-US" sz="1800" dirty="0"/>
              <a:t>Firewall filters, also referred to as Access Control Lists (ACLs) by other vendors, control traffic entering or leaving a network device</a:t>
            </a:r>
          </a:p>
          <a:p>
            <a:pPr lvl="1"/>
            <a:r>
              <a:rPr lang="en-US" dirty="0"/>
              <a:t>Firewall filters are stateless, meaning they cannot ‘remember’ session information or other ‘state’ to act on flows, but rather inspects each packet individually</a:t>
            </a:r>
          </a:p>
          <a:p>
            <a:r>
              <a:rPr lang="en-US" dirty="0"/>
              <a:t>Only a single firewall filter may be applied per direction per port or VLAN</a:t>
            </a:r>
          </a:p>
          <a:p>
            <a:r>
              <a:rPr lang="en-US" dirty="0"/>
              <a:t>Firewall filters are implemented at the ASIC level in hardware</a:t>
            </a:r>
          </a:p>
          <a:p>
            <a:pPr lvl="1"/>
            <a:r>
              <a:rPr lang="en-US" dirty="0"/>
              <a:t>Filters are programmed into the PFE and enforced there without RE processing</a:t>
            </a:r>
          </a:p>
        </p:txBody>
      </p:sp>
    </p:spTree>
    <p:extLst>
      <p:ext uri="{BB962C8B-B14F-4D97-AF65-F5344CB8AC3E}">
        <p14:creationId xmlns:p14="http://schemas.microsoft.com/office/powerpoint/2010/main" val="397218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Types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02E55FB-30E4-F0D2-CC18-CF0A42EC94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9683220" cy="2520620"/>
          </a:xfrm>
        </p:spPr>
        <p:txBody>
          <a:bodyPr>
            <a:normAutofit/>
          </a:bodyPr>
          <a:lstStyle/>
          <a:p>
            <a:r>
              <a:rPr lang="en-US" sz="1800" dirty="0"/>
              <a:t>EX switches support 3 types of firewall filters</a:t>
            </a:r>
          </a:p>
          <a:p>
            <a:pPr lvl="1"/>
            <a:r>
              <a:rPr lang="en-US" dirty="0"/>
              <a:t>Port based</a:t>
            </a:r>
          </a:p>
          <a:p>
            <a:pPr lvl="1"/>
            <a:r>
              <a:rPr lang="en-US" dirty="0"/>
              <a:t>VLAN based</a:t>
            </a:r>
          </a:p>
          <a:p>
            <a:pPr lvl="1"/>
            <a:r>
              <a:rPr lang="en-US" dirty="0"/>
              <a:t>Router based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D3821D-468B-A58E-7751-256902247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91117"/>
              </p:ext>
            </p:extLst>
          </p:nvPr>
        </p:nvGraphicFramePr>
        <p:xfrm>
          <a:off x="1483404" y="311201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51">
                  <a:extLst>
                    <a:ext uri="{9D8B030D-6E8A-4147-A177-3AD203B41FA5}">
                      <a16:colId xmlns:a16="http://schemas.microsoft.com/office/drawing/2014/main" val="938714541"/>
                    </a:ext>
                  </a:extLst>
                </a:gridCol>
                <a:gridCol w="6532649">
                  <a:extLst>
                    <a:ext uri="{9D8B030D-6E8A-4147-A177-3AD203B41FA5}">
                      <a16:colId xmlns:a16="http://schemas.microsoft.com/office/drawing/2014/main" val="125815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on a particular switchport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0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VLAN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to an entire VLAN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9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Router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Applied ingress or egress to a layer 3 routed interface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589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B50F45-62D3-7489-5E70-A51A2F3E173F}"/>
              </a:ext>
            </a:extLst>
          </p:cNvPr>
          <p:cNvSpPr txBox="1"/>
          <p:nvPr/>
        </p:nvSpPr>
        <p:spPr>
          <a:xfrm>
            <a:off x="1483404" y="5030522"/>
            <a:ext cx="8773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?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any			Protocol-independent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ethernet-switching	Protocol family Ethernet Switching for firewall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Protocol family IPv4 for firewall filter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inet6			Protocol family IPv6 for firewall filter</a:t>
            </a:r>
          </a:p>
        </p:txBody>
      </p:sp>
    </p:spTree>
    <p:extLst>
      <p:ext uri="{BB962C8B-B14F-4D97-AF65-F5344CB8AC3E}">
        <p14:creationId xmlns:p14="http://schemas.microsoft.com/office/powerpoint/2010/main" val="414247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A2B5B-136B-8381-5983-C5646FE1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42" y="3429000"/>
            <a:ext cx="6565900" cy="3200400"/>
          </a:xfrm>
          <a:prstGeom prst="rect">
            <a:avLst/>
          </a:prstGeom>
        </p:spPr>
      </p:pic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C376ABBF-AC6C-1FD8-4045-07CFE87B5D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1"/>
            <a:ext cx="10527316" cy="2520620"/>
          </a:xfrm>
        </p:spPr>
        <p:txBody>
          <a:bodyPr>
            <a:normAutofit/>
          </a:bodyPr>
          <a:lstStyle/>
          <a:p>
            <a:r>
              <a:rPr lang="en-US" sz="1800" dirty="0"/>
              <a:t>On ingress, filters are processed starting at the port, then VLAN, then router</a:t>
            </a:r>
          </a:p>
          <a:p>
            <a:r>
              <a:rPr lang="en-US" sz="1800" dirty="0"/>
              <a:t>On egress, filters are processed in the reverse order</a:t>
            </a:r>
          </a:p>
          <a:p>
            <a:pPr lvl="1"/>
            <a:r>
              <a:rPr lang="en-US" dirty="0"/>
              <a:t>Filters applied to an IRB interface are router filters and do not apply to packets traversing within a VLAN</a:t>
            </a:r>
          </a:p>
        </p:txBody>
      </p:sp>
    </p:spTree>
    <p:extLst>
      <p:ext uri="{BB962C8B-B14F-4D97-AF65-F5344CB8AC3E}">
        <p14:creationId xmlns:p14="http://schemas.microsoft.com/office/powerpoint/2010/main" val="22043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7174517" cy="4853265"/>
          </a:xfrm>
        </p:spPr>
        <p:txBody>
          <a:bodyPr>
            <a:normAutofit/>
          </a:bodyPr>
          <a:lstStyle/>
          <a:p>
            <a:r>
              <a:rPr lang="en-US" dirty="0"/>
              <a:t>Filters consist of </a:t>
            </a:r>
            <a:r>
              <a:rPr lang="en-US" i="1" dirty="0"/>
              <a:t>terms</a:t>
            </a:r>
            <a:r>
              <a:rPr lang="en-US" dirty="0"/>
              <a:t> which match traffic in </a:t>
            </a:r>
            <a:r>
              <a:rPr lang="en-US" i="1" dirty="0"/>
              <a:t>from</a:t>
            </a:r>
            <a:r>
              <a:rPr lang="en-US" dirty="0"/>
              <a:t> statements and perform the then action on the traffic</a:t>
            </a:r>
          </a:p>
          <a:p>
            <a:r>
              <a:rPr lang="en-US" dirty="0"/>
              <a:t>If no terms match the inspected traffic, the default action will discard the packet</a:t>
            </a:r>
          </a:p>
          <a:p>
            <a:pPr lvl="1"/>
            <a:r>
              <a:rPr lang="en-US" dirty="0"/>
              <a:t>The default action is not displayed, leading to the common description of ”implicit discard”</a:t>
            </a:r>
          </a:p>
          <a:p>
            <a:r>
              <a:rPr lang="en-US" dirty="0"/>
              <a:t>Because firewall filters are stateless, you must explicitly allow desired traffic in both directions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1A313-D39C-9647-039D-96B8661D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017" y="1639610"/>
            <a:ext cx="3022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Firewall Filter Configuration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FDD9E-F45E-5D46-A5E2-F4110FFF4F9E}"/>
              </a:ext>
            </a:extLst>
          </p:cNvPr>
          <p:cNvSpPr txBox="1"/>
          <p:nvPr/>
        </p:nvSpPr>
        <p:spPr>
          <a:xfrm>
            <a:off x="405727" y="1462000"/>
            <a:ext cx="1139999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user@switch1#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firewall family ethernet-switching filter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my_filter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term test_term1 from ?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		Groups from which to inherit configuration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apply-groups-except	Don’t inherit configuration data from these groups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destination-mac-address	Match MAC destination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destination-port		Match TCP/UDP destination 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destination-prefix-list	Match IP destination prefixes in named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Match Differentiated Services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DiffServ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code point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ether-type		Match Ethernet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flexible-match-mask	Match flexible mask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flexible-match-range	Match flexible range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fragment-flags		Match fragment flags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-code		Match ICMP message code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-type		Match ICMP message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interface		Match interface name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-destination-address	Match IP destination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-precedence		Match IP precedence value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		Match IP protocol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-source-address		Match IP source address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		Define IP version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is-fragment		Match if packet is a fragment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l2-encap-type		Match Ethernet Encapsulation type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14314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F7DF74E-D056-4D96-AC4D-AA57CDFC2439}"/>
</file>

<file path=customXml/itemProps2.xml><?xml version="1.0" encoding="utf-8"?>
<ds:datastoreItem xmlns:ds="http://schemas.openxmlformats.org/officeDocument/2006/customXml" ds:itemID="{57BF82AC-3811-44F7-92EF-F210665CA71F}"/>
</file>

<file path=customXml/itemProps3.xml><?xml version="1.0" encoding="utf-8"?>
<ds:datastoreItem xmlns:ds="http://schemas.openxmlformats.org/officeDocument/2006/customXml" ds:itemID="{94A1A7E5-1037-46E7-B186-2D99DE5AF08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25348</TotalTime>
  <Words>832</Words>
  <Application>Microsoft Macintosh PowerPoint</Application>
  <PresentationFormat>Widescreen</PresentationFormat>
  <Paragraphs>116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Storm Control and Firewall Filters</vt:lpstr>
      <vt:lpstr>A Network Storm</vt:lpstr>
      <vt:lpstr>Storm Control</vt:lpstr>
      <vt:lpstr>Firewall Filter Review</vt:lpstr>
      <vt:lpstr>Firewall Filter Types</vt:lpstr>
      <vt:lpstr>Firewall Filter Processing</vt:lpstr>
      <vt:lpstr>Firewall Filter Configuration 1</vt:lpstr>
      <vt:lpstr>Firewall Filter Configuration 2</vt:lpstr>
      <vt:lpstr>Firewall Filter Configuration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134</cp:revision>
  <dcterms:created xsi:type="dcterms:W3CDTF">2019-02-27T16:42:59Z</dcterms:created>
  <dcterms:modified xsi:type="dcterms:W3CDTF">2023-03-04T15:50:43Z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