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89" r:id="rId2"/>
    <p:sldId id="262" r:id="rId3"/>
    <p:sldId id="278" r:id="rId4"/>
    <p:sldId id="290" r:id="rId5"/>
    <p:sldId id="287" r:id="rId6"/>
    <p:sldId id="288" r:id="rId7"/>
    <p:sldId id="291" r:id="rId8"/>
    <p:sldId id="292" r:id="rId9"/>
    <p:sldId id="293" r:id="rId10"/>
    <p:sldId id="2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0"/>
    <p:restoredTop sz="84654" autoAdjust="0"/>
  </p:normalViewPr>
  <p:slideViewPr>
    <p:cSldViewPr snapToGrid="0" snapToObjects="1">
      <p:cViewPr varScale="1">
        <p:scale>
          <a:sx n="101" d="100"/>
          <a:sy n="101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0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78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68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81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91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83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7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Divider-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F31C49-C0D7-204F-8E26-925085D346BF}"/>
              </a:ext>
            </a:extLst>
          </p:cNvPr>
          <p:cNvSpPr/>
          <p:nvPr userDrawn="1"/>
        </p:nvSpPr>
        <p:spPr>
          <a:xfrm>
            <a:off x="0" y="0"/>
            <a:ext cx="2905041" cy="6857998"/>
          </a:xfrm>
          <a:prstGeom prst="rect">
            <a:avLst/>
          </a:prstGeom>
          <a:solidFill>
            <a:srgbClr val="A13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32416-9F13-42E6-91D3-B1EC2A61DC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63" t="7127" r="13759"/>
          <a:stretch/>
        </p:blipFill>
        <p:spPr>
          <a:xfrm>
            <a:off x="2827360" y="0"/>
            <a:ext cx="93646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2252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48147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2F6CC-FA65-1BBE-9469-1B7F2766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C561-8755-4204-8855-F23ADD78FEE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4957794-55F9-3769-EB78-361ABBD6A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42" y="397565"/>
            <a:ext cx="6214110" cy="6698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B660D98-225A-B12E-8193-5DAA161242E0}"/>
              </a:ext>
            </a:extLst>
          </p:cNvPr>
          <p:cNvSpPr txBox="1">
            <a:spLocks/>
          </p:cNvSpPr>
          <p:nvPr/>
        </p:nvSpPr>
        <p:spPr>
          <a:xfrm>
            <a:off x="619542" y="1525326"/>
            <a:ext cx="6214110" cy="424732"/>
          </a:xfrm>
          <a:prstGeom prst="rect">
            <a:avLst/>
          </a:prstGeom>
          <a:noFill/>
        </p:spPr>
        <p:txBody>
          <a:bodyPr vert="horz" wrap="square" lIns="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Protocol Independent Routing</a:t>
            </a:r>
          </a:p>
        </p:txBody>
      </p:sp>
    </p:spTree>
    <p:extLst>
      <p:ext uri="{BB962C8B-B14F-4D97-AF65-F5344CB8AC3E}">
        <p14:creationId xmlns:p14="http://schemas.microsoft.com/office/powerpoint/2010/main" val="196130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Monitoring Generated Routes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423848"/>
            <a:ext cx="11305011" cy="531985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lab@SW1&gt; show route 192.168.10.0/23 exact detail</a:t>
            </a:r>
          </a:p>
          <a:p>
            <a:pPr marL="0" indent="0">
              <a:buNone/>
            </a:pP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inet.0: 5 destinations, 6 routes (5 active, 0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holddown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, 0 hidden)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192.168.10.0/23 (1 entry, 1 announced)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*Aggregate Preference: 130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Next hop type: Router, Next hop index: 564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Address: 0xc28fa3c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Next-hop reference count: 5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Next hop: 192.168.2.1 via ge-0/0/0.0, selected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Session Id: 0x0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State: &lt;Active Int Ext&gt;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Age: 5:51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Validation State: unverified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Task: Aggregate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Announcement bits (1): 0-KRT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AS path: I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Flags: Generate Depth: 0        Active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Contributing Routes (1):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192.168.10.0/24 proto Static</a:t>
            </a:r>
          </a:p>
        </p:txBody>
      </p:sp>
    </p:spTree>
    <p:extLst>
      <p:ext uri="{BB962C8B-B14F-4D97-AF65-F5344CB8AC3E}">
        <p14:creationId xmlns:p14="http://schemas.microsoft.com/office/powerpoint/2010/main" val="232975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Administratively configured routing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1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Static, Aggregate and Generated Routes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What is a static route?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595077"/>
          </a:xfrm>
        </p:spPr>
        <p:txBody>
          <a:bodyPr>
            <a:normAutofit/>
          </a:bodyPr>
          <a:lstStyle/>
          <a:p>
            <a:r>
              <a:rPr lang="en-US" dirty="0"/>
              <a:t>A manually defined route within the routing table</a:t>
            </a:r>
          </a:p>
          <a:p>
            <a:pPr lvl="1"/>
            <a:r>
              <a:rPr lang="en-US" dirty="0"/>
              <a:t>The routing table is also referred to as the Routing Information Base (RIB)</a:t>
            </a:r>
          </a:p>
          <a:p>
            <a:r>
              <a:rPr lang="en-US" dirty="0"/>
              <a:t>Static routes have a default preference of 5</a:t>
            </a:r>
          </a:p>
          <a:p>
            <a:r>
              <a:rPr lang="en-US" dirty="0"/>
              <a:t>Static routes consist of a destination and a valid next-hop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D1D504-75F5-985A-C58D-F218C8B1CAC0}"/>
              </a:ext>
            </a:extLst>
          </p:cNvPr>
          <p:cNvSpPr txBox="1"/>
          <p:nvPr/>
        </p:nvSpPr>
        <p:spPr>
          <a:xfrm>
            <a:off x="895681" y="3549013"/>
            <a:ext cx="103251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lab@SW1&gt; show route protocol static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inet.0: 3 destinations, 3 routes (3 active, 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holddown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 hidden)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= Active Route, - = Last Active, * = Both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192.168.10.0/24    *[Static/5] 00:00:19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&gt;  to 192.168.2.1 via ge-0/0/0.0</a:t>
            </a:r>
          </a:p>
        </p:txBody>
      </p:sp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static routes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D1D504-75F5-985A-C58D-F218C8B1CAC0}"/>
              </a:ext>
            </a:extLst>
          </p:cNvPr>
          <p:cNvSpPr txBox="1"/>
          <p:nvPr/>
        </p:nvSpPr>
        <p:spPr>
          <a:xfrm>
            <a:off x="405727" y="1500188"/>
            <a:ext cx="103251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lab@SW1&gt; show route protocol static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inet.0: 3 destinations, 4 routes (3 active, 0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holddown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 hidden)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= Active Route, - = Last Active, * = Both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192.168.10.0/24    *[Static/5] 00:08:56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&gt;  to 192.168.2.1 via ge-0/0/0.0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[Static/7] 00:00:02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&gt;  to 192.168.2.2 via ge-0/0/0.0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inet6.0: 1 destinations, 1 routes (1 active, 0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holddown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 hidden)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lab@SW1&gt; show configuration routing-options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route 192.168.10.0/24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next-hop 192.168.2.1;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qualified-next-hop 192.168.2.2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preference 7;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419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Aggregate Routes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784917"/>
          </a:xfrm>
        </p:spPr>
        <p:txBody>
          <a:bodyPr>
            <a:normAutofit/>
          </a:bodyPr>
          <a:lstStyle/>
          <a:p>
            <a:r>
              <a:rPr lang="en-US" dirty="0"/>
              <a:t>Aggregate routes are administratively defined routes which are a composite of more specific routes</a:t>
            </a:r>
          </a:p>
          <a:p>
            <a:r>
              <a:rPr lang="en-US" dirty="0"/>
              <a:t>At least one contributing route must be present in the RT for the aggregate route to be active</a:t>
            </a:r>
          </a:p>
          <a:p>
            <a:r>
              <a:rPr lang="en-US" dirty="0"/>
              <a:t>The default preference of aggregate routes is 130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B090B5-81AC-E932-4BF6-0F8D2173F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662" y="3238501"/>
            <a:ext cx="6353238" cy="361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3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Aggregate Routes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538149"/>
            <a:ext cx="11305011" cy="48527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lab@SW1&gt; show configuration routing-options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aggregate {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route 10.22.33.0/24 community 1:555;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lab@SW1&gt; show route</a:t>
            </a:r>
          </a:p>
          <a:p>
            <a:pPr marL="0" indent="0">
              <a:buNone/>
            </a:pP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inet.0: 5 destinations, 6 routes (5 active, 0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holddown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, 0 hidden)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+ = Active Route, - = Last Active, * = Both</a:t>
            </a:r>
          </a:p>
          <a:p>
            <a:pPr marL="0" indent="0">
              <a:buNone/>
            </a:pP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10.22.33.0/24      *[Aggregate/130] 00:04:41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Reject</a:t>
            </a:r>
          </a:p>
          <a:p>
            <a:pPr marL="0" indent="0">
              <a:buNone/>
            </a:pP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72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Monitoring Aggregate Routes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8562" y="1376224"/>
            <a:ext cx="11565595" cy="5684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lab@SW1&gt; show route exact 10.22.33.0/24 detail</a:t>
            </a:r>
          </a:p>
          <a:p>
            <a:pPr marL="0" indent="0">
              <a:buNone/>
            </a:pPr>
            <a:endParaRPr lang="en-US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inet.0: 5 destinations, 6 routes (5 active, 0 </a:t>
            </a: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holddown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0 hidden)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10.22.33.0/24 (1 entry, 1 announced)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*Aggregate Preference: 130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Next hop type: Reject, Next hop index: 0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Address: 0xc28f208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Next-hop reference count: 2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State: &lt;Active Int Ext&gt;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Age: 6:16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Validation State: unverified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Task: Aggregate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Announcement bits (1): 0-KRT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AS path: I  (</a:t>
            </a: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LocalAgg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Flags:                  Depth: 0        Active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AS path list: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AS path: I </a:t>
            </a: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Refcount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: 1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Contributing Routes (1):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10.22.33.1/32 proto Direct</a:t>
            </a:r>
          </a:p>
        </p:txBody>
      </p:sp>
    </p:spTree>
    <p:extLst>
      <p:ext uri="{BB962C8B-B14F-4D97-AF65-F5344CB8AC3E}">
        <p14:creationId xmlns:p14="http://schemas.microsoft.com/office/powerpoint/2010/main" val="111852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Generated Routes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538149"/>
            <a:ext cx="11305011" cy="2335351"/>
          </a:xfrm>
        </p:spPr>
        <p:txBody>
          <a:bodyPr>
            <a:normAutofit/>
          </a:bodyPr>
          <a:lstStyle/>
          <a:p>
            <a:r>
              <a:rPr lang="en-US" dirty="0"/>
              <a:t>Generated routes are much like aggregate routes in that they are only present when more specific contributing routes are present</a:t>
            </a:r>
          </a:p>
          <a:p>
            <a:r>
              <a:rPr lang="en-US" dirty="0"/>
              <a:t>A key difference is that the next-hop of a generated route is the next-hop of the key contributing route, not </a:t>
            </a:r>
            <a:r>
              <a:rPr lang="en-US" i="1" u="sng" dirty="0"/>
              <a:t>reject</a:t>
            </a:r>
          </a:p>
          <a:p>
            <a:pPr lvl="1"/>
            <a:r>
              <a:rPr lang="en-US" dirty="0"/>
              <a:t>Contributing routes </a:t>
            </a:r>
            <a:r>
              <a:rPr lang="en-US" i="1" dirty="0"/>
              <a:t>cannot</a:t>
            </a:r>
            <a:r>
              <a:rPr lang="en-US" dirty="0"/>
              <a:t> be directly attached routes, they must be static or learned via another protocol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A4461-2B49-73DD-A591-CEB9BCCFF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031" y="4466888"/>
            <a:ext cx="7772400" cy="137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5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Generated Routes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487349"/>
            <a:ext cx="5499774" cy="4852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lab@SW1&gt; show configuration routing-options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static {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route 192.168.10.0/24 {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next-hop 192.168.2.1;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qualified-next-hop 192.168.2.2 {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preference 7;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generate {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route 192.168.10.0/23;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C7DBD1-1788-5ADC-E742-15C5DCFE4204}"/>
              </a:ext>
            </a:extLst>
          </p:cNvPr>
          <p:cNvSpPr txBox="1"/>
          <p:nvPr/>
        </p:nvSpPr>
        <p:spPr>
          <a:xfrm>
            <a:off x="5191916" y="1487349"/>
            <a:ext cx="71628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lab@SW1&gt; show route 192.168.10.0/23 exact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inet.0: 5 destinations, 6 routes (5 active, 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holddown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 hidden)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= Active Route, - = Last Active, * = Both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192.168.10.0/23    *[Aggregate/130] 00:04:11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&gt;  to 192.168.2.1 via ge-0/0/0.0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876752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6BA5DF4F-BEFC-4850-9089-947D27D2C131}"/>
</file>

<file path=customXml/itemProps2.xml><?xml version="1.0" encoding="utf-8"?>
<ds:datastoreItem xmlns:ds="http://schemas.openxmlformats.org/officeDocument/2006/customXml" ds:itemID="{9A8AC7C5-DF84-4E64-8CD9-E620C9E165C1}"/>
</file>

<file path=customXml/itemProps3.xml><?xml version="1.0" encoding="utf-8"?>
<ds:datastoreItem xmlns:ds="http://schemas.openxmlformats.org/officeDocument/2006/customXml" ds:itemID="{59B5F8FE-9441-4442-B222-C481C980E61D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3055</TotalTime>
  <Words>767</Words>
  <Application>Microsoft Macintosh PowerPoint</Application>
  <PresentationFormat>Widescreen</PresentationFormat>
  <Paragraphs>131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Static, Aggregate and Generated Routes</vt:lpstr>
      <vt:lpstr>What is a static route?</vt:lpstr>
      <vt:lpstr>Configuring static routes</vt:lpstr>
      <vt:lpstr>Aggregate Routes</vt:lpstr>
      <vt:lpstr>Configuring Aggregate Routes</vt:lpstr>
      <vt:lpstr>Monitoring Aggregate Routes</vt:lpstr>
      <vt:lpstr>Generated Routes</vt:lpstr>
      <vt:lpstr>Configuring Generated Routes</vt:lpstr>
      <vt:lpstr>Monitoring Generated Routes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86</cp:revision>
  <dcterms:created xsi:type="dcterms:W3CDTF">2019-02-27T16:42:59Z</dcterms:created>
  <dcterms:modified xsi:type="dcterms:W3CDTF">2022-12-26T13:11:34Z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