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89" r:id="rId2"/>
    <p:sldId id="262" r:id="rId3"/>
    <p:sldId id="278" r:id="rId4"/>
    <p:sldId id="286" r:id="rId5"/>
    <p:sldId id="287" r:id="rId6"/>
    <p:sldId id="288" r:id="rId7"/>
    <p:sldId id="290" r:id="rId8"/>
    <p:sldId id="291" r:id="rId9"/>
    <p:sldId id="292" r:id="rId10"/>
    <p:sldId id="29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19BD3"/>
    <a:srgbClr val="005A7C"/>
    <a:srgbClr val="009ACE"/>
    <a:srgbClr val="E4F2F8"/>
    <a:srgbClr val="D1E7EF"/>
    <a:srgbClr val="BFE0EE"/>
    <a:srgbClr val="C00D1E"/>
    <a:srgbClr val="838383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2"/>
    <p:restoredTop sz="84638" autoAdjust="0"/>
  </p:normalViewPr>
  <p:slideViewPr>
    <p:cSldViewPr snapToGrid="0" snapToObjects="1">
      <p:cViewPr varScale="1">
        <p:scale>
          <a:sx n="60" d="100"/>
          <a:sy n="60" d="100"/>
        </p:scale>
        <p:origin x="208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4/6/23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4/6/23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62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15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Inet6.0 table indicates presence of IPv6 routes/forwarding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26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78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68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72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87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ge-0/0/2.0 is in the </a:t>
            </a:r>
            <a:r>
              <a:rPr lang="en-US" dirty="0" err="1"/>
              <a:t>customer_A</a:t>
            </a:r>
            <a:r>
              <a:rPr lang="en-US" dirty="0"/>
              <a:t> routing-instance and the IP is 10.22.33.2/26. Note that the rib0group needs to be applied in the source instance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64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95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-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4" y="0"/>
            <a:ext cx="12190610" cy="6857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15439"/>
            <a:ext cx="6619875" cy="590931"/>
          </a:xfrm>
        </p:spPr>
        <p:txBody>
          <a:bodyPr wrap="square" lIns="0" anchor="t" anchorCtr="0">
            <a:sp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21841"/>
            <a:ext cx="6619875" cy="397032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CA080-78C5-4619-8034-58D59B56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8025" y="6356350"/>
            <a:ext cx="3155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[FOOTER TEXT GOES HERE]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2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A2E7FE-C0CB-8A49-BB89-B8B0F4AE6B09}"/>
              </a:ext>
            </a:extLst>
          </p:cNvPr>
          <p:cNvSpPr/>
          <p:nvPr userDrawn="1"/>
        </p:nvSpPr>
        <p:spPr>
          <a:xfrm>
            <a:off x="0" y="0"/>
            <a:ext cx="2055377" cy="6846725"/>
          </a:xfrm>
          <a:prstGeom prst="rect">
            <a:avLst/>
          </a:prstGeom>
          <a:solidFill>
            <a:srgbClr val="00B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37" t="7433" r="37" b="2066"/>
          <a:stretch/>
        </p:blipFill>
        <p:spPr>
          <a:xfrm>
            <a:off x="1905005" y="8092"/>
            <a:ext cx="10286995" cy="6846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314093"/>
            <a:ext cx="6214110" cy="2387600"/>
          </a:xfrm>
        </p:spPr>
        <p:txBody>
          <a:bodyPr lIns="0" anchor="b">
            <a:normAutofit/>
          </a:bodyPr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29988"/>
            <a:ext cx="621411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5842EC-47B6-134C-A69F-A19DDE80BCBF}"/>
              </a:ext>
            </a:extLst>
          </p:cNvPr>
          <p:cNvSpPr/>
          <p:nvPr userDrawn="1"/>
        </p:nvSpPr>
        <p:spPr>
          <a:xfrm>
            <a:off x="1865888" y="3183"/>
            <a:ext cx="10326112" cy="255761"/>
          </a:xfrm>
          <a:prstGeom prst="rect">
            <a:avLst/>
          </a:prstGeom>
          <a:solidFill>
            <a:srgbClr val="00B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47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Section Divider-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F31C49-C0D7-204F-8E26-925085D346BF}"/>
              </a:ext>
            </a:extLst>
          </p:cNvPr>
          <p:cNvSpPr/>
          <p:nvPr userDrawn="1"/>
        </p:nvSpPr>
        <p:spPr>
          <a:xfrm>
            <a:off x="0" y="0"/>
            <a:ext cx="2905041" cy="6857998"/>
          </a:xfrm>
          <a:prstGeom prst="rect">
            <a:avLst/>
          </a:prstGeom>
          <a:solidFill>
            <a:srgbClr val="A13F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D32416-9F13-42E6-91D3-B1EC2A61DC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563" t="7127" r="13759"/>
          <a:stretch/>
        </p:blipFill>
        <p:spPr>
          <a:xfrm>
            <a:off x="2827360" y="0"/>
            <a:ext cx="936464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2252"/>
            <a:ext cx="6214110" cy="2387600"/>
          </a:xfrm>
        </p:spPr>
        <p:txBody>
          <a:bodyPr lIns="0" anchor="b">
            <a:normAutofit/>
          </a:bodyPr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948147"/>
            <a:ext cx="621411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0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2F6CC-FA65-1BBE-9469-1B7F27669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1C561-8755-4204-8855-F23ADD78FEE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04957794-55F9-3769-EB78-361ABBD6A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542" y="397565"/>
            <a:ext cx="6214110" cy="66981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JNCIS-ENT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BB660D98-225A-B12E-8193-5DAA161242E0}"/>
              </a:ext>
            </a:extLst>
          </p:cNvPr>
          <p:cNvSpPr txBox="1">
            <a:spLocks/>
          </p:cNvSpPr>
          <p:nvPr/>
        </p:nvSpPr>
        <p:spPr>
          <a:xfrm>
            <a:off x="619542" y="1525326"/>
            <a:ext cx="6214110" cy="424732"/>
          </a:xfrm>
          <a:prstGeom prst="rect">
            <a:avLst/>
          </a:prstGeom>
          <a:noFill/>
        </p:spPr>
        <p:txBody>
          <a:bodyPr vert="horz" wrap="square" lIns="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chemeClr val="bg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9292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9292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9292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9292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Protocol Independent Routing</a:t>
            </a:r>
          </a:p>
        </p:txBody>
      </p:sp>
    </p:spTree>
    <p:extLst>
      <p:ext uri="{BB962C8B-B14F-4D97-AF65-F5344CB8AC3E}">
        <p14:creationId xmlns:p14="http://schemas.microsoft.com/office/powerpoint/2010/main" val="1961305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Configuring RIB Groups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B5EE51-9AD8-CF34-9411-DE7D139AE1FA}"/>
              </a:ext>
            </a:extLst>
          </p:cNvPr>
          <p:cNvSpPr txBox="1"/>
          <p:nvPr/>
        </p:nvSpPr>
        <p:spPr>
          <a:xfrm>
            <a:off x="405727" y="1538288"/>
            <a:ext cx="609600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lab@SW1&gt; </a:t>
            </a: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 route 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inet.0: 6 destinations, 6 routes (5 active, 0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holddown</a:t>
            </a:r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1 hidden)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= Active Route, - = Last Active, * = Both</a:t>
            </a:r>
          </a:p>
          <a:p>
            <a:b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10.22.33.0/26      *[Direct/0] 00:00:03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&gt;  via ge-0/0/2.0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10.22.33.1/32      *[Direct/0] 1d 01:27:08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&gt;  via lo0.0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10.22.33.2/32      *[Local/0] 00:00:03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                     Local via ge-0/0/2.0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192.168.2.0/24     *[Direct/0] 3d 19:37:59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&gt;  via ge-0/0/0.0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192.168.2.212/32   *[Local/0] 3d 19:37:59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                     Local via ge-0/0/0.0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customer_A.inet.0: 4 destinations, 4 routes (4 active, 0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holddown</a:t>
            </a:r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0 hidden)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= Active Route, - = Last Active, * = Both</a:t>
            </a:r>
          </a:p>
          <a:p>
            <a:b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0.0.0.0/0          *[Static/5] 00:00:03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&gt;  to 10.22.33.1 via ge-0/0/2.0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10.22.33.0/26      *[Direct/0] 00:50:49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&gt;  via ge-0/0/2.0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10.22.33.2/32      *[Local/0] 00:50:49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                     Local via ge-0/0/2.0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224.0.0.5/32       *[OSPF/10] 00:56:58, metric 1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               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MultiRecv</a:t>
            </a:r>
            <a:endParaRPr lang="en-US" sz="11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468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3" y="3715846"/>
            <a:ext cx="819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Administratively configured routing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3</a:t>
            </a:r>
            <a:endParaRPr lang="en-US" sz="6000" b="1" cap="al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6559" y="2695074"/>
            <a:ext cx="9805441" cy="863858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9ACE"/>
                </a:solidFill>
              </a:rPr>
              <a:t>Routing instances and RIB groups</a:t>
            </a:r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What is a Routing Instance?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6"/>
            <a:ext cx="11305011" cy="2262464"/>
          </a:xfrm>
        </p:spPr>
        <p:txBody>
          <a:bodyPr>
            <a:normAutofit/>
          </a:bodyPr>
          <a:lstStyle/>
          <a:p>
            <a:r>
              <a:rPr lang="en-US" dirty="0"/>
              <a:t>A routing instance is a collection of independent route tables, interfaces and protocols</a:t>
            </a:r>
          </a:p>
          <a:p>
            <a:pPr lvl="1"/>
            <a:r>
              <a:rPr lang="en-US" dirty="0"/>
              <a:t>The default routing instance is where all interfaces, tables and protocols operate by default.</a:t>
            </a:r>
          </a:p>
          <a:p>
            <a:pPr lvl="1"/>
            <a:r>
              <a:rPr lang="en-US" dirty="0"/>
              <a:t>Routing instances are administratively configured, typically to separate routing operations</a:t>
            </a:r>
          </a:p>
          <a:p>
            <a:r>
              <a:rPr lang="en-US" dirty="0"/>
              <a:t>Interfaces are individually configured within a non-default routing instance</a:t>
            </a:r>
          </a:p>
          <a:p>
            <a:pPr lvl="1"/>
            <a:r>
              <a:rPr lang="en-US" dirty="0"/>
              <a:t>Configured instances may have entirely different routing tables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7CBF063-7AA3-90FE-31B3-C73B6135F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617378"/>
              </p:ext>
            </p:extLst>
          </p:nvPr>
        </p:nvGraphicFramePr>
        <p:xfrm>
          <a:off x="2162292" y="3989112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81032994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4244068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427677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Default instance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 1 instance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 2 instance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375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inet.0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cust1.inet.0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cust2.inet.0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41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ge-0/0/0.100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ge-0/0/0.200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ge-0/0/0.300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736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Default route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Default route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Default route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49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OSPF instance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OSPF instance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OSPF instance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502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398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The Default Routing Instance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841A14-AF51-4ACC-F34B-4EA48DD6644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1263" y="2108470"/>
            <a:ext cx="8088579" cy="458442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lab@SW1&gt;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show route instance</a:t>
            </a:r>
          </a:p>
          <a:p>
            <a:pPr marL="0" indent="0"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Instance             Type</a:t>
            </a:r>
          </a:p>
          <a:p>
            <a:pPr marL="0" indent="0"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Primary RIB                                     Active/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holddown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/hidden</a:t>
            </a:r>
          </a:p>
          <a:p>
            <a:pPr marL="0" indent="0"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master               forwarding</a:t>
            </a:r>
          </a:p>
          <a:p>
            <a:pPr marL="0" indent="0"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inet.0                                          3/0/1</a:t>
            </a:r>
          </a:p>
          <a:p>
            <a:pPr marL="0" indent="0"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inet6.0                                         1/0/0</a:t>
            </a:r>
          </a:p>
          <a:p>
            <a:pPr marL="0" indent="0">
              <a:buNone/>
            </a:pPr>
            <a:endParaRPr lang="en-US" sz="1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__juniper_private1__ forwarding</a:t>
            </a:r>
          </a:p>
          <a:p>
            <a:pPr marL="0" indent="0"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__juniper_private1__.inet.0                     6/0/0</a:t>
            </a:r>
          </a:p>
          <a:p>
            <a:pPr marL="0" indent="0">
              <a:buNone/>
            </a:pPr>
            <a:endParaRPr lang="en-US" sz="1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__juniper_private2__ forwarding</a:t>
            </a:r>
          </a:p>
          <a:p>
            <a:pPr marL="0" indent="0"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__juniper_private2__.inet.0                     0/0/1</a:t>
            </a:r>
          </a:p>
          <a:p>
            <a:pPr marL="0" indent="0">
              <a:buNone/>
            </a:pPr>
            <a:endParaRPr lang="en-US" sz="1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master.anon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__      forwarding</a:t>
            </a:r>
          </a:p>
          <a:p>
            <a:pPr marL="0" indent="0">
              <a:buNone/>
            </a:pPr>
            <a:endParaRPr lang="en-US" sz="1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mgmt_junos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forwarding</a:t>
            </a:r>
          </a:p>
          <a:p>
            <a:pPr marL="0" indent="0">
              <a:buNone/>
            </a:pPr>
            <a:endParaRPr lang="en-US" sz="1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14">
            <a:extLst>
              <a:ext uri="{FF2B5EF4-FFF2-40B4-BE49-F238E27FC236}">
                <a16:creationId xmlns:a16="http://schemas.microsoft.com/office/drawing/2014/main" id="{1DD218A4-FFF8-F0DB-261B-9EF856A27D8C}"/>
              </a:ext>
            </a:extLst>
          </p:cNvPr>
          <p:cNvSpPr txBox="1">
            <a:spLocks/>
          </p:cNvSpPr>
          <p:nvPr/>
        </p:nvSpPr>
        <p:spPr>
          <a:xfrm>
            <a:off x="405726" y="1458636"/>
            <a:ext cx="11305011" cy="2262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rgbClr val="34374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3838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83838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83838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83838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default routing instance is also known as the </a:t>
            </a:r>
            <a:r>
              <a:rPr lang="en-US" i="1" dirty="0"/>
              <a:t>master</a:t>
            </a:r>
            <a:r>
              <a:rPr lang="en-US" dirty="0"/>
              <a:t> routing instance</a:t>
            </a:r>
          </a:p>
        </p:txBody>
      </p:sp>
    </p:spTree>
    <p:extLst>
      <p:ext uri="{BB962C8B-B14F-4D97-AF65-F5344CB8AC3E}">
        <p14:creationId xmlns:p14="http://schemas.microsoft.com/office/powerpoint/2010/main" val="1384190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Routing Instance Types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7"/>
            <a:ext cx="11305011" cy="1017864"/>
          </a:xfrm>
        </p:spPr>
        <p:txBody>
          <a:bodyPr>
            <a:normAutofit/>
          </a:bodyPr>
          <a:lstStyle/>
          <a:p>
            <a:r>
              <a:rPr lang="en-US" dirty="0"/>
              <a:t>Routing instances are typically used for system virtualization or VPN services</a:t>
            </a:r>
          </a:p>
          <a:p>
            <a:pPr lvl="1"/>
            <a:r>
              <a:rPr lang="en-US" dirty="0"/>
              <a:t>Available instance types vary by platform, aways check documentation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65B94F-41CB-83C3-33CB-40F68A719EF8}"/>
              </a:ext>
            </a:extLst>
          </p:cNvPr>
          <p:cNvSpPr txBox="1"/>
          <p:nvPr/>
        </p:nvSpPr>
        <p:spPr>
          <a:xfrm>
            <a:off x="405726" y="2586057"/>
            <a:ext cx="1138054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lab@SW1#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routing-instances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example_instance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instance-type ?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Possible completions: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evpn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EVPN routing instance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evpn-vpws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EVPN VPWS routing instance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forwarding           Forwarding instance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l2backhaul-vpn       L2Backhaul/L2Wholesale routing instance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l2vpn                Layer 2 VPN routing instance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layer2-control       Layer 2 control protocols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-forwarding      Routing instance provides a MPLS forwarding-context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-internet-multicast  Internet Multicast over MPLS routing instance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no-forwarding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Nonforwarding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instance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virtual-router       Virtual routing instance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vpls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VPLS routing instance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Virtual routing forwarding instance</a:t>
            </a:r>
          </a:p>
        </p:txBody>
      </p:sp>
    </p:spTree>
    <p:extLst>
      <p:ext uri="{BB962C8B-B14F-4D97-AF65-F5344CB8AC3E}">
        <p14:creationId xmlns:p14="http://schemas.microsoft.com/office/powerpoint/2010/main" val="4197030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Configuring Routing Instances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47184" y="2233888"/>
            <a:ext cx="4699673" cy="48527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lab@SW1&gt;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show configuration routing-instances</a:t>
            </a:r>
          </a:p>
          <a:p>
            <a:pPr marL="0" indent="0">
              <a:buNone/>
            </a:pPr>
            <a:r>
              <a:rPr lang="en-US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customer_A</a:t>
            </a: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routing-options {</a:t>
            </a:r>
          </a:p>
          <a:p>
            <a:pPr marL="0" indent="0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static {</a:t>
            </a:r>
          </a:p>
          <a:p>
            <a:pPr marL="0" indent="0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route 0.0.0.0/0 next-hop 10.22.33.1;</a:t>
            </a:r>
          </a:p>
          <a:p>
            <a:pPr marL="0" indent="0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protocols {</a:t>
            </a:r>
          </a:p>
          <a:p>
            <a:pPr marL="0" indent="0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ospf</a:t>
            </a: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area 0.0.0.0 {</a:t>
            </a:r>
          </a:p>
          <a:p>
            <a:pPr marL="0" indent="0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interface ge-0/0/2.0;</a:t>
            </a:r>
          </a:p>
          <a:p>
            <a:pPr marL="0" indent="0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interface ge-0/0/2.0;</a:t>
            </a:r>
          </a:p>
          <a:p>
            <a:pPr marL="0" indent="0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instance-type virtual-router;</a:t>
            </a:r>
          </a:p>
          <a:p>
            <a:pPr marL="0" indent="0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Content Placeholder 14">
            <a:extLst>
              <a:ext uri="{FF2B5EF4-FFF2-40B4-BE49-F238E27FC236}">
                <a16:creationId xmlns:a16="http://schemas.microsoft.com/office/drawing/2014/main" id="{0C6956A7-401D-8BB5-C2E6-BF90BA05264C}"/>
              </a:ext>
            </a:extLst>
          </p:cNvPr>
          <p:cNvSpPr txBox="1">
            <a:spLocks/>
          </p:cNvSpPr>
          <p:nvPr/>
        </p:nvSpPr>
        <p:spPr>
          <a:xfrm>
            <a:off x="405726" y="1458636"/>
            <a:ext cx="11305011" cy="1970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rgbClr val="34374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3838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83838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83838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83838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Interfaces must be explicitly added to a routing-instance</a:t>
            </a:r>
          </a:p>
          <a:p>
            <a:r>
              <a:rPr lang="en-US" sz="1800" dirty="0"/>
              <a:t>Separate dynamic routing protocol instances exist in routing-instances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40726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Routing Instances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7" y="1458636"/>
            <a:ext cx="8504358" cy="539936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lab@SW1&gt;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ping 10.22.33.2 routing-instance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customer_A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rapid count 10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PING 10.22.33.2 (10.22.33.2): 56 data bytes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!!!!!!!!!!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--- 10.22.33.2 ping statistics ---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10 packets transmitted, 10 packets received, 0% packet loss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round-trip min/avg/max/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= 0.010/0.014/0.043/0.010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lab@SW1&gt;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show interfaces terse routing-instance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customer_A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              Admin Link Proto    Local                 Remote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ge-0/0/2.0              up    up  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inet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10.22.33.2/26</a:t>
            </a:r>
          </a:p>
          <a:p>
            <a:pPr marL="0" indent="0">
              <a:buNone/>
            </a:pP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lab@SW1&gt;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show route table customer_A.inet.0</a:t>
            </a:r>
          </a:p>
          <a:p>
            <a:pPr marL="0" indent="0">
              <a:buNone/>
            </a:pP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customer_A.inet.0: 4 destinations, 4 routes (4 active, 0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holddown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, 0 hidden)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+ = Active Route, - = Last Active, * = Both</a:t>
            </a:r>
          </a:p>
          <a:p>
            <a:pPr marL="0" indent="0">
              <a:buNone/>
            </a:pP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0.0.0.0/0          *[Static/5] 00:01:05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&gt;  to 10.22.33.1 via ge-0/0/2.0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195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What is a RIB Group?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6"/>
            <a:ext cx="11305011" cy="2605364"/>
          </a:xfrm>
        </p:spPr>
        <p:txBody>
          <a:bodyPr>
            <a:normAutofit/>
          </a:bodyPr>
          <a:lstStyle/>
          <a:p>
            <a:r>
              <a:rPr lang="en-US" dirty="0"/>
              <a:t>RIB groups are used for sharing routes between routing instances</a:t>
            </a:r>
          </a:p>
          <a:p>
            <a:pPr lvl="1"/>
            <a:r>
              <a:rPr lang="en-US" dirty="0"/>
              <a:t>Commonly used for Filter-based forwarding and VPNs</a:t>
            </a:r>
          </a:p>
          <a:p>
            <a:r>
              <a:rPr lang="en-US" dirty="0"/>
              <a:t>Routes are imported from a </a:t>
            </a:r>
            <a:r>
              <a:rPr lang="en-US" i="1" dirty="0"/>
              <a:t>protocol</a:t>
            </a:r>
            <a:r>
              <a:rPr lang="en-US" dirty="0"/>
              <a:t> to one or more tables</a:t>
            </a:r>
          </a:p>
          <a:p>
            <a:pPr lvl="1"/>
            <a:r>
              <a:rPr lang="en-US" dirty="0"/>
              <a:t>A policy may be applied to narrow which routes are imported</a:t>
            </a:r>
          </a:p>
          <a:p>
            <a:r>
              <a:rPr lang="en-US" dirty="0"/>
              <a:t>Routes are exported from a </a:t>
            </a:r>
            <a:r>
              <a:rPr lang="en-US" i="1" dirty="0"/>
              <a:t>table</a:t>
            </a:r>
            <a:r>
              <a:rPr lang="en-US" dirty="0"/>
              <a:t> to a protocol</a:t>
            </a:r>
          </a:p>
          <a:p>
            <a:pPr lvl="1"/>
            <a:r>
              <a:rPr lang="en-US" dirty="0"/>
              <a:t>The export-rib statement is used to sharing routes with a protocol neighbor from a non-native table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858773-6CB1-F617-5A54-3B3AD8A258CB}"/>
              </a:ext>
            </a:extLst>
          </p:cNvPr>
          <p:cNvSpPr/>
          <p:nvPr/>
        </p:nvSpPr>
        <p:spPr>
          <a:xfrm>
            <a:off x="2640926" y="4332564"/>
            <a:ext cx="24003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Instance Table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E34F11-E701-0A9A-221F-472410D0318E}"/>
              </a:ext>
            </a:extLst>
          </p:cNvPr>
          <p:cNvSpPr/>
          <p:nvPr/>
        </p:nvSpPr>
        <p:spPr>
          <a:xfrm>
            <a:off x="6422468" y="4332564"/>
            <a:ext cx="24003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Instance Table 2</a:t>
            </a:r>
          </a:p>
        </p:txBody>
      </p:sp>
      <p:sp>
        <p:nvSpPr>
          <p:cNvPr id="5" name="Left-Right Arrow 4">
            <a:extLst>
              <a:ext uri="{FF2B5EF4-FFF2-40B4-BE49-F238E27FC236}">
                <a16:creationId xmlns:a16="http://schemas.microsoft.com/office/drawing/2014/main" id="{B3935639-DD7D-1830-A583-F66EE8E6FFC9}"/>
              </a:ext>
            </a:extLst>
          </p:cNvPr>
          <p:cNvSpPr/>
          <p:nvPr/>
        </p:nvSpPr>
        <p:spPr>
          <a:xfrm>
            <a:off x="5136476" y="4599264"/>
            <a:ext cx="1190742" cy="533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Routes</a:t>
            </a:r>
          </a:p>
        </p:txBody>
      </p:sp>
    </p:spTree>
    <p:extLst>
      <p:ext uri="{BB962C8B-B14F-4D97-AF65-F5344CB8AC3E}">
        <p14:creationId xmlns:p14="http://schemas.microsoft.com/office/powerpoint/2010/main" val="1296130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Configuring RIB Groups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7" y="1690688"/>
            <a:ext cx="4699673" cy="51673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lab@SW1&gt;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show configuration routing-instances</a:t>
            </a:r>
          </a:p>
          <a:p>
            <a:pPr marL="0" indent="0">
              <a:buNone/>
            </a:pPr>
            <a:r>
              <a:rPr lang="en-US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customer_A</a:t>
            </a: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routing-options {</a:t>
            </a:r>
          </a:p>
          <a:p>
            <a:pPr marL="0" indent="0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static {</a:t>
            </a:r>
          </a:p>
          <a:p>
            <a:pPr marL="0" indent="0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route 0.0.0.0/0 next-hop 10.22.33.1;</a:t>
            </a:r>
          </a:p>
          <a:p>
            <a:pPr marL="0" indent="0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     interface-routes {</a:t>
            </a:r>
          </a:p>
          <a:p>
            <a:pPr marL="0" indent="0"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     </a:t>
            </a:r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rib-group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inet</a:t>
            </a:r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group1;</a:t>
            </a:r>
          </a:p>
          <a:p>
            <a:pPr marL="0" indent="0"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     }</a:t>
            </a:r>
            <a:endParaRPr lang="en-US" sz="12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protocols {</a:t>
            </a:r>
          </a:p>
          <a:p>
            <a:pPr marL="0" indent="0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ospf</a:t>
            </a: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area 0.0.0.0 {</a:t>
            </a:r>
          </a:p>
          <a:p>
            <a:pPr marL="0" indent="0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interface ge-0/0/2.0;</a:t>
            </a:r>
          </a:p>
          <a:p>
            <a:pPr marL="0" indent="0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ge-0/0/2.0;</a:t>
            </a:r>
          </a:p>
          <a:p>
            <a:pPr marL="0" indent="0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instance-type virtual-router;</a:t>
            </a:r>
          </a:p>
          <a:p>
            <a:pPr marL="0" indent="0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941C86-5BEF-5361-A719-1A0EB6024976}"/>
              </a:ext>
            </a:extLst>
          </p:cNvPr>
          <p:cNvSpPr txBox="1"/>
          <p:nvPr/>
        </p:nvSpPr>
        <p:spPr>
          <a:xfrm>
            <a:off x="5528128" y="1690688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lab@SW1&gt; 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 configuration interfaces ge-0/0/2 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unit 0 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family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inet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address 10.22.33.2/26;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997FA-7F07-87B4-5D29-D7227BA26221}"/>
              </a:ext>
            </a:extLst>
          </p:cNvPr>
          <p:cNvSpPr txBox="1"/>
          <p:nvPr/>
        </p:nvSpPr>
        <p:spPr>
          <a:xfrm>
            <a:off x="5528128" y="3366819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lab@SW1&gt; 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 configuration routing-options rib-groups 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group1 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import-rib [ customer_A.inet.0 inet.0 ];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576329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00594D35-AAA1-449A-B844-26182B879013}"/>
</file>

<file path=customXml/itemProps2.xml><?xml version="1.0" encoding="utf-8"?>
<ds:datastoreItem xmlns:ds="http://schemas.openxmlformats.org/officeDocument/2006/customXml" ds:itemID="{F6545694-386A-4B58-A678-EB0F87978181}"/>
</file>

<file path=customXml/itemProps3.xml><?xml version="1.0" encoding="utf-8"?>
<ds:datastoreItem xmlns:ds="http://schemas.openxmlformats.org/officeDocument/2006/customXml" ds:itemID="{92A44333-64F7-4743-A87B-6EC342DD8855}"/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3622</TotalTime>
  <Words>952</Words>
  <Application>Microsoft Macintosh PowerPoint</Application>
  <PresentationFormat>Widescreen</PresentationFormat>
  <Paragraphs>182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Courier New</vt:lpstr>
      <vt:lpstr>Open Sans</vt:lpstr>
      <vt:lpstr>Open Sans Semibold</vt:lpstr>
      <vt:lpstr>Roboto Slab</vt:lpstr>
      <vt:lpstr>InfoSec Institute</vt:lpstr>
      <vt:lpstr>JNCIS-ENT</vt:lpstr>
      <vt:lpstr>Routing instances and RIB groups</vt:lpstr>
      <vt:lpstr>What is a Routing Instance?</vt:lpstr>
      <vt:lpstr>The Default Routing Instance</vt:lpstr>
      <vt:lpstr>Routing Instance Types</vt:lpstr>
      <vt:lpstr>Configuring Routing Instances</vt:lpstr>
      <vt:lpstr>Working with Routing Instances</vt:lpstr>
      <vt:lpstr>What is a RIB Group?</vt:lpstr>
      <vt:lpstr>Configuring RIB Groups</vt:lpstr>
      <vt:lpstr>Configuring RIB Groups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Ben Jacobson</cp:lastModifiedBy>
  <cp:revision>86</cp:revision>
  <dcterms:created xsi:type="dcterms:W3CDTF">2019-02-27T16:42:59Z</dcterms:created>
  <dcterms:modified xsi:type="dcterms:W3CDTF">2023-04-06T17:40:14Z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