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78" r:id="rId4"/>
    <p:sldId id="290" r:id="rId5"/>
    <p:sldId id="286" r:id="rId6"/>
    <p:sldId id="291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26" autoAdjust="0"/>
  </p:normalViewPr>
  <p:slideViewPr>
    <p:cSldViewPr snapToGrid="0" snapToObjects="1">
      <p:cViewPr varScale="1">
        <p:scale>
          <a:sx n="107" d="100"/>
          <a:sy n="107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2 next-hops for </a:t>
            </a:r>
            <a:r>
              <a:rPr lang="en-US"/>
              <a:t>the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and monitoring layer 3 load balancing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Equal Cost Multi-pathing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Allows for the equal distribution of traffic over multiple paths with an equal cost to the destination</a:t>
            </a:r>
          </a:p>
          <a:p>
            <a:pPr lvl="1"/>
            <a:r>
              <a:rPr lang="en-US" dirty="0"/>
              <a:t>Can be configured to load-balance on a </a:t>
            </a:r>
            <a:r>
              <a:rPr lang="en-US" i="1" dirty="0"/>
              <a:t>per packet</a:t>
            </a:r>
            <a:r>
              <a:rPr lang="en-US" dirty="0"/>
              <a:t> or a </a:t>
            </a:r>
            <a:r>
              <a:rPr lang="en-US" i="1" dirty="0"/>
              <a:t>per flow</a:t>
            </a:r>
            <a:r>
              <a:rPr lang="en-US" dirty="0"/>
              <a:t> basis</a:t>
            </a:r>
          </a:p>
          <a:p>
            <a:r>
              <a:rPr lang="en-US" dirty="0"/>
              <a:t>Junos does not perform load-balancing by default</a:t>
            </a:r>
          </a:p>
          <a:p>
            <a:pPr lvl="1"/>
            <a:r>
              <a:rPr lang="en-US" dirty="0"/>
              <a:t>One of the available next-hops are selected and used for all traffic to the destination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2A727-F6E0-9023-1445-A3160CAA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31" y="3681922"/>
            <a:ext cx="7772400" cy="25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Per-Packet vs. Per-Flow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Per-packet distribution alternates equal cost paths in a round-robin fashion, with each packet routed to the next-hop currently selected in the alternation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Per-flow distribution routes all packets associated with a flow through a single next-hop</a:t>
            </a:r>
          </a:p>
          <a:p>
            <a:pPr lvl="1"/>
            <a:r>
              <a:rPr lang="en-US" dirty="0"/>
              <a:t>All modern Junos platforms perform per-flow, much better for real-time applications like voice and video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2A727-F6E0-9023-1445-A3160CAA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82" y="4559537"/>
            <a:ext cx="5348375" cy="1773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358E1-80D3-5637-DE86-8442B1A9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8" y="4600476"/>
            <a:ext cx="5348375" cy="1773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005906-859B-4E10-3F3E-3D47630B75C5}"/>
              </a:ext>
            </a:extLst>
          </p:cNvPr>
          <p:cNvSpPr/>
          <p:nvPr/>
        </p:nvSpPr>
        <p:spPr>
          <a:xfrm rot="1875847">
            <a:off x="9712459" y="4672151"/>
            <a:ext cx="654493" cy="1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23D265-7C6C-B3A2-9078-A4244483EFD5}"/>
              </a:ext>
            </a:extLst>
          </p:cNvPr>
          <p:cNvSpPr/>
          <p:nvPr/>
        </p:nvSpPr>
        <p:spPr>
          <a:xfrm rot="19776718">
            <a:off x="1819999" y="4708027"/>
            <a:ext cx="551712" cy="23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8E9C6-40B4-3471-45C9-A03A565A9376}"/>
              </a:ext>
            </a:extLst>
          </p:cNvPr>
          <p:cNvSpPr/>
          <p:nvPr/>
        </p:nvSpPr>
        <p:spPr>
          <a:xfrm rot="1999786">
            <a:off x="1808882" y="6081306"/>
            <a:ext cx="553414" cy="199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FFA88-2FA3-4358-5095-9A508C783670}"/>
              </a:ext>
            </a:extLst>
          </p:cNvPr>
          <p:cNvSpPr/>
          <p:nvPr/>
        </p:nvSpPr>
        <p:spPr>
          <a:xfrm rot="19768794">
            <a:off x="8148228" y="4740940"/>
            <a:ext cx="654494" cy="172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64997-8B90-7388-C231-8F83253676CC}"/>
              </a:ext>
            </a:extLst>
          </p:cNvPr>
          <p:cNvSpPr/>
          <p:nvPr/>
        </p:nvSpPr>
        <p:spPr>
          <a:xfrm rot="19493226">
            <a:off x="9797926" y="5977398"/>
            <a:ext cx="654493" cy="190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69596-AC67-2DEF-C737-2F446676E0BD}"/>
              </a:ext>
            </a:extLst>
          </p:cNvPr>
          <p:cNvSpPr/>
          <p:nvPr/>
        </p:nvSpPr>
        <p:spPr>
          <a:xfrm rot="1961876">
            <a:off x="8061953" y="5962436"/>
            <a:ext cx="654493" cy="21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Packet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671FB-9E40-75A8-A257-88537D0FB96C}"/>
              </a:ext>
            </a:extLst>
          </p:cNvPr>
          <p:cNvSpPr/>
          <p:nvPr/>
        </p:nvSpPr>
        <p:spPr>
          <a:xfrm rot="19430916">
            <a:off x="3304056" y="6090797"/>
            <a:ext cx="551712" cy="182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82921-3AB9-F303-5753-E63A69A35D3A}"/>
              </a:ext>
            </a:extLst>
          </p:cNvPr>
          <p:cNvSpPr/>
          <p:nvPr/>
        </p:nvSpPr>
        <p:spPr>
          <a:xfrm rot="1957303">
            <a:off x="3286781" y="4669928"/>
            <a:ext cx="551712" cy="23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Flow 1</a:t>
            </a:r>
          </a:p>
        </p:txBody>
      </p:sp>
    </p:spTree>
    <p:extLst>
      <p:ext uri="{BB962C8B-B14F-4D97-AF65-F5344CB8AC3E}">
        <p14:creationId xmlns:p14="http://schemas.microsoft.com/office/powerpoint/2010/main" val="11493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4041595"/>
            <a:ext cx="4661574" cy="231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policy-statement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load_balance_all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then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load-balance per-packet;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A76A5A06-2AA4-CCE3-3524-94314A1D4227}"/>
              </a:ext>
            </a:extLst>
          </p:cNvPr>
          <p:cNvSpPr txBox="1">
            <a:spLocks/>
          </p:cNvSpPr>
          <p:nvPr/>
        </p:nvSpPr>
        <p:spPr>
          <a:xfrm>
            <a:off x="6629400" y="4041595"/>
            <a:ext cx="5818279" cy="2715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policy-statement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load_balance_some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from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route-filter 10.22.33.0/26 </a:t>
            </a:r>
            <a:r>
              <a:rPr 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then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load-balance per-packet;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799E85EE-9657-5606-6693-7627EA0ADA56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routes may be considered for load balancing, or only a subsection by route-filter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The </a:t>
            </a:r>
            <a:r>
              <a:rPr lang="en-US" i="1" dirty="0"/>
              <a:t>per-packet </a:t>
            </a:r>
            <a:r>
              <a:rPr lang="en-US" dirty="0"/>
              <a:t>option in the ‘then’ statement does not actually mean it will be load balanced on a per-packet basis.</a:t>
            </a:r>
          </a:p>
          <a:p>
            <a:pPr lvl="1"/>
            <a:r>
              <a:rPr lang="en-US" dirty="0"/>
              <a:t>Older platforms perform per-packet, however all modern Junos platforms perform per-flow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Applying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4388248"/>
            <a:ext cx="4661574" cy="144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forwarding-table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export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load_balance_all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799E85EE-9657-5606-6693-7627EA0ADA56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routes may be considered for load balancing, or only a subsection by route-filter</a:t>
            </a:r>
          </a:p>
          <a:p>
            <a:pPr lvl="1"/>
            <a:r>
              <a:rPr lang="en-US" dirty="0"/>
              <a:t>Due to differences in latency between the paths, this can result in packets arriving out of order</a:t>
            </a:r>
          </a:p>
          <a:p>
            <a:r>
              <a:rPr lang="en-US" dirty="0"/>
              <a:t>Applying a load balancing policy will only affect the forwarding table, the routing table remains unaffected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E727E-8BFB-117C-C321-B5DB5C7D75A7}"/>
              </a:ext>
            </a:extLst>
          </p:cNvPr>
          <p:cNvSpPr/>
          <p:nvPr/>
        </p:nvSpPr>
        <p:spPr>
          <a:xfrm>
            <a:off x="4527415" y="3943238"/>
            <a:ext cx="5652542" cy="1857829"/>
          </a:xfrm>
          <a:prstGeom prst="rect">
            <a:avLst/>
          </a:prstGeom>
          <a:solidFill>
            <a:srgbClr val="005A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E610A-C11B-7AFD-EEA5-624A854F8E15}"/>
              </a:ext>
            </a:extLst>
          </p:cNvPr>
          <p:cNvSpPr/>
          <p:nvPr/>
        </p:nvSpPr>
        <p:spPr>
          <a:xfrm>
            <a:off x="4527415" y="4872153"/>
            <a:ext cx="5652542" cy="957943"/>
          </a:xfrm>
          <a:prstGeom prst="rect">
            <a:avLst/>
          </a:prstGeom>
          <a:solidFill>
            <a:srgbClr val="419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1D65B-2A10-DDE5-C544-A9E063F2700C}"/>
              </a:ext>
            </a:extLst>
          </p:cNvPr>
          <p:cNvSpPr txBox="1"/>
          <p:nvPr/>
        </p:nvSpPr>
        <p:spPr>
          <a:xfrm>
            <a:off x="5137741" y="40383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3683-2257-985C-B8F9-FDD949769BFE}"/>
              </a:ext>
            </a:extLst>
          </p:cNvPr>
          <p:cNvSpPr txBox="1"/>
          <p:nvPr/>
        </p:nvSpPr>
        <p:spPr>
          <a:xfrm>
            <a:off x="9092884" y="40297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828A-AF74-4D23-8D90-4F986C3DFFB7}"/>
              </a:ext>
            </a:extLst>
          </p:cNvPr>
          <p:cNvSpPr txBox="1"/>
          <p:nvPr/>
        </p:nvSpPr>
        <p:spPr>
          <a:xfrm>
            <a:off x="9112749" y="526158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33532-2860-C47F-CBDB-300E7A6F6E91}"/>
              </a:ext>
            </a:extLst>
          </p:cNvPr>
          <p:cNvSpPr txBox="1"/>
          <p:nvPr/>
        </p:nvSpPr>
        <p:spPr>
          <a:xfrm>
            <a:off x="6319215" y="426763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Routing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DAB91-43DA-75A8-C529-B945D9AF6DF6}"/>
              </a:ext>
            </a:extLst>
          </p:cNvPr>
          <p:cNvSpPr txBox="1"/>
          <p:nvPr/>
        </p:nvSpPr>
        <p:spPr>
          <a:xfrm>
            <a:off x="5813841" y="51664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Packet Forwarding Engine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53456AD-8431-B788-712D-4B58DB487553}"/>
              </a:ext>
            </a:extLst>
          </p:cNvPr>
          <p:cNvSpPr/>
          <p:nvPr/>
        </p:nvSpPr>
        <p:spPr>
          <a:xfrm>
            <a:off x="9075476" y="4357915"/>
            <a:ext cx="482824" cy="922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9EECE-D7DB-FBE1-6986-A7DF1740AE63}"/>
              </a:ext>
            </a:extLst>
          </p:cNvPr>
          <p:cNvSpPr txBox="1"/>
          <p:nvPr/>
        </p:nvSpPr>
        <p:spPr>
          <a:xfrm rot="16200000">
            <a:off x="8818995" y="464597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Export policy</a:t>
            </a:r>
          </a:p>
        </p:txBody>
      </p:sp>
    </p:spTree>
    <p:extLst>
      <p:ext uri="{BB962C8B-B14F-4D97-AF65-F5344CB8AC3E}">
        <p14:creationId xmlns:p14="http://schemas.microsoft.com/office/powerpoint/2010/main" val="63430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Load Balancing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show route forwarding-table                       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 table: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default.inet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       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Next hop           Type Index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            perm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rjct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36     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0.0.0.0/32         perm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dscd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34    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10.11.12.0/24      user     0            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262142     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192.168.2.1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564     3 ge-0/0/0.0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192.168.2.2        hold      595     3 ge-0/0/0.0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user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rtbl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587     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10.22.33.1/32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 10.22.33.1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565     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user     0 10.22.33.2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590     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rslv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557     1 ge-0/0/0.0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192.168.2.0/32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0 192.168.2.0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555     1 ge-0/0/0.0</a:t>
            </a: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5FA7648-D516-4C2D-97FE-ECC1527221C0}"/>
</file>

<file path=customXml/itemProps2.xml><?xml version="1.0" encoding="utf-8"?>
<ds:datastoreItem xmlns:ds="http://schemas.openxmlformats.org/officeDocument/2006/customXml" ds:itemID="{4D5F3595-8A78-4D09-B90D-CB4765C640D7}"/>
</file>

<file path=customXml/itemProps3.xml><?xml version="1.0" encoding="utf-8"?>
<ds:datastoreItem xmlns:ds="http://schemas.openxmlformats.org/officeDocument/2006/customXml" ds:itemID="{DB905C22-4A52-405B-B106-3971AF6F54FC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2524</TotalTime>
  <Words>476</Words>
  <Application>Microsoft Macintosh PowerPoint</Application>
  <PresentationFormat>Widescreen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Load Balancing</vt:lpstr>
      <vt:lpstr>Equal Cost Multi-pathing</vt:lpstr>
      <vt:lpstr>Per-Packet vs. Per-Flow</vt:lpstr>
      <vt:lpstr>Configuring Load Balancing</vt:lpstr>
      <vt:lpstr>Applying Load Balancing</vt:lpstr>
      <vt:lpstr>Monitoring Load Balancing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2023-05-27T14:05:21Z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