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data1.xml" ContentType="application/vnd.openxmlformats-officedocument.drawingml.diagramData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drawing1.xml" ContentType="application/vnd.ms-office.drawingml.diagramDrawing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*DR and BDR will be explained in the next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Designated Router and its Backup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The DR and BDR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Why a DR / BDR?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In a single broadcast domain, all OSPF speaking routers would try to form full adjacencies and perform database synchronization with all other OSPF speakers on the segment</a:t>
            </a:r>
          </a:p>
          <a:p>
            <a:pPr lvl="1"/>
            <a:r>
              <a:rPr lang="en-US" dirty="0"/>
              <a:t>OSPF was created in a time when bandwidth was at a premium</a:t>
            </a:r>
          </a:p>
          <a:p>
            <a:r>
              <a:rPr lang="en-US" dirty="0"/>
              <a:t>The DR and BDR are the elected sources of truth for a broadcast segment</a:t>
            </a:r>
          </a:p>
          <a:p>
            <a:pPr lvl="1"/>
            <a:r>
              <a:rPr lang="en-US" dirty="0"/>
              <a:t>Only the DR and BDR will flood LSAs to OSPF speakers on the segment</a:t>
            </a:r>
          </a:p>
          <a:p>
            <a:pPr lvl="1"/>
            <a:r>
              <a:rPr lang="en-US" dirty="0"/>
              <a:t>This will minimize traffic on the broadcast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D281-0FC0-D586-9E0A-17C42B17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012314"/>
            <a:ext cx="4381500" cy="2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DR Election Process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148164"/>
          </a:xfrm>
        </p:spPr>
        <p:txBody>
          <a:bodyPr>
            <a:normAutofit/>
          </a:bodyPr>
          <a:lstStyle/>
          <a:p>
            <a:r>
              <a:rPr lang="en-US" dirty="0"/>
              <a:t>The highest router priority will be elected as the DR, the second as the BDR</a:t>
            </a:r>
          </a:p>
          <a:p>
            <a:pPr lvl="1"/>
            <a:r>
              <a:rPr lang="en-US" dirty="0"/>
              <a:t>Election occurs for 40 seconds, after this time a higher priority will not preempt the existing</a:t>
            </a:r>
          </a:p>
          <a:p>
            <a:r>
              <a:rPr lang="en-US" dirty="0"/>
              <a:t>If the priority is the same, the router with the highest RID will be elected DR, and the second highest as BDR</a:t>
            </a:r>
          </a:p>
          <a:p>
            <a:pPr lvl="1"/>
            <a:r>
              <a:rPr lang="en-US" dirty="0"/>
              <a:t>The hello packet includes the RIDs of the routers which the advertising router believes to be the DR and BDR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802379"/>
              </p:ext>
            </p:extLst>
          </p:nvPr>
        </p:nvGraphicFramePr>
        <p:xfrm>
          <a:off x="1218862" y="328351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48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Router Priority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3011439"/>
            <a:ext cx="6083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area 0.0.0.0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interface ge-0/0/2.0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 128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94EDDB46-A62F-CCA9-0A61-151369AF3A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509436"/>
            <a:ext cx="11305011" cy="1182964"/>
          </a:xfrm>
        </p:spPr>
        <p:txBody>
          <a:bodyPr>
            <a:normAutofit/>
          </a:bodyPr>
          <a:lstStyle/>
          <a:p>
            <a:r>
              <a:rPr lang="en-US" dirty="0"/>
              <a:t>Default router priority is 128</a:t>
            </a:r>
          </a:p>
          <a:p>
            <a:pPr lvl="1"/>
            <a:r>
              <a:rPr lang="en-US" dirty="0"/>
              <a:t>The configurable value is 0-255</a:t>
            </a:r>
          </a:p>
          <a:p>
            <a:pPr lvl="1"/>
            <a:r>
              <a:rPr lang="en-US" dirty="0"/>
              <a:t>A higher priority is needed to win a DR / BDR 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BCF5-2179-7703-BDD5-FF9C6F62B0DB}"/>
              </a:ext>
            </a:extLst>
          </p:cNvPr>
          <p:cNvSpPr txBox="1"/>
          <p:nvPr/>
        </p:nvSpPr>
        <p:spPr>
          <a:xfrm>
            <a:off x="405727" y="5351839"/>
            <a:ext cx="10440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 0.0.0.0 interface ge-0/0/2.0 priority 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&lt;priority&gt;           Designated router priority (0..255)</a:t>
            </a:r>
          </a:p>
        </p:txBody>
      </p:sp>
    </p:spTree>
    <p:extLst>
      <p:ext uri="{BB962C8B-B14F-4D97-AF65-F5344CB8AC3E}">
        <p14:creationId xmlns:p14="http://schemas.microsoft.com/office/powerpoint/2010/main" val="285350303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0711970-00A5-496E-92BA-4FC9579AB7E0}"/>
</file>

<file path=customXml/itemProps2.xml><?xml version="1.0" encoding="utf-8"?>
<ds:datastoreItem xmlns:ds="http://schemas.openxmlformats.org/officeDocument/2006/customXml" ds:itemID="{54C4D9E2-7DD4-4240-8997-3D6D44A8344E}"/>
</file>

<file path=customXml/itemProps3.xml><?xml version="1.0" encoding="utf-8"?>
<ds:datastoreItem xmlns:ds="http://schemas.openxmlformats.org/officeDocument/2006/customXml" ds:itemID="{9F87A349-1D45-4DE8-82E1-2F1EBECE942E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4793</TotalTime>
  <Words>295</Words>
  <Application>Microsoft Macintosh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The DR and BDR</vt:lpstr>
      <vt:lpstr>Why a DR / BDR?</vt:lpstr>
      <vt:lpstr>DR Election Process</vt:lpstr>
      <vt:lpstr>Configuring Router Priority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96</cp:revision>
  <dcterms:created xsi:type="dcterms:W3CDTF">2019-02-27T16:42:59Z</dcterms:created>
  <dcterms:modified xsi:type="dcterms:W3CDTF">2022-12-30T01:02:33Z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