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69" r:id="rId4"/>
    <p:sldId id="275" r:id="rId5"/>
    <p:sldId id="280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97" d="100"/>
          <a:sy n="97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0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2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821309-208A-334E-A200-1E238B9F89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498" y="6313527"/>
            <a:ext cx="208280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C621DD-5863-C540-A0E7-3F1655FD9E98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2201410"/>
            <a:ext cx="1136035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Networking Fundamentals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036050" y="6310313"/>
            <a:ext cx="3155950" cy="365125"/>
          </a:xfrm>
        </p:spPr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405726" y="3399195"/>
            <a:ext cx="1136035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Foundations of Ethernet and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1A4E90-5C65-C748-B846-BB0B8CE0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6" y="6264275"/>
            <a:ext cx="2082804" cy="228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56D3CC-9C6B-4829-86A3-9AF228C87C84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Working with a 128-bit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#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913" y="2233369"/>
            <a:ext cx="7823003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9ACE"/>
                </a:solidFill>
              </a:rPr>
              <a:t>IPv6 Concepts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B93B6-C8FE-4EB2-87A6-06075F141C0C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IPv6 Address 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8"/>
            <a:ext cx="7968253" cy="4802187"/>
          </a:xfrm>
        </p:spPr>
        <p:txBody>
          <a:bodyPr>
            <a:normAutofit/>
          </a:bodyPr>
          <a:lstStyle/>
          <a:p>
            <a:r>
              <a:rPr lang="en-US" dirty="0"/>
              <a:t>128-bit address field</a:t>
            </a:r>
          </a:p>
          <a:p>
            <a:r>
              <a:rPr lang="en-US" dirty="0"/>
              <a:t>8 </a:t>
            </a:r>
            <a:r>
              <a:rPr lang="en-US" dirty="0" err="1"/>
              <a:t>hextets</a:t>
            </a:r>
            <a:r>
              <a:rPr lang="en-US" dirty="0"/>
              <a:t>, separated by colons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Subnet mask works exactly like IPv4, just longer</a:t>
            </a:r>
          </a:p>
          <a:p>
            <a:r>
              <a:rPr lang="en-US" dirty="0"/>
              <a:t>Address compression rules:</a:t>
            </a:r>
          </a:p>
          <a:p>
            <a:pPr lvl="1"/>
            <a:r>
              <a:rPr lang="en-US" dirty="0"/>
              <a:t>Remove all preceding 0s in a </a:t>
            </a:r>
            <a:r>
              <a:rPr lang="en-US" dirty="0" err="1"/>
              <a:t>hextet</a:t>
            </a:r>
            <a:endParaRPr lang="en-US" dirty="0"/>
          </a:p>
          <a:p>
            <a:pPr lvl="1"/>
            <a:r>
              <a:rPr lang="en-US" dirty="0"/>
              <a:t>*Replace contiguous </a:t>
            </a:r>
            <a:r>
              <a:rPr lang="en-US" dirty="0" err="1"/>
              <a:t>hextets</a:t>
            </a:r>
            <a:r>
              <a:rPr lang="en-US" dirty="0"/>
              <a:t> of 0s with double colon ::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*Once per 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CF3DD-3201-42CE-9BA7-5E61F010EB06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34C9-39A9-3713-21BE-83D670BFCE23}"/>
              </a:ext>
            </a:extLst>
          </p:cNvPr>
          <p:cNvSpPr txBox="1"/>
          <p:nvPr/>
        </p:nvSpPr>
        <p:spPr>
          <a:xfrm>
            <a:off x="5833082" y="1563572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2001:0DB8:0000:0000:0000:0123:4567:89AB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ED7C2-3D25-755B-79BE-80613D5DD5B3}"/>
              </a:ext>
            </a:extLst>
          </p:cNvPr>
          <p:cNvSpPr txBox="1"/>
          <p:nvPr/>
        </p:nvSpPr>
        <p:spPr>
          <a:xfrm>
            <a:off x="5736830" y="193625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|16 bits|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65BB8-B969-98F7-B9D6-2CBE96BCFC50}"/>
              </a:ext>
            </a:extLst>
          </p:cNvPr>
          <p:cNvSpPr txBox="1"/>
          <p:nvPr/>
        </p:nvSpPr>
        <p:spPr>
          <a:xfrm>
            <a:off x="5710991" y="2302236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|---------------128 bits---------------|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A387B-2CC8-5152-63D4-D38234387627}"/>
              </a:ext>
            </a:extLst>
          </p:cNvPr>
          <p:cNvSpPr txBox="1"/>
          <p:nvPr/>
        </p:nvSpPr>
        <p:spPr>
          <a:xfrm>
            <a:off x="7019041" y="5834823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2001:DB8::123:4567:89AB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9680A6-D71F-3EDC-D5F3-B85EA3522ACB}"/>
              </a:ext>
            </a:extLst>
          </p:cNvPr>
          <p:cNvCxnSpPr/>
          <p:nvPr/>
        </p:nvCxnSpPr>
        <p:spPr>
          <a:xfrm>
            <a:off x="8881089" y="3016251"/>
            <a:ext cx="0" cy="161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40D3A4-1F24-0A20-14BF-ED86959EA8D2}"/>
              </a:ext>
            </a:extLst>
          </p:cNvPr>
          <p:cNvSpPr txBox="1"/>
          <p:nvPr/>
        </p:nvSpPr>
        <p:spPr>
          <a:xfrm>
            <a:off x="5787934" y="5338046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2001: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DB8: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0000:0000:0000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123:4567:89AB</a:t>
            </a:r>
          </a:p>
        </p:txBody>
      </p: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IPv6 Address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282944"/>
            <a:ext cx="835326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Global Unicast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2000::/3 – analogous to IPv4 public address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Unique 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fc00::/7 – analogous to RFC1918 IPV4 private address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Link Local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fe80::/64 – not routable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Anycast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Same as global unicast but belonging to multiple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Multicast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ff00::/8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Modified EUI 64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Process used to self assign a globally unique IPv6 address</a:t>
            </a:r>
          </a:p>
        </p:txBody>
      </p:sp>
      <p:sp>
        <p:nvSpPr>
          <p:cNvPr id="6" name="TextBox 26">
            <a:extLst>
              <a:ext uri="{FF2B5EF4-FFF2-40B4-BE49-F238E27FC236}">
                <a16:creationId xmlns:a16="http://schemas.microsoft.com/office/drawing/2014/main" id="{9FD1A236-F688-4C0C-81DA-0C0CF672CEEF}"/>
              </a:ext>
            </a:extLst>
          </p:cNvPr>
          <p:cNvSpPr txBox="1"/>
          <p:nvPr/>
        </p:nvSpPr>
        <p:spPr>
          <a:xfrm>
            <a:off x="405727" y="5638177"/>
            <a:ext cx="1041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Most common prefix length is /64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/64 is even recommended on point-to-point links due to EUI-64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596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Anycast vs. Multicast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D9304-B804-40C6-8CB8-D83D7539B5C3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43AB27-52E6-49D7-9AA7-BF560923394E}"/>
              </a:ext>
            </a:extLst>
          </p:cNvPr>
          <p:cNvSpPr txBox="1"/>
          <p:nvPr/>
        </p:nvSpPr>
        <p:spPr>
          <a:xfrm>
            <a:off x="405727" y="1940669"/>
            <a:ext cx="632929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Multicast = 1 to </a:t>
            </a:r>
            <a:r>
              <a:rPr lang="en-US" sz="2000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Anycast = 1 to </a:t>
            </a:r>
            <a:r>
              <a:rPr lang="en-US" sz="2000" u="sng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closest</a:t>
            </a: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Anycast uses same addresses as Global Unicast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Well-known multicast addresses: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ff02::1  -  All IPv6 devices (broadcast)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ff02::2  -  All IPv6 routers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ff02::5  -  All OSPFv3 routers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ff02::a  -  All EIGRP(IPv6) routers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52417-F099-4C68-8078-88103F59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958" y="1690688"/>
            <a:ext cx="4577195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1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7E868-016D-407A-92C6-EAB622E3C518}"/>
              </a:ext>
            </a:extLst>
          </p:cNvPr>
          <p:cNvSpPr/>
          <p:nvPr/>
        </p:nvSpPr>
        <p:spPr>
          <a:xfrm>
            <a:off x="266006" y="6118167"/>
            <a:ext cx="2410691" cy="57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2384</TotalTime>
  <Words>221</Words>
  <Application>Microsoft Office PowerPoint</Application>
  <PresentationFormat>Widescreen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Networking Fundamentals</vt:lpstr>
      <vt:lpstr>IPv6 Concepts</vt:lpstr>
      <vt:lpstr>IPv6 Address Overview</vt:lpstr>
      <vt:lpstr>IPv6 Address Types</vt:lpstr>
      <vt:lpstr>Anycast vs. Multicast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63</cp:revision>
  <dcterms:created xsi:type="dcterms:W3CDTF">2019-02-27T16:42:59Z</dcterms:created>
  <dcterms:modified xsi:type="dcterms:W3CDTF">2022-05-27T17:21:15Z</dcterms:modified>
</cp:coreProperties>
</file>