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74" r:id="rId2"/>
    <p:sldId id="262" r:id="rId3"/>
    <p:sldId id="269" r:id="rId4"/>
    <p:sldId id="282" r:id="rId5"/>
    <p:sldId id="280" r:id="rId6"/>
    <p:sldId id="281" r:id="rId7"/>
    <p:sldId id="27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19BD3"/>
    <a:srgbClr val="005A7C"/>
    <a:srgbClr val="009ACE"/>
    <a:srgbClr val="E4F2F8"/>
    <a:srgbClr val="D1E7EF"/>
    <a:srgbClr val="BFE0EE"/>
    <a:srgbClr val="C00D1E"/>
    <a:srgbClr val="838383"/>
    <a:srgbClr val="92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62"/>
    <p:restoredTop sz="84673" autoAdjust="0"/>
  </p:normalViewPr>
  <p:slideViewPr>
    <p:cSldViewPr snapToGrid="0" snapToObjects="1">
      <p:cViewPr varScale="1">
        <p:scale>
          <a:sx n="55" d="100"/>
          <a:sy n="55" d="100"/>
        </p:scale>
        <p:origin x="15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7" d="100"/>
          <a:sy n="157" d="100"/>
        </p:scale>
        <p:origin x="5640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027AE7-EBBA-3B46-A62D-A1FCCBD82C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A06565-0B3A-F54D-A0F8-00B9C7B200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31DBD-9FD6-6A45-9ABB-BCA8406B2010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96465-4202-D948-9244-A3AA3C3692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214B0-EA45-EE40-AB13-4AA29EA130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E7C5F-33A9-AC45-8974-CE26FF22D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88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4AA41-EF54-314A-80EC-C2E05FA693EE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34C94-B050-584A-A843-DB9969545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0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26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70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68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E4EA7E-1DB2-EC43-8BF6-7C9408FCE687}"/>
              </a:ext>
            </a:extLst>
          </p:cNvPr>
          <p:cNvSpPr txBox="1"/>
          <p:nvPr userDrawn="1"/>
        </p:nvSpPr>
        <p:spPr>
          <a:xfrm>
            <a:off x="11245174" y="6310009"/>
            <a:ext cx="583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000DE4-E59E-D941-A73A-4F15C03D18BA}" type="slidenum">
              <a:rPr lang="en-US" sz="1400" b="0" i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endParaRPr lang="en-US" sz="1400" b="0" i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975DF16-5712-5B4F-83C4-2C7B0C15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9225A-8E8C-C14A-8BB7-A675BDF75A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0"/>
            <a:ext cx="11360359" cy="434502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>
                <a:solidFill>
                  <a:srgbClr val="838383"/>
                </a:solidFill>
              </a:defRPr>
            </a:lvl2pPr>
            <a:lvl3pPr>
              <a:defRPr sz="1600">
                <a:solidFill>
                  <a:srgbClr val="838383"/>
                </a:solidFill>
              </a:defRPr>
            </a:lvl3pPr>
            <a:lvl4pPr>
              <a:defRPr sz="1400">
                <a:solidFill>
                  <a:srgbClr val="838383"/>
                </a:solidFill>
              </a:defRPr>
            </a:lvl4pPr>
            <a:lvl5pPr>
              <a:defRPr sz="1400">
                <a:solidFill>
                  <a:srgbClr val="83838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821309-208A-334E-A200-1E238B9F89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5498" y="6313527"/>
            <a:ext cx="2082804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42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AA5899-5BCF-B446-A5F3-24E28B55DA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050FBA-E366-5946-9789-3C67C925F7EE}"/>
              </a:ext>
            </a:extLst>
          </p:cNvPr>
          <p:cNvSpPr/>
          <p:nvPr userDrawn="1"/>
        </p:nvSpPr>
        <p:spPr>
          <a:xfrm>
            <a:off x="0" y="0"/>
            <a:ext cx="12192000" cy="324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05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9F179-20F8-A64C-9AF4-48C4EC39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AB2A6-A7B6-E342-912C-107D9BB81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727" y="1825625"/>
            <a:ext cx="113603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BE687-0F05-F848-8D8D-351C6D44A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10312"/>
            <a:ext cx="3155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51438D-2267-B84B-B0A9-82777966F6E8}"/>
              </a:ext>
            </a:extLst>
          </p:cNvPr>
          <p:cNvSpPr/>
          <p:nvPr/>
        </p:nvSpPr>
        <p:spPr>
          <a:xfrm>
            <a:off x="0" y="0"/>
            <a:ext cx="12192000" cy="18166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3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15A7C"/>
          </a:solidFill>
          <a:latin typeface="Roboto Slab" pitchFamily="2" charset="0"/>
          <a:ea typeface="Roboto Slab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rgbClr val="343741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FC621DD-5863-C540-A0E7-3F1655FD9E98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5C9E6A-768B-7243-9004-DB5A692F3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2201410"/>
            <a:ext cx="11360359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Networking Fundamentals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6D7858-E16E-254B-AC32-01CFA663B29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036050" y="6310313"/>
            <a:ext cx="3155950" cy="365125"/>
          </a:xfrm>
        </p:spPr>
        <p:txBody>
          <a:bodyPr/>
          <a:lstStyle/>
          <a:p>
            <a:fld id="{8D16F5AF-E384-F145-8613-F28E65705F97}" type="slidenum">
              <a:rPr lang="en-US" smtClean="0"/>
              <a:t>1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033FD-DAC5-8145-999F-87FBE7BE3794}"/>
              </a:ext>
            </a:extLst>
          </p:cNvPr>
          <p:cNvSpPr txBox="1">
            <a:spLocks noGrp="1"/>
          </p:cNvSpPr>
          <p:nvPr>
            <p:ph sz="quarter" idx="10"/>
          </p:nvPr>
        </p:nvSpPr>
        <p:spPr>
          <a:xfrm>
            <a:off x="405726" y="3399195"/>
            <a:ext cx="1136035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Foundations of Ethernet and IP</a:t>
            </a:r>
          </a:p>
        </p:txBody>
      </p:sp>
    </p:spTree>
    <p:extLst>
      <p:ext uri="{BB962C8B-B14F-4D97-AF65-F5344CB8AC3E}">
        <p14:creationId xmlns:p14="http://schemas.microsoft.com/office/powerpoint/2010/main" val="465406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C1B5B9-01D7-BB48-8947-D12C18194C11}"/>
              </a:ext>
            </a:extLst>
          </p:cNvPr>
          <p:cNvSpPr/>
          <p:nvPr/>
        </p:nvSpPr>
        <p:spPr>
          <a:xfrm>
            <a:off x="0" y="3448685"/>
            <a:ext cx="12192000" cy="110247"/>
          </a:xfrm>
          <a:prstGeom prst="rect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C3C17-94E3-EA47-8FF7-22232238AF61}"/>
              </a:ext>
            </a:extLst>
          </p:cNvPr>
          <p:cNvSpPr txBox="1"/>
          <p:nvPr/>
        </p:nvSpPr>
        <p:spPr>
          <a:xfrm>
            <a:off x="2812913" y="3715846"/>
            <a:ext cx="8199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Connection-oriented vs. connectionless protocols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A32C12-4B0D-2F4B-8A35-F4F47BAB4D03}"/>
              </a:ext>
            </a:extLst>
          </p:cNvPr>
          <p:cNvSpPr/>
          <p:nvPr/>
        </p:nvSpPr>
        <p:spPr>
          <a:xfrm>
            <a:off x="0" y="-17090"/>
            <a:ext cx="12192000" cy="616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38D507-3451-954E-A9EC-0EB6DFFE9EB7}"/>
              </a:ext>
            </a:extLst>
          </p:cNvPr>
          <p:cNvSpPr/>
          <p:nvPr/>
        </p:nvSpPr>
        <p:spPr>
          <a:xfrm>
            <a:off x="401262" y="2482270"/>
            <a:ext cx="1985297" cy="1985297"/>
          </a:xfrm>
          <a:prstGeom prst="ellipse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B179AA-C775-B743-89F9-9CEED84C7A53}"/>
              </a:ext>
            </a:extLst>
          </p:cNvPr>
          <p:cNvSpPr/>
          <p:nvPr/>
        </p:nvSpPr>
        <p:spPr>
          <a:xfrm>
            <a:off x="403036" y="2813199"/>
            <a:ext cx="19835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cap="al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Open Sans Semibold" panose="020B0606030504020204" pitchFamily="34" charset="0"/>
              </a:rPr>
              <a:t>#</a:t>
            </a:r>
            <a:endParaRPr lang="en-US" sz="6000" b="1" cap="all" dirty="0">
              <a:solidFill>
                <a:schemeClr val="bg1"/>
              </a:solidFill>
              <a:latin typeface="Roboto Slab" pitchFamily="2" charset="0"/>
              <a:ea typeface="Roboto Slab" pitchFamily="2" charset="0"/>
              <a:cs typeface="Open Sans Semibold" panose="020B0606030504020204" pitchFamily="34" charset="0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1F96139-5015-294A-8C10-A591543DB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913" y="2233369"/>
            <a:ext cx="7823003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009ACE"/>
                </a:solidFill>
              </a:rPr>
              <a:t>TCP and UDP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CE4DC4-EE23-71CB-BB38-BB492505A762}"/>
              </a:ext>
            </a:extLst>
          </p:cNvPr>
          <p:cNvSpPr/>
          <p:nvPr/>
        </p:nvSpPr>
        <p:spPr>
          <a:xfrm>
            <a:off x="313337" y="6084277"/>
            <a:ext cx="2411651" cy="6506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9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TCP: Introduction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690688"/>
            <a:ext cx="7968253" cy="2849227"/>
          </a:xfrm>
        </p:spPr>
        <p:txBody>
          <a:bodyPr>
            <a:normAutofit/>
          </a:bodyPr>
          <a:lstStyle/>
          <a:p>
            <a:r>
              <a:rPr lang="en-US" dirty="0"/>
              <a:t>TCP – Transmission Control Protocol</a:t>
            </a:r>
          </a:p>
          <a:p>
            <a:r>
              <a:rPr lang="en-US" dirty="0"/>
              <a:t>Protocol Data Unit - Segment</a:t>
            </a:r>
          </a:p>
          <a:p>
            <a:r>
              <a:rPr lang="en-US" dirty="0"/>
              <a:t>Header size – 20-60 Bytes</a:t>
            </a:r>
          </a:p>
          <a:p>
            <a:r>
              <a:rPr lang="en-US" dirty="0"/>
              <a:t>Starts with random initial sequence number</a:t>
            </a:r>
          </a:p>
          <a:p>
            <a:r>
              <a:rPr lang="en-US" dirty="0"/>
              <a:t>Includes source and destination IP and port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65F7C1BB-54CB-F42B-D592-6D232106A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300" y="1635707"/>
            <a:ext cx="5172694" cy="4482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B9A9533-2B3C-F9FE-70AC-91AD48DBA969}"/>
              </a:ext>
            </a:extLst>
          </p:cNvPr>
          <p:cNvSpPr/>
          <p:nvPr/>
        </p:nvSpPr>
        <p:spPr>
          <a:xfrm>
            <a:off x="313337" y="6084277"/>
            <a:ext cx="2411651" cy="6506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44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TCP: Flags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690688"/>
            <a:ext cx="7968253" cy="5167312"/>
          </a:xfrm>
        </p:spPr>
        <p:txBody>
          <a:bodyPr>
            <a:normAutofit/>
          </a:bodyPr>
          <a:lstStyle/>
          <a:p>
            <a:r>
              <a:rPr lang="en-US" dirty="0"/>
              <a:t>URG – Urgent</a:t>
            </a:r>
          </a:p>
          <a:p>
            <a:pPr lvl="1"/>
            <a:r>
              <a:rPr lang="en-US" dirty="0"/>
              <a:t>Process packet before any non-urgent packets</a:t>
            </a:r>
          </a:p>
          <a:p>
            <a:r>
              <a:rPr lang="en-US" dirty="0"/>
              <a:t>ACK – Acknowledge</a:t>
            </a:r>
          </a:p>
          <a:p>
            <a:pPr lvl="1"/>
            <a:r>
              <a:rPr lang="en-US" dirty="0"/>
              <a:t>Acknowledge receipt of a sequence number</a:t>
            </a:r>
          </a:p>
          <a:p>
            <a:r>
              <a:rPr lang="en-US" dirty="0"/>
              <a:t>PSH – Push</a:t>
            </a:r>
          </a:p>
          <a:p>
            <a:pPr lvl="1"/>
            <a:r>
              <a:rPr lang="en-US" dirty="0"/>
              <a:t>Packet processed immediately, not buffered</a:t>
            </a:r>
          </a:p>
          <a:p>
            <a:r>
              <a:rPr lang="en-US" dirty="0"/>
              <a:t>RST – Reset</a:t>
            </a:r>
          </a:p>
          <a:p>
            <a:pPr lvl="1"/>
            <a:r>
              <a:rPr lang="en-US" dirty="0"/>
              <a:t>Resents connection</a:t>
            </a:r>
          </a:p>
          <a:p>
            <a:r>
              <a:rPr lang="en-US" dirty="0"/>
              <a:t>SYN – Synchronize</a:t>
            </a:r>
          </a:p>
          <a:p>
            <a:pPr lvl="1"/>
            <a:r>
              <a:rPr lang="en-US" dirty="0"/>
              <a:t>Request to open a TCP connection</a:t>
            </a:r>
          </a:p>
          <a:p>
            <a:r>
              <a:rPr lang="en-US" dirty="0"/>
              <a:t>FIN – Finished</a:t>
            </a:r>
          </a:p>
          <a:p>
            <a:pPr lvl="1"/>
            <a:r>
              <a:rPr lang="en-US" dirty="0"/>
              <a:t>Indicates sender has no more data to send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65F7C1BB-54CB-F42B-D592-6D232106A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300" y="1635707"/>
            <a:ext cx="5172694" cy="4482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6E3678A-671D-75B3-BA2B-B10FDD302CE8}"/>
              </a:ext>
            </a:extLst>
          </p:cNvPr>
          <p:cNvSpPr/>
          <p:nvPr/>
        </p:nvSpPr>
        <p:spPr>
          <a:xfrm>
            <a:off x="313337" y="6084277"/>
            <a:ext cx="2411651" cy="6506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5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TCP: The 3-Way Handshake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43AB27-52E6-49D7-9AA7-BF560923394E}"/>
              </a:ext>
            </a:extLst>
          </p:cNvPr>
          <p:cNvSpPr txBox="1"/>
          <p:nvPr/>
        </p:nvSpPr>
        <p:spPr>
          <a:xfrm>
            <a:off x="405726" y="1690262"/>
            <a:ext cx="1088791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Sender sends initial TCP packet with SYN flag, to request opening a connection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Receiver replies, ACK the initial SYN and sending its own SYN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Sender receives the ACK and SYN, replies with ACK to acknowledge the second SYN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endParaRPr lang="en-US" sz="20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Confirms 2 way communication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A72B20-4F6E-8EA0-001F-B772E3246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7661" y="3429000"/>
            <a:ext cx="6448425" cy="22574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E2F2F60-BD22-9608-156D-F2645E6B6696}"/>
              </a:ext>
            </a:extLst>
          </p:cNvPr>
          <p:cNvSpPr/>
          <p:nvPr/>
        </p:nvSpPr>
        <p:spPr>
          <a:xfrm>
            <a:off x="313337" y="6084277"/>
            <a:ext cx="2411651" cy="6506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11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UDP: Introduction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43AB27-52E6-49D7-9AA7-BF560923394E}"/>
              </a:ext>
            </a:extLst>
          </p:cNvPr>
          <p:cNvSpPr txBox="1"/>
          <p:nvPr/>
        </p:nvSpPr>
        <p:spPr>
          <a:xfrm>
            <a:off x="405727" y="1940669"/>
            <a:ext cx="682926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UDP – User Datagram Protocol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Protocol Data Unit - Datagram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Header Size – 8 bytes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Includes source and destination IP and port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0FCDF8-2D58-0473-04D5-294CF9911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5305" y="2340746"/>
            <a:ext cx="3000375" cy="19812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0309C11-0D1A-0106-547C-DE292C569672}"/>
              </a:ext>
            </a:extLst>
          </p:cNvPr>
          <p:cNvSpPr/>
          <p:nvPr/>
        </p:nvSpPr>
        <p:spPr>
          <a:xfrm>
            <a:off x="313337" y="6084277"/>
            <a:ext cx="2411651" cy="6506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99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FE0AA5-7ECD-B3EB-E082-D7D9A3A9D228}"/>
              </a:ext>
            </a:extLst>
          </p:cNvPr>
          <p:cNvSpPr/>
          <p:nvPr/>
        </p:nvSpPr>
        <p:spPr>
          <a:xfrm>
            <a:off x="313337" y="6084277"/>
            <a:ext cx="2411651" cy="6506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336"/>
      </p:ext>
    </p:extLst>
  </p:cSld>
  <p:clrMapOvr>
    <a:masterClrMapping/>
  </p:clrMapOvr>
</p:sld>
</file>

<file path=ppt/theme/theme1.xml><?xml version="1.0" encoding="utf-8"?>
<a:theme xmlns:a="http://schemas.openxmlformats.org/drawingml/2006/main" name="InfoSec Institute">
  <a:themeElements>
    <a:clrScheme name="InfoSec Institute 1">
      <a:dk1>
        <a:srgbClr val="333641"/>
      </a:dk1>
      <a:lt1>
        <a:srgbClr val="FFFFFF"/>
      </a:lt1>
      <a:dk2>
        <a:srgbClr val="858891"/>
      </a:dk2>
      <a:lt2>
        <a:srgbClr val="F0F2F1"/>
      </a:lt2>
      <a:accent1>
        <a:srgbClr val="00A4B8"/>
      </a:accent1>
      <a:accent2>
        <a:srgbClr val="58B846"/>
      </a:accent2>
      <a:accent3>
        <a:srgbClr val="FFD500"/>
      </a:accent3>
      <a:accent4>
        <a:srgbClr val="F58025"/>
      </a:accent4>
      <a:accent5>
        <a:srgbClr val="00A780"/>
      </a:accent5>
      <a:accent6>
        <a:srgbClr val="A2228E"/>
      </a:accent6>
      <a:hlink>
        <a:srgbClr val="005A7C"/>
      </a:hlink>
      <a:folHlink>
        <a:srgbClr val="00A4B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Sec Institute" id="{D0BA2A61-823F-DB45-9D22-8E45F7A1409F}" vid="{1161D25B-A639-B744-B661-5060476BF3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InfoSec Institute</Template>
  <TotalTime>2347</TotalTime>
  <Words>181</Words>
  <Application>Microsoft Office PowerPoint</Application>
  <PresentationFormat>Widescreen</PresentationFormat>
  <Paragraphs>40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Open Sans</vt:lpstr>
      <vt:lpstr>Open Sans Semibold</vt:lpstr>
      <vt:lpstr>Roboto Slab</vt:lpstr>
      <vt:lpstr>InfoSec Institute</vt:lpstr>
      <vt:lpstr>Networking Fundamentals</vt:lpstr>
      <vt:lpstr>TCP and UDP</vt:lpstr>
      <vt:lpstr>TCP: Introduction</vt:lpstr>
      <vt:lpstr>TCP: Flags</vt:lpstr>
      <vt:lpstr>TCP: The 3-Way Handshake</vt:lpstr>
      <vt:lpstr>UDP: Introduction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Waller</dc:creator>
  <cp:lastModifiedBy>Ben Jacobson</cp:lastModifiedBy>
  <cp:revision>64</cp:revision>
  <dcterms:created xsi:type="dcterms:W3CDTF">2019-02-27T16:42:59Z</dcterms:created>
  <dcterms:modified xsi:type="dcterms:W3CDTF">2024-03-20T12:48:24Z</dcterms:modified>
</cp:coreProperties>
</file>