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4F010-93A2-4A11-A411-19AB79C5B9E3}" v="10" dt="2023-07-10T08:48:02.665"/>
    <p1510:client id="{857EBE79-078E-19D9-9FE0-EC989BF7F204}" v="4" dt="2023-07-10T15:05:26.6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1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microsoft.com/office/2016/11/relationships/changesInfo" Target="changesInfos/changesInfo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presProps" Target="presProps.xml"/><Relationship Id="rId139" Type="http://schemas.microsoft.com/office/2015/10/relationships/revisionInfo" Target="revisionInfo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viewProps" Target="view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Joseph" userId="S::clarajoseph@packt.com::a79b7e9f-6894-497f-b642-391f89e7c35c" providerId="AD" clId="Web-{1DD4F010-93A2-4A11-A411-19AB79C5B9E3}"/>
    <pc:docChg chg="modSld">
      <pc:chgData name="Clara Joseph" userId="S::clarajoseph@packt.com::a79b7e9f-6894-497f-b642-391f89e7c35c" providerId="AD" clId="Web-{1DD4F010-93A2-4A11-A411-19AB79C5B9E3}" dt="2023-07-10T08:48:02.665" v="4" actId="20577"/>
      <pc:docMkLst>
        <pc:docMk/>
      </pc:docMkLst>
      <pc:sldChg chg="modSp">
        <pc:chgData name="Clara Joseph" userId="S::clarajoseph@packt.com::a79b7e9f-6894-497f-b642-391f89e7c35c" providerId="AD" clId="Web-{1DD4F010-93A2-4A11-A411-19AB79C5B9E3}" dt="2023-07-10T08:48:02.665" v="4" actId="20577"/>
        <pc:sldMkLst>
          <pc:docMk/>
          <pc:sldMk cId="0" sldId="295"/>
        </pc:sldMkLst>
        <pc:spChg chg="mod">
          <ac:chgData name="Clara Joseph" userId="S::clarajoseph@packt.com::a79b7e9f-6894-497f-b642-391f89e7c35c" providerId="AD" clId="Web-{1DD4F010-93A2-4A11-A411-19AB79C5B9E3}" dt="2023-07-10T08:48:02.665" v="4" actId="20577"/>
          <ac:spMkLst>
            <pc:docMk/>
            <pc:sldMk cId="0" sldId="295"/>
            <ac:spMk id="3" creationId="{00000000-0000-0000-0000-000000000000}"/>
          </ac:spMkLst>
        </pc:spChg>
      </pc:sldChg>
    </pc:docChg>
  </pc:docChgLst>
  <pc:docChgLst>
    <pc:chgData name="Clara Joseph" userId="S::clarajoseph@packt.com::a79b7e9f-6894-497f-b642-391f89e7c35c" providerId="AD" clId="Web-{857EBE79-078E-19D9-9FE0-EC989BF7F204}"/>
    <pc:docChg chg="modSld">
      <pc:chgData name="Clara Joseph" userId="S::clarajoseph@packt.com::a79b7e9f-6894-497f-b642-391f89e7c35c" providerId="AD" clId="Web-{857EBE79-078E-19D9-9FE0-EC989BF7F204}" dt="2023-07-10T15:05:26.681" v="1" actId="20577"/>
      <pc:docMkLst>
        <pc:docMk/>
      </pc:docMkLst>
      <pc:sldChg chg="modSp">
        <pc:chgData name="Clara Joseph" userId="S::clarajoseph@packt.com::a79b7e9f-6894-497f-b642-391f89e7c35c" providerId="AD" clId="Web-{857EBE79-078E-19D9-9FE0-EC989BF7F204}" dt="2023-07-10T15:05:26.681" v="1" actId="20577"/>
        <pc:sldMkLst>
          <pc:docMk/>
          <pc:sldMk cId="0" sldId="258"/>
        </pc:sldMkLst>
        <pc:spChg chg="mod">
          <ac:chgData name="Clara Joseph" userId="S::clarajoseph@packt.com::a79b7e9f-6894-497f-b642-391f89e7c35c" providerId="AD" clId="Web-{857EBE79-078E-19D9-9FE0-EC989BF7F204}" dt="2023-07-10T15:05:26.681" v="1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6758" y="4496191"/>
            <a:ext cx="18050583" cy="227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0400" y="2551963"/>
            <a:ext cx="10400665" cy="680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728" y="9974381"/>
            <a:ext cx="3571240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30" dirty="0">
                <a:latin typeface="Arial"/>
                <a:cs typeface="Arial"/>
              </a:rPr>
              <a:t>Dilip</a:t>
            </a:r>
            <a:r>
              <a:rPr sz="3950" b="1" spc="-80" dirty="0">
                <a:latin typeface="Arial"/>
                <a:cs typeface="Arial"/>
              </a:rPr>
              <a:t> </a:t>
            </a:r>
            <a:r>
              <a:rPr sz="3950" b="1" spc="-5" dirty="0">
                <a:latin typeface="Arial"/>
                <a:cs typeface="Arial"/>
              </a:rPr>
              <a:t>Sundarraj</a:t>
            </a:r>
            <a:endParaRPr sz="3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2504" y="2840570"/>
            <a:ext cx="10486390" cy="6306214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12700" marR="16510" algn="ctr">
              <a:lnSpc>
                <a:spcPts val="9360"/>
              </a:lnSpc>
              <a:spcBef>
                <a:spcPts val="2175"/>
              </a:spcBef>
            </a:pPr>
            <a:r>
              <a:rPr lang="en-US" sz="9550" b="1" spc="-50" dirty="0">
                <a:latin typeface="Arial"/>
                <a:cs typeface="Arial"/>
              </a:rPr>
              <a:t>Kafka Streams API for Developers Using Java/Spring Boot 3.X </a:t>
            </a:r>
            <a:endParaRPr sz="9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32338"/>
            <a:ext cx="139306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" dirty="0">
                <a:latin typeface="Arial"/>
                <a:cs typeface="Arial"/>
              </a:rPr>
              <a:t>Dat</a:t>
            </a:r>
            <a:r>
              <a:rPr sz="7000" b="1" spc="13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Flo</a:t>
            </a:r>
            <a:r>
              <a:rPr sz="7000" b="1" dirty="0">
                <a:latin typeface="Arial"/>
                <a:cs typeface="Arial"/>
              </a:rPr>
              <a:t>w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0" dirty="0">
                <a:latin typeface="Arial"/>
                <a:cs typeface="Arial"/>
              </a:rPr>
              <a:t>eam</a:t>
            </a:r>
            <a:r>
              <a:rPr sz="7000" b="1" spc="55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App</a:t>
            </a:r>
            <a:endParaRPr sz="7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6429" y="3757791"/>
            <a:ext cx="1938281" cy="31504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70075" y="6400901"/>
            <a:ext cx="974725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72390">
              <a:lnSpc>
                <a:spcPct val="102200"/>
              </a:lnSpc>
              <a:spcBef>
                <a:spcPts val="75"/>
              </a:spcBef>
            </a:pPr>
            <a:r>
              <a:rPr sz="1950" b="1" spc="15" dirty="0">
                <a:latin typeface="Verdana"/>
                <a:cs typeface="Verdana"/>
              </a:rPr>
              <a:t>Kafka </a:t>
            </a:r>
            <a:r>
              <a:rPr sz="1950" b="1" spc="-655" dirty="0">
                <a:latin typeface="Verdana"/>
                <a:cs typeface="Verdana"/>
              </a:rPr>
              <a:t> </a:t>
            </a:r>
            <a:r>
              <a:rPr sz="1950" b="1" spc="15" dirty="0">
                <a:latin typeface="Verdana"/>
                <a:cs typeface="Verdana"/>
              </a:rPr>
              <a:t>Broker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56460" y="4972597"/>
            <a:ext cx="4574540" cy="1363980"/>
          </a:xfrm>
          <a:custGeom>
            <a:avLst/>
            <a:gdLst/>
            <a:ahLst/>
            <a:cxnLst/>
            <a:rect l="l" t="t" r="r" b="b"/>
            <a:pathLst>
              <a:path w="4574540" h="1363979">
                <a:moveTo>
                  <a:pt x="4333821" y="0"/>
                </a:moveTo>
                <a:lnTo>
                  <a:pt x="240093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86" y="11766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1123264"/>
                </a:lnTo>
                <a:lnTo>
                  <a:pt x="183" y="1171042"/>
                </a:lnTo>
                <a:lnTo>
                  <a:pt x="1470" y="1209573"/>
                </a:lnTo>
                <a:lnTo>
                  <a:pt x="11765" y="1264177"/>
                </a:lnTo>
                <a:lnTo>
                  <a:pt x="45784" y="1317576"/>
                </a:lnTo>
                <a:lnTo>
                  <a:pt x="99186" y="1351595"/>
                </a:lnTo>
                <a:lnTo>
                  <a:pt x="153788" y="1361890"/>
                </a:lnTo>
                <a:lnTo>
                  <a:pt x="192318" y="1363177"/>
                </a:lnTo>
                <a:lnTo>
                  <a:pt x="240093" y="1363361"/>
                </a:lnTo>
                <a:lnTo>
                  <a:pt x="4333821" y="1363361"/>
                </a:lnTo>
                <a:lnTo>
                  <a:pt x="4381600" y="1363177"/>
                </a:lnTo>
                <a:lnTo>
                  <a:pt x="4420130" y="1361890"/>
                </a:lnTo>
                <a:lnTo>
                  <a:pt x="4474728" y="1351595"/>
                </a:lnTo>
                <a:lnTo>
                  <a:pt x="4528130" y="1317576"/>
                </a:lnTo>
                <a:lnTo>
                  <a:pt x="4562150" y="1264177"/>
                </a:lnTo>
                <a:lnTo>
                  <a:pt x="4572448" y="1209573"/>
                </a:lnTo>
                <a:lnTo>
                  <a:pt x="4573735" y="1171042"/>
                </a:lnTo>
                <a:lnTo>
                  <a:pt x="4573919" y="1123264"/>
                </a:lnTo>
                <a:lnTo>
                  <a:pt x="4573919" y="240097"/>
                </a:lnTo>
                <a:lnTo>
                  <a:pt x="4573735" y="192319"/>
                </a:lnTo>
                <a:lnTo>
                  <a:pt x="4572448" y="153788"/>
                </a:lnTo>
                <a:lnTo>
                  <a:pt x="4562150" y="99184"/>
                </a:lnTo>
                <a:lnTo>
                  <a:pt x="4528130" y="45784"/>
                </a:lnTo>
                <a:lnTo>
                  <a:pt x="4474728" y="11766"/>
                </a:lnTo>
                <a:lnTo>
                  <a:pt x="4420130" y="1470"/>
                </a:lnTo>
                <a:lnTo>
                  <a:pt x="4381600" y="183"/>
                </a:lnTo>
                <a:lnTo>
                  <a:pt x="4333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37941" y="5427190"/>
            <a:ext cx="30111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92494" y="5276496"/>
            <a:ext cx="742950" cy="755650"/>
          </a:xfrm>
          <a:custGeom>
            <a:avLst/>
            <a:gdLst/>
            <a:ahLst/>
            <a:cxnLst/>
            <a:rect l="l" t="t" r="r" b="b"/>
            <a:pathLst>
              <a:path w="742950" h="755650">
                <a:moveTo>
                  <a:pt x="393339" y="0"/>
                </a:moveTo>
                <a:lnTo>
                  <a:pt x="349416" y="0"/>
                </a:lnTo>
                <a:lnTo>
                  <a:pt x="305741" y="5246"/>
                </a:lnTo>
                <a:lnTo>
                  <a:pt x="262805" y="15740"/>
                </a:lnTo>
                <a:lnTo>
                  <a:pt x="221101" y="31481"/>
                </a:lnTo>
                <a:lnTo>
                  <a:pt x="181124" y="52469"/>
                </a:lnTo>
                <a:lnTo>
                  <a:pt x="143365" y="78704"/>
                </a:lnTo>
                <a:lnTo>
                  <a:pt x="108317" y="110186"/>
                </a:lnTo>
                <a:lnTo>
                  <a:pt x="77369" y="145837"/>
                </a:lnTo>
                <a:lnTo>
                  <a:pt x="51579" y="184247"/>
                </a:lnTo>
                <a:lnTo>
                  <a:pt x="30947" y="224914"/>
                </a:lnTo>
                <a:lnTo>
                  <a:pt x="15473" y="267336"/>
                </a:lnTo>
                <a:lnTo>
                  <a:pt x="5157" y="311012"/>
                </a:lnTo>
                <a:lnTo>
                  <a:pt x="0" y="355441"/>
                </a:lnTo>
                <a:lnTo>
                  <a:pt x="0" y="400120"/>
                </a:lnTo>
                <a:lnTo>
                  <a:pt x="5157" y="444548"/>
                </a:lnTo>
                <a:lnTo>
                  <a:pt x="15473" y="488224"/>
                </a:lnTo>
                <a:lnTo>
                  <a:pt x="30947" y="530647"/>
                </a:lnTo>
                <a:lnTo>
                  <a:pt x="51579" y="571314"/>
                </a:lnTo>
                <a:lnTo>
                  <a:pt x="77369" y="609724"/>
                </a:lnTo>
                <a:lnTo>
                  <a:pt x="108317" y="645376"/>
                </a:lnTo>
                <a:lnTo>
                  <a:pt x="143365" y="676857"/>
                </a:lnTo>
                <a:lnTo>
                  <a:pt x="181124" y="703092"/>
                </a:lnTo>
                <a:lnTo>
                  <a:pt x="221101" y="724079"/>
                </a:lnTo>
                <a:lnTo>
                  <a:pt x="262805" y="739820"/>
                </a:lnTo>
                <a:lnTo>
                  <a:pt x="305741" y="750314"/>
                </a:lnTo>
                <a:lnTo>
                  <a:pt x="349416" y="755561"/>
                </a:lnTo>
                <a:lnTo>
                  <a:pt x="393339" y="755561"/>
                </a:lnTo>
                <a:lnTo>
                  <a:pt x="437014" y="750314"/>
                </a:lnTo>
                <a:lnTo>
                  <a:pt x="479950" y="739820"/>
                </a:lnTo>
                <a:lnTo>
                  <a:pt x="521654" y="724079"/>
                </a:lnTo>
                <a:lnTo>
                  <a:pt x="561631" y="703092"/>
                </a:lnTo>
                <a:lnTo>
                  <a:pt x="599390" y="676857"/>
                </a:lnTo>
                <a:lnTo>
                  <a:pt x="634438" y="645376"/>
                </a:lnTo>
                <a:lnTo>
                  <a:pt x="665388" y="609724"/>
                </a:lnTo>
                <a:lnTo>
                  <a:pt x="691180" y="571314"/>
                </a:lnTo>
                <a:lnTo>
                  <a:pt x="711813" y="530647"/>
                </a:lnTo>
                <a:lnTo>
                  <a:pt x="727288" y="488224"/>
                </a:lnTo>
                <a:lnTo>
                  <a:pt x="737605" y="444548"/>
                </a:lnTo>
                <a:lnTo>
                  <a:pt x="742763" y="400120"/>
                </a:lnTo>
                <a:lnTo>
                  <a:pt x="742763" y="355441"/>
                </a:lnTo>
                <a:lnTo>
                  <a:pt x="737605" y="311012"/>
                </a:lnTo>
                <a:lnTo>
                  <a:pt x="727288" y="267336"/>
                </a:lnTo>
                <a:lnTo>
                  <a:pt x="711813" y="224914"/>
                </a:lnTo>
                <a:lnTo>
                  <a:pt x="691180" y="184247"/>
                </a:lnTo>
                <a:lnTo>
                  <a:pt x="665388" y="145837"/>
                </a:lnTo>
                <a:lnTo>
                  <a:pt x="634438" y="110186"/>
                </a:lnTo>
                <a:lnTo>
                  <a:pt x="599390" y="78704"/>
                </a:lnTo>
                <a:lnTo>
                  <a:pt x="561631" y="52469"/>
                </a:lnTo>
                <a:lnTo>
                  <a:pt x="521654" y="31481"/>
                </a:lnTo>
                <a:lnTo>
                  <a:pt x="479950" y="15740"/>
                </a:lnTo>
                <a:lnTo>
                  <a:pt x="437014" y="5246"/>
                </a:lnTo>
                <a:lnTo>
                  <a:pt x="393339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58044" y="5424897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97374" y="5333021"/>
            <a:ext cx="3001010" cy="64262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787400" marR="71120" indent="-708660">
              <a:lnSpc>
                <a:spcPct val="103099"/>
              </a:lnSpc>
              <a:spcBef>
                <a:spcPts val="240"/>
              </a:spcBef>
            </a:pPr>
            <a:r>
              <a:rPr sz="1800" spc="40" dirty="0">
                <a:latin typeface="Arial MT"/>
                <a:cs typeface="Arial MT"/>
              </a:rPr>
              <a:t>Aggregating,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transforming,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Joining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etc.,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84587" y="3877511"/>
            <a:ext cx="4379595" cy="976630"/>
            <a:chOff x="7984587" y="3877511"/>
            <a:chExt cx="4379595" cy="976630"/>
          </a:xfrm>
        </p:grpSpPr>
        <p:sp>
          <p:nvSpPr>
            <p:cNvPr id="11" name="object 11"/>
            <p:cNvSpPr/>
            <p:nvPr/>
          </p:nvSpPr>
          <p:spPr>
            <a:xfrm>
              <a:off x="7984587" y="4252276"/>
              <a:ext cx="4344670" cy="0"/>
            </a:xfrm>
            <a:custGeom>
              <a:avLst/>
              <a:gdLst/>
              <a:ahLst/>
              <a:cxnLst/>
              <a:rect l="l" t="t" r="r" b="b"/>
              <a:pathLst>
                <a:path w="4344670">
                  <a:moveTo>
                    <a:pt x="0" y="0"/>
                  </a:moveTo>
                  <a:lnTo>
                    <a:pt x="434434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13666" y="4258478"/>
              <a:ext cx="0" cy="505459"/>
            </a:xfrm>
            <a:custGeom>
              <a:avLst/>
              <a:gdLst/>
              <a:ahLst/>
              <a:cxnLst/>
              <a:rect l="l" t="t" r="r" b="b"/>
              <a:pathLst>
                <a:path h="505460">
                  <a:moveTo>
                    <a:pt x="0" y="0"/>
                  </a:moveTo>
                  <a:lnTo>
                    <a:pt x="0" y="505123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63406" y="475313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11762" y="3877511"/>
              <a:ext cx="770255" cy="761365"/>
            </a:xfrm>
            <a:custGeom>
              <a:avLst/>
              <a:gdLst/>
              <a:ahLst/>
              <a:cxnLst/>
              <a:rect l="l" t="t" r="r" b="b"/>
              <a:pathLst>
                <a:path w="770254" h="761364">
                  <a:moveTo>
                    <a:pt x="407874" y="0"/>
                  </a:moveTo>
                  <a:lnTo>
                    <a:pt x="362329" y="0"/>
                  </a:lnTo>
                  <a:lnTo>
                    <a:pt x="317040" y="5286"/>
                  </a:lnTo>
                  <a:lnTo>
                    <a:pt x="272517" y="15859"/>
                  </a:lnTo>
                  <a:lnTo>
                    <a:pt x="229273" y="31719"/>
                  </a:lnTo>
                  <a:lnTo>
                    <a:pt x="187818" y="52866"/>
                  </a:lnTo>
                  <a:lnTo>
                    <a:pt x="148663" y="79299"/>
                  </a:lnTo>
                  <a:lnTo>
                    <a:pt x="112321" y="111019"/>
                  </a:lnTo>
                  <a:lnTo>
                    <a:pt x="80229" y="146940"/>
                  </a:lnTo>
                  <a:lnTo>
                    <a:pt x="53486" y="185640"/>
                  </a:lnTo>
                  <a:lnTo>
                    <a:pt x="32091" y="226615"/>
                  </a:lnTo>
                  <a:lnTo>
                    <a:pt x="16045" y="269358"/>
                  </a:lnTo>
                  <a:lnTo>
                    <a:pt x="5348" y="313364"/>
                  </a:lnTo>
                  <a:lnTo>
                    <a:pt x="0" y="358129"/>
                  </a:lnTo>
                  <a:lnTo>
                    <a:pt x="0" y="403146"/>
                  </a:lnTo>
                  <a:lnTo>
                    <a:pt x="5348" y="447911"/>
                  </a:lnTo>
                  <a:lnTo>
                    <a:pt x="16045" y="491917"/>
                  </a:lnTo>
                  <a:lnTo>
                    <a:pt x="32091" y="534660"/>
                  </a:lnTo>
                  <a:lnTo>
                    <a:pt x="53486" y="575635"/>
                  </a:lnTo>
                  <a:lnTo>
                    <a:pt x="80229" y="614335"/>
                  </a:lnTo>
                  <a:lnTo>
                    <a:pt x="112321" y="650257"/>
                  </a:lnTo>
                  <a:lnTo>
                    <a:pt x="148663" y="681976"/>
                  </a:lnTo>
                  <a:lnTo>
                    <a:pt x="187818" y="708409"/>
                  </a:lnTo>
                  <a:lnTo>
                    <a:pt x="229273" y="729556"/>
                  </a:lnTo>
                  <a:lnTo>
                    <a:pt x="272517" y="745416"/>
                  </a:lnTo>
                  <a:lnTo>
                    <a:pt x="317040" y="755989"/>
                  </a:lnTo>
                  <a:lnTo>
                    <a:pt x="362329" y="761276"/>
                  </a:lnTo>
                  <a:lnTo>
                    <a:pt x="407874" y="761276"/>
                  </a:lnTo>
                  <a:lnTo>
                    <a:pt x="453164" y="755989"/>
                  </a:lnTo>
                  <a:lnTo>
                    <a:pt x="497687" y="745416"/>
                  </a:lnTo>
                  <a:lnTo>
                    <a:pt x="540931" y="729556"/>
                  </a:lnTo>
                  <a:lnTo>
                    <a:pt x="582386" y="708409"/>
                  </a:lnTo>
                  <a:lnTo>
                    <a:pt x="621541" y="681976"/>
                  </a:lnTo>
                  <a:lnTo>
                    <a:pt x="657883" y="650257"/>
                  </a:lnTo>
                  <a:lnTo>
                    <a:pt x="689975" y="614335"/>
                  </a:lnTo>
                  <a:lnTo>
                    <a:pt x="716718" y="575635"/>
                  </a:lnTo>
                  <a:lnTo>
                    <a:pt x="738113" y="534660"/>
                  </a:lnTo>
                  <a:lnTo>
                    <a:pt x="754158" y="491917"/>
                  </a:lnTo>
                  <a:lnTo>
                    <a:pt x="764856" y="447911"/>
                  </a:lnTo>
                  <a:lnTo>
                    <a:pt x="770204" y="403146"/>
                  </a:lnTo>
                  <a:lnTo>
                    <a:pt x="770204" y="358129"/>
                  </a:lnTo>
                  <a:lnTo>
                    <a:pt x="764856" y="313364"/>
                  </a:lnTo>
                  <a:lnTo>
                    <a:pt x="754158" y="269358"/>
                  </a:lnTo>
                  <a:lnTo>
                    <a:pt x="738113" y="226615"/>
                  </a:lnTo>
                  <a:lnTo>
                    <a:pt x="716718" y="185640"/>
                  </a:lnTo>
                  <a:lnTo>
                    <a:pt x="689975" y="146940"/>
                  </a:lnTo>
                  <a:lnTo>
                    <a:pt x="657883" y="111019"/>
                  </a:lnTo>
                  <a:lnTo>
                    <a:pt x="621541" y="79299"/>
                  </a:lnTo>
                  <a:lnTo>
                    <a:pt x="582386" y="52866"/>
                  </a:lnTo>
                  <a:lnTo>
                    <a:pt x="540931" y="31719"/>
                  </a:lnTo>
                  <a:lnTo>
                    <a:pt x="497687" y="15859"/>
                  </a:lnTo>
                  <a:lnTo>
                    <a:pt x="453164" y="5286"/>
                  </a:lnTo>
                  <a:lnTo>
                    <a:pt x="407874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91031" y="4031224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48008" y="3256748"/>
            <a:ext cx="3017520" cy="36004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9369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09"/>
              </a:spcBef>
            </a:pPr>
            <a:r>
              <a:rPr sz="1800" spc="20" dirty="0">
                <a:latin typeface="Arial MT"/>
                <a:cs typeface="Arial MT"/>
              </a:rPr>
              <a:t>Read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data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Kafka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85" dirty="0">
                <a:latin typeface="Arial MT"/>
                <a:cs typeface="Arial MT"/>
              </a:rPr>
              <a:t>topic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93588" y="6454905"/>
            <a:ext cx="4354830" cy="958850"/>
            <a:chOff x="8093588" y="6454905"/>
            <a:chExt cx="4354830" cy="958850"/>
          </a:xfrm>
        </p:grpSpPr>
        <p:sp>
          <p:nvSpPr>
            <p:cNvPr id="18" name="object 18"/>
            <p:cNvSpPr/>
            <p:nvPr/>
          </p:nvSpPr>
          <p:spPr>
            <a:xfrm>
              <a:off x="8183638" y="7037523"/>
              <a:ext cx="4254500" cy="0"/>
            </a:xfrm>
            <a:custGeom>
              <a:avLst/>
              <a:gdLst/>
              <a:ahLst/>
              <a:cxnLst/>
              <a:rect l="l" t="t" r="r" b="b"/>
              <a:pathLst>
                <a:path w="4254500">
                  <a:moveTo>
                    <a:pt x="0" y="0"/>
                  </a:moveTo>
                  <a:lnTo>
                    <a:pt x="10470" y="0"/>
                  </a:lnTo>
                  <a:lnTo>
                    <a:pt x="425429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3588" y="698726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37935" y="6454905"/>
              <a:ext cx="0" cy="595630"/>
            </a:xfrm>
            <a:custGeom>
              <a:avLst/>
              <a:gdLst/>
              <a:ahLst/>
              <a:cxnLst/>
              <a:rect l="l" t="t" r="r" b="b"/>
              <a:pathLst>
                <a:path h="595629">
                  <a:moveTo>
                    <a:pt x="0" y="595172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29150" y="6657896"/>
              <a:ext cx="742950" cy="755650"/>
            </a:xfrm>
            <a:custGeom>
              <a:avLst/>
              <a:gdLst/>
              <a:ahLst/>
              <a:cxnLst/>
              <a:rect l="l" t="t" r="r" b="b"/>
              <a:pathLst>
                <a:path w="742950" h="755650">
                  <a:moveTo>
                    <a:pt x="393343" y="0"/>
                  </a:moveTo>
                  <a:lnTo>
                    <a:pt x="349420" y="0"/>
                  </a:lnTo>
                  <a:lnTo>
                    <a:pt x="305744" y="5246"/>
                  </a:lnTo>
                  <a:lnTo>
                    <a:pt x="262808" y="15740"/>
                  </a:lnTo>
                  <a:lnTo>
                    <a:pt x="221104" y="31481"/>
                  </a:lnTo>
                  <a:lnTo>
                    <a:pt x="181126" y="52469"/>
                  </a:lnTo>
                  <a:lnTo>
                    <a:pt x="143367" y="78704"/>
                  </a:lnTo>
                  <a:lnTo>
                    <a:pt x="108319" y="110186"/>
                  </a:lnTo>
                  <a:lnTo>
                    <a:pt x="77371" y="145837"/>
                  </a:lnTo>
                  <a:lnTo>
                    <a:pt x="51580" y="184247"/>
                  </a:lnTo>
                  <a:lnTo>
                    <a:pt x="30948" y="224914"/>
                  </a:lnTo>
                  <a:lnTo>
                    <a:pt x="15474" y="267336"/>
                  </a:lnTo>
                  <a:lnTo>
                    <a:pt x="5158" y="311012"/>
                  </a:lnTo>
                  <a:lnTo>
                    <a:pt x="0" y="355441"/>
                  </a:lnTo>
                  <a:lnTo>
                    <a:pt x="0" y="400120"/>
                  </a:lnTo>
                  <a:lnTo>
                    <a:pt x="5158" y="444548"/>
                  </a:lnTo>
                  <a:lnTo>
                    <a:pt x="15474" y="488224"/>
                  </a:lnTo>
                  <a:lnTo>
                    <a:pt x="30948" y="530647"/>
                  </a:lnTo>
                  <a:lnTo>
                    <a:pt x="51580" y="571314"/>
                  </a:lnTo>
                  <a:lnTo>
                    <a:pt x="77371" y="609724"/>
                  </a:lnTo>
                  <a:lnTo>
                    <a:pt x="108319" y="645376"/>
                  </a:lnTo>
                  <a:lnTo>
                    <a:pt x="143367" y="676857"/>
                  </a:lnTo>
                  <a:lnTo>
                    <a:pt x="181126" y="703092"/>
                  </a:lnTo>
                  <a:lnTo>
                    <a:pt x="221104" y="724080"/>
                  </a:lnTo>
                  <a:lnTo>
                    <a:pt x="262808" y="739821"/>
                  </a:lnTo>
                  <a:lnTo>
                    <a:pt x="305744" y="750315"/>
                  </a:lnTo>
                  <a:lnTo>
                    <a:pt x="349420" y="755562"/>
                  </a:lnTo>
                  <a:lnTo>
                    <a:pt x="393343" y="755562"/>
                  </a:lnTo>
                  <a:lnTo>
                    <a:pt x="437019" y="750315"/>
                  </a:lnTo>
                  <a:lnTo>
                    <a:pt x="479955" y="739821"/>
                  </a:lnTo>
                  <a:lnTo>
                    <a:pt x="521659" y="724080"/>
                  </a:lnTo>
                  <a:lnTo>
                    <a:pt x="561637" y="703092"/>
                  </a:lnTo>
                  <a:lnTo>
                    <a:pt x="599396" y="676857"/>
                  </a:lnTo>
                  <a:lnTo>
                    <a:pt x="634443" y="645376"/>
                  </a:lnTo>
                  <a:lnTo>
                    <a:pt x="665392" y="609724"/>
                  </a:lnTo>
                  <a:lnTo>
                    <a:pt x="691182" y="571314"/>
                  </a:lnTo>
                  <a:lnTo>
                    <a:pt x="711814" y="530647"/>
                  </a:lnTo>
                  <a:lnTo>
                    <a:pt x="727289" y="488224"/>
                  </a:lnTo>
                  <a:lnTo>
                    <a:pt x="737605" y="444548"/>
                  </a:lnTo>
                  <a:lnTo>
                    <a:pt x="742763" y="400120"/>
                  </a:lnTo>
                  <a:lnTo>
                    <a:pt x="742763" y="355441"/>
                  </a:lnTo>
                  <a:lnTo>
                    <a:pt x="737605" y="311012"/>
                  </a:lnTo>
                  <a:lnTo>
                    <a:pt x="727289" y="267336"/>
                  </a:lnTo>
                  <a:lnTo>
                    <a:pt x="711814" y="224914"/>
                  </a:lnTo>
                  <a:lnTo>
                    <a:pt x="691182" y="184247"/>
                  </a:lnTo>
                  <a:lnTo>
                    <a:pt x="665392" y="145837"/>
                  </a:lnTo>
                  <a:lnTo>
                    <a:pt x="634443" y="110186"/>
                  </a:lnTo>
                  <a:lnTo>
                    <a:pt x="599396" y="78704"/>
                  </a:lnTo>
                  <a:lnTo>
                    <a:pt x="561637" y="52469"/>
                  </a:lnTo>
                  <a:lnTo>
                    <a:pt x="521659" y="31481"/>
                  </a:lnTo>
                  <a:lnTo>
                    <a:pt x="479955" y="15740"/>
                  </a:lnTo>
                  <a:lnTo>
                    <a:pt x="437019" y="5246"/>
                  </a:lnTo>
                  <a:lnTo>
                    <a:pt x="393343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794700" y="6806297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74173" y="7692008"/>
            <a:ext cx="2983230" cy="36004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9369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09"/>
              </a:spcBef>
            </a:pPr>
            <a:r>
              <a:rPr sz="1800" spc="30" dirty="0">
                <a:latin typeface="Arial MT"/>
                <a:cs typeface="Arial MT"/>
              </a:rPr>
              <a:t>Write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back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85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Kafka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85" dirty="0">
                <a:latin typeface="Arial MT"/>
                <a:cs typeface="Arial MT"/>
              </a:rPr>
              <a:t>topic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11605" y="8689964"/>
            <a:ext cx="15690850" cy="46228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20"/>
              </a:spcBef>
            </a:pPr>
            <a:r>
              <a:rPr sz="2450" spc="70" dirty="0">
                <a:latin typeface="Arial MT"/>
                <a:cs typeface="Arial MT"/>
              </a:rPr>
              <a:t>Behind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the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65" dirty="0">
                <a:latin typeface="Arial MT"/>
                <a:cs typeface="Arial MT"/>
              </a:rPr>
              <a:t>scens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45" dirty="0">
                <a:latin typeface="Arial MT"/>
                <a:cs typeface="Arial MT"/>
              </a:rPr>
              <a:t>Streams</a:t>
            </a:r>
            <a:r>
              <a:rPr sz="2450" spc="10" dirty="0">
                <a:latin typeface="Arial MT"/>
                <a:cs typeface="Arial MT"/>
              </a:rPr>
              <a:t> API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45" dirty="0">
                <a:latin typeface="Arial MT"/>
                <a:cs typeface="Arial MT"/>
              </a:rPr>
              <a:t>uses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the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85" dirty="0">
                <a:latin typeface="Arial MT"/>
                <a:cs typeface="Arial MT"/>
              </a:rPr>
              <a:t>producer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and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75" dirty="0">
                <a:latin typeface="Arial MT"/>
                <a:cs typeface="Arial MT"/>
              </a:rPr>
              <a:t>consumer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10" dirty="0">
                <a:latin typeface="Arial MT"/>
                <a:cs typeface="Arial MT"/>
              </a:rPr>
              <a:t>API </a:t>
            </a:r>
            <a:r>
              <a:rPr sz="2450" spc="120" dirty="0">
                <a:latin typeface="Arial MT"/>
                <a:cs typeface="Arial MT"/>
              </a:rPr>
              <a:t>to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45" dirty="0">
                <a:latin typeface="Arial MT"/>
                <a:cs typeface="Arial MT"/>
              </a:rPr>
              <a:t>read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and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80" dirty="0">
                <a:latin typeface="Arial MT"/>
                <a:cs typeface="Arial MT"/>
              </a:rPr>
              <a:t>write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95" dirty="0">
                <a:latin typeface="Arial MT"/>
                <a:cs typeface="Arial MT"/>
              </a:rPr>
              <a:t>it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100" dirty="0">
                <a:latin typeface="Arial MT"/>
                <a:cs typeface="Arial MT"/>
              </a:rPr>
              <a:t>back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120" dirty="0">
                <a:latin typeface="Arial MT"/>
                <a:cs typeface="Arial MT"/>
              </a:rPr>
              <a:t>to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Kafka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114" dirty="0">
                <a:latin typeface="Arial MT"/>
                <a:cs typeface="Arial MT"/>
              </a:rPr>
              <a:t>topic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35762"/>
            <a:ext cx="63099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4" dirty="0">
                <a:latin typeface="Arial"/>
                <a:cs typeface="Arial"/>
              </a:rPr>
              <a:t>Order</a:t>
            </a:r>
            <a:r>
              <a:rPr sz="7000" b="1" spc="-330" dirty="0">
                <a:latin typeface="Arial"/>
                <a:cs typeface="Arial"/>
              </a:rPr>
              <a:t> </a:t>
            </a:r>
            <a:r>
              <a:rPr sz="7000" b="1" spc="-55" dirty="0">
                <a:latin typeface="Arial"/>
                <a:cs typeface="Arial"/>
              </a:rPr>
              <a:t>Message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7677" y="2378576"/>
            <a:ext cx="5128260" cy="3225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  <a:p>
            <a:pPr marL="364490" marR="5080">
              <a:lnSpc>
                <a:spcPct val="101600"/>
              </a:lnSpc>
            </a:pPr>
            <a:r>
              <a:rPr sz="2300" spc="5" dirty="0">
                <a:solidFill>
                  <a:srgbClr val="872094"/>
                </a:solidFill>
                <a:latin typeface="Courier New"/>
                <a:cs typeface="Courier New"/>
              </a:rPr>
              <a:t>"orderId"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2300" spc="5" dirty="0">
                <a:solidFill>
                  <a:srgbClr val="1750EB"/>
                </a:solidFill>
                <a:latin typeface="Courier New"/>
                <a:cs typeface="Courier New"/>
              </a:rPr>
              <a:t>12345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300" spc="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872094"/>
                </a:solidFill>
                <a:latin typeface="Courier New"/>
                <a:cs typeface="Courier New"/>
              </a:rPr>
              <a:t>"locationId"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23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077D16"/>
                </a:solidFill>
                <a:latin typeface="Courier New"/>
                <a:cs typeface="Courier New"/>
              </a:rPr>
              <a:t>"store_1234"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300" spc="-13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872094"/>
                </a:solidFill>
                <a:latin typeface="Courier New"/>
                <a:cs typeface="Courier New"/>
              </a:rPr>
              <a:t>"finalAmount"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2300" spc="5" dirty="0">
                <a:solidFill>
                  <a:srgbClr val="1750EB"/>
                </a:solidFill>
                <a:latin typeface="Courier New"/>
                <a:cs typeface="Courier New"/>
              </a:rPr>
              <a:t>27.00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300" spc="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872094"/>
                </a:solidFill>
                <a:latin typeface="Courier New"/>
                <a:cs typeface="Courier New"/>
              </a:rPr>
              <a:t>"orderType"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2300" spc="5" dirty="0">
                <a:solidFill>
                  <a:srgbClr val="077D16"/>
                </a:solidFill>
                <a:latin typeface="Courier New"/>
                <a:cs typeface="Courier New"/>
              </a:rPr>
              <a:t>"GENERAL"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300" spc="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872094"/>
                </a:solidFill>
                <a:latin typeface="Courier New"/>
                <a:cs typeface="Courier New"/>
              </a:rPr>
              <a:t>"orderLineItems"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23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[</a:t>
            </a:r>
            <a:endParaRPr sz="2300">
              <a:latin typeface="Courier New"/>
              <a:cs typeface="Courier New"/>
            </a:endParaRPr>
          </a:p>
          <a:p>
            <a:pPr marL="716280">
              <a:lnSpc>
                <a:spcPct val="100000"/>
              </a:lnSpc>
              <a:spcBef>
                <a:spcPts val="45"/>
              </a:spcBef>
            </a:pP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  <a:p>
            <a:pPr marL="1068070" marR="884555">
              <a:lnSpc>
                <a:spcPct val="101600"/>
              </a:lnSpc>
            </a:pPr>
            <a:r>
              <a:rPr sz="2300" spc="5" dirty="0">
                <a:solidFill>
                  <a:srgbClr val="872094"/>
                </a:solidFill>
                <a:latin typeface="Courier New"/>
                <a:cs typeface="Courier New"/>
              </a:rPr>
              <a:t>"item"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2300" spc="-9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spc="5" dirty="0">
                <a:solidFill>
                  <a:srgbClr val="077D16"/>
                </a:solidFill>
                <a:latin typeface="Courier New"/>
                <a:cs typeface="Courier New"/>
              </a:rPr>
              <a:t>"Bananas"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300" spc="-13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spc="5" dirty="0">
                <a:solidFill>
                  <a:srgbClr val="872094"/>
                </a:solidFill>
                <a:latin typeface="Courier New"/>
                <a:cs typeface="Courier New"/>
              </a:rPr>
              <a:t>"count"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230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spc="5" dirty="0">
                <a:solidFill>
                  <a:srgbClr val="1750EB"/>
                </a:solidFill>
                <a:latin typeface="Courier New"/>
                <a:cs typeface="Courier New"/>
              </a:rPr>
              <a:t>2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2709" y="5582666"/>
            <a:ext cx="72961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5" dirty="0">
                <a:solidFill>
                  <a:srgbClr val="1750EB"/>
                </a:solidFill>
                <a:latin typeface="Courier New"/>
                <a:cs typeface="Courier New"/>
              </a:rPr>
              <a:t>2.00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1435" y="5582666"/>
            <a:ext cx="1960880" cy="108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05"/>
              </a:spcBef>
            </a:pPr>
            <a:r>
              <a:rPr sz="2300" spc="5" dirty="0">
                <a:solidFill>
                  <a:srgbClr val="872094"/>
                </a:solidFill>
                <a:latin typeface="Courier New"/>
                <a:cs typeface="Courier New"/>
              </a:rPr>
              <a:t>"amount"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},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3314" y="6650697"/>
            <a:ext cx="4424045" cy="1089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2300" spc="5" dirty="0">
                <a:solidFill>
                  <a:srgbClr val="872094"/>
                </a:solidFill>
                <a:latin typeface="Courier New"/>
                <a:cs typeface="Courier New"/>
              </a:rPr>
              <a:t>"item"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2300" spc="-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077D16"/>
                </a:solidFill>
                <a:latin typeface="Courier New"/>
                <a:cs typeface="Courier New"/>
              </a:rPr>
              <a:t>"Iphone</a:t>
            </a:r>
            <a:r>
              <a:rPr sz="2300" spc="-45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2300" spc="5" dirty="0">
                <a:solidFill>
                  <a:srgbClr val="077D16"/>
                </a:solidFill>
                <a:latin typeface="Courier New"/>
                <a:cs typeface="Courier New"/>
              </a:rPr>
              <a:t>Charger"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300" spc="-13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spc="5" dirty="0">
                <a:solidFill>
                  <a:srgbClr val="872094"/>
                </a:solidFill>
                <a:latin typeface="Courier New"/>
                <a:cs typeface="Courier New"/>
              </a:rPr>
              <a:t>"count"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23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spc="5" dirty="0">
                <a:solidFill>
                  <a:srgbClr val="1750EB"/>
                </a:solidFill>
                <a:latin typeface="Courier New"/>
                <a:cs typeface="Courier New"/>
              </a:rPr>
              <a:t>1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spc="5" dirty="0">
                <a:solidFill>
                  <a:srgbClr val="872094"/>
                </a:solidFill>
                <a:latin typeface="Courier New"/>
                <a:cs typeface="Courier New"/>
              </a:rPr>
              <a:t>"amount"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2300" spc="-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spc="5" dirty="0">
                <a:solidFill>
                  <a:srgbClr val="1750EB"/>
                </a:solidFill>
                <a:latin typeface="Courier New"/>
                <a:cs typeface="Courier New"/>
              </a:rPr>
              <a:t>25.00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9556" y="7718727"/>
            <a:ext cx="3192780" cy="108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05"/>
              </a:spcBef>
            </a:pP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],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300" dirty="0">
                <a:solidFill>
                  <a:srgbClr val="872094"/>
                </a:solidFill>
                <a:latin typeface="Courier New"/>
                <a:cs typeface="Courier New"/>
              </a:rPr>
              <a:t>"orderedDateTime"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62406" y="8430747"/>
            <a:ext cx="372046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5" dirty="0">
                <a:solidFill>
                  <a:srgbClr val="077D16"/>
                </a:solidFill>
                <a:latin typeface="Courier New"/>
                <a:cs typeface="Courier New"/>
              </a:rPr>
              <a:t>"2022-12-05T08:55:27"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7677" y="8786757"/>
            <a:ext cx="20193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24610" y="8421465"/>
            <a:ext cx="542925" cy="418465"/>
          </a:xfrm>
          <a:custGeom>
            <a:avLst/>
            <a:gdLst/>
            <a:ahLst/>
            <a:cxnLst/>
            <a:rect l="l" t="t" r="r" b="b"/>
            <a:pathLst>
              <a:path w="542925" h="418465">
                <a:moveTo>
                  <a:pt x="158514" y="0"/>
                </a:moveTo>
                <a:lnTo>
                  <a:pt x="158514" y="142173"/>
                </a:lnTo>
                <a:lnTo>
                  <a:pt x="0" y="142173"/>
                </a:lnTo>
                <a:lnTo>
                  <a:pt x="0" y="275984"/>
                </a:lnTo>
                <a:lnTo>
                  <a:pt x="158514" y="275984"/>
                </a:lnTo>
                <a:lnTo>
                  <a:pt x="158514" y="418157"/>
                </a:lnTo>
                <a:lnTo>
                  <a:pt x="542695" y="209078"/>
                </a:lnTo>
                <a:lnTo>
                  <a:pt x="15851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82395"/>
            <a:ext cx="17986375" cy="103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600" b="1" spc="-20" dirty="0">
                <a:latin typeface="Arial"/>
                <a:cs typeface="Arial"/>
              </a:rPr>
              <a:t>Kafka</a:t>
            </a:r>
            <a:r>
              <a:rPr sz="6600" b="1" spc="-265" dirty="0">
                <a:latin typeface="Arial"/>
                <a:cs typeface="Arial"/>
              </a:rPr>
              <a:t> </a:t>
            </a:r>
            <a:r>
              <a:rPr sz="6600" b="1" spc="-85" dirty="0">
                <a:latin typeface="Arial"/>
                <a:cs typeface="Arial"/>
              </a:rPr>
              <a:t>Streams</a:t>
            </a:r>
            <a:r>
              <a:rPr sz="6600" b="1" spc="-265" dirty="0">
                <a:latin typeface="Arial"/>
                <a:cs typeface="Arial"/>
              </a:rPr>
              <a:t> </a:t>
            </a:r>
            <a:r>
              <a:rPr sz="6600" b="1" spc="-150" dirty="0">
                <a:latin typeface="Arial"/>
                <a:cs typeface="Arial"/>
              </a:rPr>
              <a:t>Application</a:t>
            </a:r>
            <a:r>
              <a:rPr sz="6600" b="1" spc="-260" dirty="0">
                <a:latin typeface="Arial"/>
                <a:cs typeface="Arial"/>
              </a:rPr>
              <a:t> </a:t>
            </a:r>
            <a:r>
              <a:rPr sz="6600" b="1" spc="-200" dirty="0">
                <a:latin typeface="Arial"/>
                <a:cs typeface="Arial"/>
              </a:rPr>
              <a:t>using</a:t>
            </a:r>
            <a:r>
              <a:rPr sz="6600" b="1" spc="-265" dirty="0">
                <a:latin typeface="Arial"/>
                <a:cs typeface="Arial"/>
              </a:rPr>
              <a:t> </a:t>
            </a:r>
            <a:r>
              <a:rPr sz="6600" b="1" spc="-160" dirty="0">
                <a:latin typeface="Arial"/>
                <a:cs typeface="Arial"/>
              </a:rPr>
              <a:t>Spring</a:t>
            </a:r>
            <a:r>
              <a:rPr lang="en-US" sz="6600" b="1" spc="-160" dirty="0">
                <a:latin typeface="Arial"/>
                <a:cs typeface="Arial"/>
              </a:rPr>
              <a:t> </a:t>
            </a:r>
            <a:r>
              <a:rPr sz="6600" b="1" spc="-160" dirty="0">
                <a:latin typeface="Arial"/>
                <a:cs typeface="Arial"/>
              </a:rPr>
              <a:t>Boot</a:t>
            </a:r>
            <a:endParaRPr sz="6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943907"/>
            <a:ext cx="15673069" cy="8999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59740" indent="-447675">
              <a:lnSpc>
                <a:spcPct val="100000"/>
              </a:lnSpc>
              <a:spcBef>
                <a:spcPts val="120"/>
              </a:spcBef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30" dirty="0">
                <a:latin typeface="Arial MT"/>
                <a:cs typeface="Arial MT"/>
              </a:rPr>
              <a:t>Spring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35" dirty="0">
                <a:latin typeface="Arial MT"/>
                <a:cs typeface="Arial MT"/>
              </a:rPr>
              <a:t>framework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5" dirty="0">
                <a:latin typeface="Arial MT"/>
                <a:cs typeface="Arial MT"/>
              </a:rPr>
              <a:t>is </a:t>
            </a:r>
            <a:r>
              <a:rPr sz="3500" spc="10" dirty="0">
                <a:latin typeface="Arial MT"/>
                <a:cs typeface="Arial MT"/>
              </a:rPr>
              <a:t>one </a:t>
            </a:r>
            <a:r>
              <a:rPr lang="en-US" sz="3500" spc="10" dirty="0">
                <a:latin typeface="Arial MT"/>
                <a:cs typeface="Arial MT"/>
              </a:rPr>
              <a:t>of </a:t>
            </a:r>
            <a:r>
              <a:rPr sz="3500" spc="30" dirty="0">
                <a:latin typeface="Arial MT"/>
                <a:cs typeface="Arial MT"/>
              </a:rPr>
              <a:t>the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45" dirty="0">
                <a:latin typeface="Arial MT"/>
                <a:cs typeface="Arial MT"/>
              </a:rPr>
              <a:t>popular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JVM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frameworks</a:t>
            </a:r>
            <a:endParaRPr sz="3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900" dirty="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45" dirty="0">
                <a:latin typeface="Arial MT"/>
                <a:cs typeface="Arial MT"/>
              </a:rPr>
              <a:t>Build</a:t>
            </a:r>
            <a:r>
              <a:rPr sz="3500" spc="-5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Kafka</a:t>
            </a:r>
            <a:r>
              <a:rPr sz="3500" dirty="0">
                <a:latin typeface="Arial MT"/>
                <a:cs typeface="Arial MT"/>
              </a:rPr>
              <a:t> Streams </a:t>
            </a:r>
            <a:r>
              <a:rPr sz="3500" spc="50" dirty="0">
                <a:latin typeface="Arial MT"/>
                <a:cs typeface="Arial MT"/>
              </a:rPr>
              <a:t>application</a:t>
            </a:r>
            <a:r>
              <a:rPr sz="3500" dirty="0">
                <a:latin typeface="Arial MT"/>
                <a:cs typeface="Arial MT"/>
              </a:rPr>
              <a:t> </a:t>
            </a:r>
            <a:r>
              <a:rPr sz="3500" spc="20" dirty="0">
                <a:latin typeface="Arial MT"/>
                <a:cs typeface="Arial MT"/>
              </a:rPr>
              <a:t>using</a:t>
            </a:r>
            <a:r>
              <a:rPr sz="3500" dirty="0">
                <a:latin typeface="Arial MT"/>
                <a:cs typeface="Arial MT"/>
              </a:rPr>
              <a:t> </a:t>
            </a:r>
            <a:r>
              <a:rPr sz="3500" spc="50" dirty="0">
                <a:latin typeface="Arial MT"/>
                <a:cs typeface="Arial MT"/>
              </a:rPr>
              <a:t>Spring</a:t>
            </a:r>
            <a:r>
              <a:rPr lang="en-US" sz="3500" spc="50" dirty="0">
                <a:latin typeface="Arial MT"/>
                <a:cs typeface="Arial MT"/>
              </a:rPr>
              <a:t> </a:t>
            </a:r>
            <a:r>
              <a:rPr sz="3500" spc="50" dirty="0">
                <a:latin typeface="Arial MT"/>
                <a:cs typeface="Arial MT"/>
              </a:rPr>
              <a:t>Boot</a:t>
            </a:r>
            <a:endParaRPr lang="en-US" sz="3500" dirty="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buSzPct val="122857"/>
              <a:buChar char="•"/>
              <a:tabLst>
                <a:tab pos="459740" algn="l"/>
                <a:tab pos="460375" algn="l"/>
              </a:tabLst>
            </a:pPr>
            <a:endParaRPr lang="en-IN" sz="3500" spc="30" dirty="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30" dirty="0">
                <a:latin typeface="Arial MT"/>
                <a:cs typeface="Arial MT"/>
              </a:rPr>
              <a:t>Spring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Framework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5" dirty="0">
                <a:latin typeface="Arial MT"/>
                <a:cs typeface="Arial MT"/>
              </a:rPr>
              <a:t>is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45" dirty="0">
                <a:latin typeface="Arial MT"/>
                <a:cs typeface="Arial MT"/>
              </a:rPr>
              <a:t>going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105" dirty="0">
                <a:latin typeface="Arial MT"/>
                <a:cs typeface="Arial MT"/>
              </a:rPr>
              <a:t>to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manage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lang="en-US" sz="3500" spc="10" dirty="0">
                <a:latin typeface="Arial MT"/>
                <a:cs typeface="Arial MT"/>
              </a:rPr>
              <a:t>the </a:t>
            </a:r>
            <a:r>
              <a:rPr sz="3500" spc="25" dirty="0">
                <a:latin typeface="Arial MT"/>
                <a:cs typeface="Arial MT"/>
              </a:rPr>
              <a:t>lifecycle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70" dirty="0">
                <a:latin typeface="Arial MT"/>
                <a:cs typeface="Arial MT"/>
              </a:rPr>
              <a:t>of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the</a:t>
            </a:r>
            <a:r>
              <a:rPr sz="3500" spc="10" dirty="0">
                <a:latin typeface="Arial MT"/>
                <a:cs typeface="Arial MT"/>
              </a:rPr>
              <a:t> Kafka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Streams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55" dirty="0">
                <a:latin typeface="Arial MT"/>
                <a:cs typeface="Arial MT"/>
              </a:rPr>
              <a:t>app</a:t>
            </a:r>
            <a:endParaRPr sz="3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900" dirty="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spcBef>
                <a:spcPts val="5"/>
              </a:spcBef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-5" dirty="0">
                <a:latin typeface="Arial MT"/>
                <a:cs typeface="Arial MT"/>
              </a:rPr>
              <a:t>JSON</a:t>
            </a:r>
            <a:r>
              <a:rPr sz="3500" spc="1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Serialization/Deserializatio</a:t>
            </a:r>
            <a:r>
              <a:rPr lang="en-US" sz="3500" dirty="0">
                <a:latin typeface="Arial MT"/>
                <a:cs typeface="Arial MT"/>
              </a:rPr>
              <a:t>n</a:t>
            </a:r>
          </a:p>
          <a:p>
            <a:pPr marL="459740" indent="-447675">
              <a:lnSpc>
                <a:spcPct val="100000"/>
              </a:lnSpc>
              <a:spcBef>
                <a:spcPts val="5"/>
              </a:spcBef>
              <a:buSzPct val="122857"/>
              <a:buChar char="•"/>
              <a:tabLst>
                <a:tab pos="459740" algn="l"/>
                <a:tab pos="460375" algn="l"/>
              </a:tabLst>
            </a:pPr>
            <a:endParaRPr lang="en-US" sz="3500" spc="55" dirty="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spcBef>
                <a:spcPts val="5"/>
              </a:spcBef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55" dirty="0">
                <a:latin typeface="Arial MT"/>
                <a:cs typeface="Arial MT"/>
              </a:rPr>
              <a:t>Spring</a:t>
            </a:r>
            <a:r>
              <a:rPr lang="en-US" sz="3500" spc="55" dirty="0">
                <a:latin typeface="Arial MT"/>
                <a:cs typeface="Arial MT"/>
              </a:rPr>
              <a:t> </a:t>
            </a:r>
            <a:r>
              <a:rPr sz="3500" spc="55" dirty="0">
                <a:latin typeface="Arial MT"/>
                <a:cs typeface="Arial MT"/>
              </a:rPr>
              <a:t>Boot</a:t>
            </a:r>
            <a:r>
              <a:rPr sz="3500" dirty="0">
                <a:latin typeface="Arial MT"/>
                <a:cs typeface="Arial MT"/>
              </a:rPr>
              <a:t> </a:t>
            </a:r>
            <a:r>
              <a:rPr sz="3500" spc="-15" dirty="0">
                <a:latin typeface="Arial MT"/>
                <a:cs typeface="Arial MT"/>
              </a:rPr>
              <a:t>has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65" dirty="0">
                <a:latin typeface="Arial MT"/>
                <a:cs typeface="Arial MT"/>
              </a:rPr>
              <a:t>in-built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15" dirty="0">
                <a:latin typeface="Arial MT"/>
                <a:cs typeface="Arial MT"/>
              </a:rPr>
              <a:t>generic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-15" dirty="0">
                <a:latin typeface="Arial MT"/>
                <a:cs typeface="Arial MT"/>
              </a:rPr>
              <a:t>Serdes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105" dirty="0">
                <a:latin typeface="Arial MT"/>
                <a:cs typeface="Arial MT"/>
              </a:rPr>
              <a:t>to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handle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40" dirty="0">
                <a:latin typeface="Arial MT"/>
                <a:cs typeface="Arial MT"/>
              </a:rPr>
              <a:t>this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20" dirty="0">
                <a:latin typeface="Arial MT"/>
                <a:cs typeface="Arial MT"/>
              </a:rPr>
              <a:t>functionality</a:t>
            </a:r>
            <a:endParaRPr sz="35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3950" dirty="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-30" dirty="0">
                <a:latin typeface="Arial MT"/>
                <a:cs typeface="Arial MT"/>
              </a:rPr>
              <a:t>Error</a:t>
            </a:r>
            <a:r>
              <a:rPr sz="3500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Handling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20" dirty="0">
                <a:latin typeface="Arial MT"/>
                <a:cs typeface="Arial MT"/>
              </a:rPr>
              <a:t>using</a:t>
            </a:r>
            <a:r>
              <a:rPr sz="3500" dirty="0">
                <a:latin typeface="Arial MT"/>
                <a:cs typeface="Arial MT"/>
              </a:rPr>
              <a:t> </a:t>
            </a:r>
            <a:r>
              <a:rPr sz="3500" spc="55" dirty="0">
                <a:latin typeface="Arial MT"/>
                <a:cs typeface="Arial MT"/>
              </a:rPr>
              <a:t>SpringBoot</a:t>
            </a:r>
            <a:r>
              <a:rPr sz="3500" spc="5" dirty="0">
                <a:latin typeface="Arial MT"/>
                <a:cs typeface="Arial MT"/>
              </a:rPr>
              <a:t> in</a:t>
            </a:r>
            <a:r>
              <a:rPr sz="3500" dirty="0">
                <a:latin typeface="Arial MT"/>
                <a:cs typeface="Arial MT"/>
              </a:rPr>
              <a:t> </a:t>
            </a:r>
            <a:r>
              <a:rPr sz="3500" spc="-60" dirty="0">
                <a:latin typeface="Arial MT"/>
                <a:cs typeface="Arial MT"/>
              </a:rPr>
              <a:t>a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Kafka</a:t>
            </a:r>
            <a:r>
              <a:rPr sz="3500" dirty="0">
                <a:latin typeface="Arial MT"/>
                <a:cs typeface="Arial MT"/>
              </a:rPr>
              <a:t> Streams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45" dirty="0">
                <a:latin typeface="Arial MT"/>
                <a:cs typeface="Arial MT"/>
              </a:rPr>
              <a:t>application</a:t>
            </a:r>
            <a:endParaRPr sz="3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900" dirty="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spcBef>
                <a:spcPts val="5"/>
              </a:spcBef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-15" dirty="0">
                <a:latin typeface="Arial MT"/>
                <a:cs typeface="Arial MT"/>
              </a:rPr>
              <a:t>Query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10" dirty="0">
                <a:latin typeface="Arial MT"/>
                <a:cs typeface="Arial MT"/>
              </a:rPr>
              <a:t>Materialized </a:t>
            </a:r>
            <a:r>
              <a:rPr sz="3500" spc="20" dirty="0">
                <a:latin typeface="Arial MT"/>
                <a:cs typeface="Arial MT"/>
              </a:rPr>
              <a:t>views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and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expose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the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40" dirty="0">
                <a:latin typeface="Arial MT"/>
                <a:cs typeface="Arial MT"/>
              </a:rPr>
              <a:t>data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5" dirty="0">
                <a:latin typeface="Arial MT"/>
                <a:cs typeface="Arial MT"/>
              </a:rPr>
              <a:t>in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-60" dirty="0">
                <a:latin typeface="Arial MT"/>
                <a:cs typeface="Arial MT"/>
              </a:rPr>
              <a:t>a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-20" dirty="0" err="1">
                <a:latin typeface="Arial MT"/>
                <a:cs typeface="Arial MT"/>
              </a:rPr>
              <a:t>RestFul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-40" dirty="0">
                <a:latin typeface="Arial MT"/>
                <a:cs typeface="Arial MT"/>
              </a:rPr>
              <a:t>API</a:t>
            </a:r>
            <a:endParaRPr sz="3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900" dirty="0">
              <a:latin typeface="Arial MT"/>
              <a:cs typeface="Arial MT"/>
            </a:endParaRPr>
          </a:p>
          <a:p>
            <a:pPr marL="459740" indent="-447675">
              <a:lnSpc>
                <a:spcPct val="100000"/>
              </a:lnSpc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40" dirty="0">
                <a:latin typeface="Arial MT"/>
                <a:cs typeface="Arial MT"/>
              </a:rPr>
              <a:t>Unit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and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25" dirty="0">
                <a:latin typeface="Arial MT"/>
                <a:cs typeface="Arial MT"/>
              </a:rPr>
              <a:t>Integration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45" dirty="0">
                <a:latin typeface="Arial MT"/>
                <a:cs typeface="Arial MT"/>
              </a:rPr>
              <a:t>tests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50" dirty="0">
                <a:latin typeface="Arial MT"/>
                <a:cs typeface="Arial MT"/>
              </a:rPr>
              <a:t>for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the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30" dirty="0">
                <a:latin typeface="Arial MT"/>
                <a:cs typeface="Arial MT"/>
              </a:rPr>
              <a:t>Spring</a:t>
            </a:r>
            <a:r>
              <a:rPr sz="3500" spc="10" dirty="0">
                <a:latin typeface="Arial MT"/>
                <a:cs typeface="Arial MT"/>
              </a:rPr>
              <a:t> Kafka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dirty="0">
                <a:latin typeface="Arial MT"/>
                <a:cs typeface="Arial MT"/>
              </a:rPr>
              <a:t>Streams</a:t>
            </a:r>
            <a:r>
              <a:rPr sz="3500" spc="5" dirty="0">
                <a:latin typeface="Arial MT"/>
                <a:cs typeface="Arial MT"/>
              </a:rPr>
              <a:t> </a:t>
            </a:r>
            <a:r>
              <a:rPr sz="3500" spc="20" dirty="0">
                <a:latin typeface="Arial MT"/>
                <a:cs typeface="Arial MT"/>
              </a:rPr>
              <a:t>using</a:t>
            </a:r>
            <a:r>
              <a:rPr sz="3500" spc="10" dirty="0">
                <a:latin typeface="Arial MT"/>
                <a:cs typeface="Arial MT"/>
              </a:rPr>
              <a:t> </a:t>
            </a:r>
            <a:r>
              <a:rPr sz="3500" spc="35" dirty="0">
                <a:latin typeface="Arial MT"/>
                <a:cs typeface="Arial MT"/>
              </a:rPr>
              <a:t>JUnit5</a:t>
            </a:r>
            <a:endParaRPr sz="3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13461"/>
            <a:ext cx="115779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90" dirty="0">
                <a:latin typeface="Arial"/>
                <a:cs typeface="Arial"/>
              </a:rPr>
              <a:t>Querying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60" dirty="0">
                <a:latin typeface="Arial"/>
                <a:cs typeface="Arial"/>
              </a:rPr>
              <a:t>Materialized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200" dirty="0">
                <a:latin typeface="Arial"/>
                <a:cs typeface="Arial"/>
              </a:rPr>
              <a:t>Views</a:t>
            </a:r>
            <a:endParaRPr sz="7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76893" y="4063451"/>
            <a:ext cx="5017770" cy="3181985"/>
            <a:chOff x="6576893" y="4063451"/>
            <a:chExt cx="5017770" cy="3181985"/>
          </a:xfrm>
        </p:grpSpPr>
        <p:sp>
          <p:nvSpPr>
            <p:cNvPr id="4" name="object 4"/>
            <p:cNvSpPr/>
            <p:nvPr/>
          </p:nvSpPr>
          <p:spPr>
            <a:xfrm>
              <a:off x="6576893" y="4063451"/>
              <a:ext cx="5017770" cy="3181985"/>
            </a:xfrm>
            <a:custGeom>
              <a:avLst/>
              <a:gdLst/>
              <a:ahLst/>
              <a:cxnLst/>
              <a:rect l="l" t="t" r="r" b="b"/>
              <a:pathLst>
                <a:path w="5017770" h="3181984">
                  <a:moveTo>
                    <a:pt x="4288021" y="0"/>
                  </a:moveTo>
                  <a:lnTo>
                    <a:pt x="729503" y="0"/>
                  </a:lnTo>
                  <a:lnTo>
                    <a:pt x="661254" y="49"/>
                  </a:lnTo>
                  <a:lnTo>
                    <a:pt x="598995" y="392"/>
                  </a:lnTo>
                  <a:lnTo>
                    <a:pt x="542375" y="1324"/>
                  </a:lnTo>
                  <a:lnTo>
                    <a:pt x="491041" y="3138"/>
                  </a:lnTo>
                  <a:lnTo>
                    <a:pt x="444641" y="6130"/>
                  </a:lnTo>
                  <a:lnTo>
                    <a:pt x="402822" y="10592"/>
                  </a:lnTo>
                  <a:lnTo>
                    <a:pt x="365232" y="16820"/>
                  </a:lnTo>
                  <a:lnTo>
                    <a:pt x="301330" y="35750"/>
                  </a:lnTo>
                  <a:lnTo>
                    <a:pt x="256315" y="55001"/>
                  </a:lnTo>
                  <a:lnTo>
                    <a:pt x="214064" y="78851"/>
                  </a:lnTo>
                  <a:lnTo>
                    <a:pt x="174880" y="106992"/>
                  </a:lnTo>
                  <a:lnTo>
                    <a:pt x="139072" y="139121"/>
                  </a:lnTo>
                  <a:lnTo>
                    <a:pt x="106943" y="174929"/>
                  </a:lnTo>
                  <a:lnTo>
                    <a:pt x="78802" y="214113"/>
                  </a:lnTo>
                  <a:lnTo>
                    <a:pt x="54952" y="256364"/>
                  </a:lnTo>
                  <a:lnTo>
                    <a:pt x="35701" y="301379"/>
                  </a:lnTo>
                  <a:lnTo>
                    <a:pt x="16771" y="365282"/>
                  </a:lnTo>
                  <a:lnTo>
                    <a:pt x="10543" y="402871"/>
                  </a:lnTo>
                  <a:lnTo>
                    <a:pt x="6081" y="444690"/>
                  </a:lnTo>
                  <a:lnTo>
                    <a:pt x="3089" y="491091"/>
                  </a:lnTo>
                  <a:lnTo>
                    <a:pt x="1275" y="542424"/>
                  </a:lnTo>
                  <a:lnTo>
                    <a:pt x="343" y="599044"/>
                  </a:lnTo>
                  <a:lnTo>
                    <a:pt x="0" y="661303"/>
                  </a:lnTo>
                  <a:lnTo>
                    <a:pt x="0" y="2520350"/>
                  </a:lnTo>
                  <a:lnTo>
                    <a:pt x="343" y="2582608"/>
                  </a:lnTo>
                  <a:lnTo>
                    <a:pt x="1275" y="2639228"/>
                  </a:lnTo>
                  <a:lnTo>
                    <a:pt x="3089" y="2690562"/>
                  </a:lnTo>
                  <a:lnTo>
                    <a:pt x="6081" y="2736962"/>
                  </a:lnTo>
                  <a:lnTo>
                    <a:pt x="10543" y="2778781"/>
                  </a:lnTo>
                  <a:lnTo>
                    <a:pt x="16771" y="2816371"/>
                  </a:lnTo>
                  <a:lnTo>
                    <a:pt x="35701" y="2880274"/>
                  </a:lnTo>
                  <a:lnTo>
                    <a:pt x="54952" y="2925288"/>
                  </a:lnTo>
                  <a:lnTo>
                    <a:pt x="78802" y="2967540"/>
                  </a:lnTo>
                  <a:lnTo>
                    <a:pt x="106943" y="3006723"/>
                  </a:lnTo>
                  <a:lnTo>
                    <a:pt x="139072" y="3042532"/>
                  </a:lnTo>
                  <a:lnTo>
                    <a:pt x="174880" y="3074660"/>
                  </a:lnTo>
                  <a:lnTo>
                    <a:pt x="214064" y="3102802"/>
                  </a:lnTo>
                  <a:lnTo>
                    <a:pt x="256315" y="3126651"/>
                  </a:lnTo>
                  <a:lnTo>
                    <a:pt x="301330" y="3145902"/>
                  </a:lnTo>
                  <a:lnTo>
                    <a:pt x="365232" y="3164832"/>
                  </a:lnTo>
                  <a:lnTo>
                    <a:pt x="402822" y="3171060"/>
                  </a:lnTo>
                  <a:lnTo>
                    <a:pt x="444641" y="3175523"/>
                  </a:lnTo>
                  <a:lnTo>
                    <a:pt x="491041" y="3178515"/>
                  </a:lnTo>
                  <a:lnTo>
                    <a:pt x="542375" y="3180329"/>
                  </a:lnTo>
                  <a:lnTo>
                    <a:pt x="598995" y="3181261"/>
                  </a:lnTo>
                  <a:lnTo>
                    <a:pt x="729503" y="3181653"/>
                  </a:lnTo>
                  <a:lnTo>
                    <a:pt x="4288021" y="3181653"/>
                  </a:lnTo>
                  <a:lnTo>
                    <a:pt x="4356271" y="3181604"/>
                  </a:lnTo>
                  <a:lnTo>
                    <a:pt x="4418530" y="3181261"/>
                  </a:lnTo>
                  <a:lnTo>
                    <a:pt x="4475150" y="3180329"/>
                  </a:lnTo>
                  <a:lnTo>
                    <a:pt x="4526485" y="3178515"/>
                  </a:lnTo>
                  <a:lnTo>
                    <a:pt x="4572886" y="3175523"/>
                  </a:lnTo>
                  <a:lnTo>
                    <a:pt x="4614705" y="3171060"/>
                  </a:lnTo>
                  <a:lnTo>
                    <a:pt x="4652295" y="3164832"/>
                  </a:lnTo>
                  <a:lnTo>
                    <a:pt x="4716196" y="3145902"/>
                  </a:lnTo>
                  <a:lnTo>
                    <a:pt x="4761211" y="3126651"/>
                  </a:lnTo>
                  <a:lnTo>
                    <a:pt x="4803463" y="3102802"/>
                  </a:lnTo>
                  <a:lnTo>
                    <a:pt x="4842646" y="3074660"/>
                  </a:lnTo>
                  <a:lnTo>
                    <a:pt x="4878455" y="3042532"/>
                  </a:lnTo>
                  <a:lnTo>
                    <a:pt x="4910582" y="3006723"/>
                  </a:lnTo>
                  <a:lnTo>
                    <a:pt x="4938723" y="2967540"/>
                  </a:lnTo>
                  <a:lnTo>
                    <a:pt x="4962572" y="2925288"/>
                  </a:lnTo>
                  <a:lnTo>
                    <a:pt x="4981822" y="2880274"/>
                  </a:lnTo>
                  <a:lnTo>
                    <a:pt x="5000755" y="2816371"/>
                  </a:lnTo>
                  <a:lnTo>
                    <a:pt x="5006985" y="2778781"/>
                  </a:lnTo>
                  <a:lnTo>
                    <a:pt x="5011449" y="2736962"/>
                  </a:lnTo>
                  <a:lnTo>
                    <a:pt x="5014441" y="2690562"/>
                  </a:lnTo>
                  <a:lnTo>
                    <a:pt x="5016256" y="2639228"/>
                  </a:lnTo>
                  <a:lnTo>
                    <a:pt x="5017187" y="2582608"/>
                  </a:lnTo>
                  <a:lnTo>
                    <a:pt x="5017531" y="2520350"/>
                  </a:lnTo>
                  <a:lnTo>
                    <a:pt x="5017531" y="661303"/>
                  </a:lnTo>
                  <a:lnTo>
                    <a:pt x="5017187" y="599044"/>
                  </a:lnTo>
                  <a:lnTo>
                    <a:pt x="5016256" y="542424"/>
                  </a:lnTo>
                  <a:lnTo>
                    <a:pt x="5014441" y="491091"/>
                  </a:lnTo>
                  <a:lnTo>
                    <a:pt x="5011449" y="444690"/>
                  </a:lnTo>
                  <a:lnTo>
                    <a:pt x="5006985" y="402871"/>
                  </a:lnTo>
                  <a:lnTo>
                    <a:pt x="5000755" y="365282"/>
                  </a:lnTo>
                  <a:lnTo>
                    <a:pt x="4981822" y="301379"/>
                  </a:lnTo>
                  <a:lnTo>
                    <a:pt x="4962572" y="256364"/>
                  </a:lnTo>
                  <a:lnTo>
                    <a:pt x="4938723" y="214113"/>
                  </a:lnTo>
                  <a:lnTo>
                    <a:pt x="4910582" y="174929"/>
                  </a:lnTo>
                  <a:lnTo>
                    <a:pt x="4878455" y="139121"/>
                  </a:lnTo>
                  <a:lnTo>
                    <a:pt x="4842646" y="106992"/>
                  </a:lnTo>
                  <a:lnTo>
                    <a:pt x="4803463" y="78851"/>
                  </a:lnTo>
                  <a:lnTo>
                    <a:pt x="4761211" y="55001"/>
                  </a:lnTo>
                  <a:lnTo>
                    <a:pt x="4716196" y="35750"/>
                  </a:lnTo>
                  <a:lnTo>
                    <a:pt x="4652295" y="16820"/>
                  </a:lnTo>
                  <a:lnTo>
                    <a:pt x="4614705" y="10592"/>
                  </a:lnTo>
                  <a:lnTo>
                    <a:pt x="4572886" y="6130"/>
                  </a:lnTo>
                  <a:lnTo>
                    <a:pt x="4526485" y="3138"/>
                  </a:lnTo>
                  <a:lnTo>
                    <a:pt x="4475150" y="1324"/>
                  </a:lnTo>
                  <a:lnTo>
                    <a:pt x="4418530" y="392"/>
                  </a:lnTo>
                  <a:lnTo>
                    <a:pt x="4288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88203" y="5328613"/>
              <a:ext cx="2134235" cy="651510"/>
            </a:xfrm>
            <a:custGeom>
              <a:avLst/>
              <a:gdLst/>
              <a:ahLst/>
              <a:cxnLst/>
              <a:rect l="l" t="t" r="r" b="b"/>
              <a:pathLst>
                <a:path w="2134234" h="651510">
                  <a:moveTo>
                    <a:pt x="1976686" y="0"/>
                  </a:moveTo>
                  <a:lnTo>
                    <a:pt x="156921" y="0"/>
                  </a:lnTo>
                  <a:lnTo>
                    <a:pt x="125670" y="120"/>
                  </a:lnTo>
                  <a:lnTo>
                    <a:pt x="80451" y="3246"/>
                  </a:lnTo>
                  <a:lnTo>
                    <a:pt x="29826" y="29946"/>
                  </a:lnTo>
                  <a:lnTo>
                    <a:pt x="7575" y="64873"/>
                  </a:lnTo>
                  <a:lnTo>
                    <a:pt x="0" y="125789"/>
                  </a:lnTo>
                  <a:lnTo>
                    <a:pt x="0" y="525538"/>
                  </a:lnTo>
                  <a:lnTo>
                    <a:pt x="3126" y="570758"/>
                  </a:lnTo>
                  <a:lnTo>
                    <a:pt x="29826" y="621382"/>
                  </a:lnTo>
                  <a:lnTo>
                    <a:pt x="64754" y="643633"/>
                  </a:lnTo>
                  <a:lnTo>
                    <a:pt x="125670" y="651208"/>
                  </a:lnTo>
                  <a:lnTo>
                    <a:pt x="156921" y="651328"/>
                  </a:lnTo>
                  <a:lnTo>
                    <a:pt x="1976686" y="651328"/>
                  </a:lnTo>
                  <a:lnTo>
                    <a:pt x="2033138" y="650366"/>
                  </a:lnTo>
                  <a:lnTo>
                    <a:pt x="2087637" y="634356"/>
                  </a:lnTo>
                  <a:lnTo>
                    <a:pt x="2116754" y="605239"/>
                  </a:lnTo>
                  <a:lnTo>
                    <a:pt x="2132764" y="550740"/>
                  </a:lnTo>
                  <a:lnTo>
                    <a:pt x="2133606" y="525538"/>
                  </a:lnTo>
                  <a:lnTo>
                    <a:pt x="2133606" y="125789"/>
                  </a:lnTo>
                  <a:lnTo>
                    <a:pt x="2130480" y="80570"/>
                  </a:lnTo>
                  <a:lnTo>
                    <a:pt x="2103780" y="29946"/>
                  </a:lnTo>
                  <a:lnTo>
                    <a:pt x="2068853" y="7695"/>
                  </a:lnTo>
                  <a:lnTo>
                    <a:pt x="2007936" y="120"/>
                  </a:lnTo>
                  <a:lnTo>
                    <a:pt x="1976686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09278" y="5515697"/>
            <a:ext cx="189166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5" dirty="0">
                <a:latin typeface="Arial MT"/>
                <a:cs typeface="Arial MT"/>
              </a:rPr>
              <a:t>Kafka</a:t>
            </a:r>
            <a:r>
              <a:rPr sz="1650" spc="-25" dirty="0">
                <a:latin typeface="Arial MT"/>
                <a:cs typeface="Arial MT"/>
              </a:rPr>
              <a:t> </a:t>
            </a:r>
            <a:r>
              <a:rPr sz="1650" spc="20" dirty="0">
                <a:latin typeface="Arial MT"/>
                <a:cs typeface="Arial MT"/>
              </a:rPr>
              <a:t>Streams</a:t>
            </a:r>
            <a:r>
              <a:rPr sz="1650" spc="-25" dirty="0">
                <a:latin typeface="Arial MT"/>
                <a:cs typeface="Arial MT"/>
              </a:rPr>
              <a:t> </a:t>
            </a:r>
            <a:r>
              <a:rPr sz="1650" spc="55" dirty="0">
                <a:latin typeface="Arial MT"/>
                <a:cs typeface="Arial MT"/>
              </a:rPr>
              <a:t>App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43645" y="4348615"/>
            <a:ext cx="1617345" cy="651510"/>
          </a:xfrm>
          <a:custGeom>
            <a:avLst/>
            <a:gdLst/>
            <a:ahLst/>
            <a:cxnLst/>
            <a:rect l="l" t="t" r="r" b="b"/>
            <a:pathLst>
              <a:path w="1617345" h="651510">
                <a:moveTo>
                  <a:pt x="1459892" y="0"/>
                </a:moveTo>
                <a:lnTo>
                  <a:pt x="156921" y="0"/>
                </a:lnTo>
                <a:lnTo>
                  <a:pt x="125670" y="120"/>
                </a:lnTo>
                <a:lnTo>
                  <a:pt x="80450" y="3246"/>
                </a:lnTo>
                <a:lnTo>
                  <a:pt x="29826" y="29946"/>
                </a:lnTo>
                <a:lnTo>
                  <a:pt x="7575" y="64874"/>
                </a:lnTo>
                <a:lnTo>
                  <a:pt x="0" y="125790"/>
                </a:lnTo>
                <a:lnTo>
                  <a:pt x="0" y="525538"/>
                </a:lnTo>
                <a:lnTo>
                  <a:pt x="3126" y="570758"/>
                </a:lnTo>
                <a:lnTo>
                  <a:pt x="29826" y="621382"/>
                </a:lnTo>
                <a:lnTo>
                  <a:pt x="64753" y="643633"/>
                </a:lnTo>
                <a:lnTo>
                  <a:pt x="125670" y="651209"/>
                </a:lnTo>
                <a:lnTo>
                  <a:pt x="156921" y="651329"/>
                </a:lnTo>
                <a:lnTo>
                  <a:pt x="1459892" y="651329"/>
                </a:lnTo>
                <a:lnTo>
                  <a:pt x="1516341" y="650367"/>
                </a:lnTo>
                <a:lnTo>
                  <a:pt x="1570843" y="634356"/>
                </a:lnTo>
                <a:lnTo>
                  <a:pt x="1599959" y="605240"/>
                </a:lnTo>
                <a:lnTo>
                  <a:pt x="1615964" y="550740"/>
                </a:lnTo>
                <a:lnTo>
                  <a:pt x="1616804" y="525538"/>
                </a:lnTo>
                <a:lnTo>
                  <a:pt x="1616804" y="125790"/>
                </a:lnTo>
                <a:lnTo>
                  <a:pt x="1613682" y="80571"/>
                </a:lnTo>
                <a:lnTo>
                  <a:pt x="1586985" y="29946"/>
                </a:lnTo>
                <a:lnTo>
                  <a:pt x="1552057" y="7696"/>
                </a:lnTo>
                <a:lnTo>
                  <a:pt x="1491141" y="120"/>
                </a:lnTo>
                <a:lnTo>
                  <a:pt x="1459892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42598" y="4399578"/>
            <a:ext cx="1037590" cy="538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indent="24130">
              <a:lnSpc>
                <a:spcPct val="104099"/>
              </a:lnSpc>
              <a:spcBef>
                <a:spcPts val="15"/>
              </a:spcBef>
            </a:pPr>
            <a:r>
              <a:rPr sz="1650" spc="35" dirty="0">
                <a:latin typeface="Arial MT"/>
                <a:cs typeface="Arial MT"/>
              </a:rPr>
              <a:t>statestore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(RocksDB)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9984" y="4348615"/>
            <a:ext cx="1249045" cy="651510"/>
          </a:xfrm>
          <a:custGeom>
            <a:avLst/>
            <a:gdLst/>
            <a:ahLst/>
            <a:cxnLst/>
            <a:rect l="l" t="t" r="r" b="b"/>
            <a:pathLst>
              <a:path w="1249045" h="651510">
                <a:moveTo>
                  <a:pt x="1008872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411232"/>
                </a:lnTo>
                <a:lnTo>
                  <a:pt x="183" y="459010"/>
                </a:lnTo>
                <a:lnTo>
                  <a:pt x="1470" y="497541"/>
                </a:lnTo>
                <a:lnTo>
                  <a:pt x="11766" y="552145"/>
                </a:lnTo>
                <a:lnTo>
                  <a:pt x="45785" y="605544"/>
                </a:lnTo>
                <a:lnTo>
                  <a:pt x="99184" y="639563"/>
                </a:lnTo>
                <a:lnTo>
                  <a:pt x="153788" y="649859"/>
                </a:lnTo>
                <a:lnTo>
                  <a:pt x="192319" y="651146"/>
                </a:lnTo>
                <a:lnTo>
                  <a:pt x="240097" y="651329"/>
                </a:lnTo>
                <a:lnTo>
                  <a:pt x="1008872" y="651329"/>
                </a:lnTo>
                <a:lnTo>
                  <a:pt x="1056651" y="651146"/>
                </a:lnTo>
                <a:lnTo>
                  <a:pt x="1095182" y="649859"/>
                </a:lnTo>
                <a:lnTo>
                  <a:pt x="1149785" y="639563"/>
                </a:lnTo>
                <a:lnTo>
                  <a:pt x="1203185" y="605544"/>
                </a:lnTo>
                <a:lnTo>
                  <a:pt x="1237205" y="552145"/>
                </a:lnTo>
                <a:lnTo>
                  <a:pt x="1247499" y="497541"/>
                </a:lnTo>
                <a:lnTo>
                  <a:pt x="1248786" y="459010"/>
                </a:lnTo>
                <a:lnTo>
                  <a:pt x="1248970" y="411232"/>
                </a:lnTo>
                <a:lnTo>
                  <a:pt x="1248970" y="240097"/>
                </a:lnTo>
                <a:lnTo>
                  <a:pt x="1248786" y="192319"/>
                </a:lnTo>
                <a:lnTo>
                  <a:pt x="1247499" y="153788"/>
                </a:lnTo>
                <a:lnTo>
                  <a:pt x="1237205" y="99184"/>
                </a:lnTo>
                <a:lnTo>
                  <a:pt x="1203185" y="45785"/>
                </a:lnTo>
                <a:lnTo>
                  <a:pt x="1149785" y="11766"/>
                </a:lnTo>
                <a:lnTo>
                  <a:pt x="1095182" y="1470"/>
                </a:lnTo>
                <a:lnTo>
                  <a:pt x="1056651" y="183"/>
                </a:lnTo>
                <a:lnTo>
                  <a:pt x="10088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48987" y="4546086"/>
            <a:ext cx="76708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spc="35" dirty="0">
                <a:latin typeface="Arial MT"/>
                <a:cs typeface="Arial MT"/>
              </a:rPr>
              <a:t>Rest</a:t>
            </a:r>
            <a:r>
              <a:rPr sz="1450" spc="-6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API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6680" y="4150735"/>
            <a:ext cx="5558790" cy="1047115"/>
            <a:chOff x="3476680" y="4150735"/>
            <a:chExt cx="5558790" cy="1047115"/>
          </a:xfrm>
        </p:grpSpPr>
        <p:sp>
          <p:nvSpPr>
            <p:cNvPr id="12" name="object 12"/>
            <p:cNvSpPr/>
            <p:nvPr/>
          </p:nvSpPr>
          <p:spPr>
            <a:xfrm>
              <a:off x="8257509" y="4674279"/>
              <a:ext cx="687705" cy="0"/>
            </a:xfrm>
            <a:custGeom>
              <a:avLst/>
              <a:gdLst/>
              <a:ahLst/>
              <a:cxnLst/>
              <a:rect l="l" t="t" r="r" b="b"/>
              <a:pathLst>
                <a:path w="687704">
                  <a:moveTo>
                    <a:pt x="0" y="0"/>
                  </a:moveTo>
                  <a:lnTo>
                    <a:pt x="676939" y="0"/>
                  </a:lnTo>
                  <a:lnTo>
                    <a:pt x="68741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34449" y="462401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6680" y="4150735"/>
              <a:ext cx="1358900" cy="1047115"/>
            </a:xfrm>
            <a:custGeom>
              <a:avLst/>
              <a:gdLst/>
              <a:ahLst/>
              <a:cxnLst/>
              <a:rect l="l" t="t" r="r" b="b"/>
              <a:pathLst>
                <a:path w="1358900" h="1047114">
                  <a:moveTo>
                    <a:pt x="1118498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6" y="99185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2"/>
                  </a:lnTo>
                  <a:lnTo>
                    <a:pt x="183" y="854770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4" y="1001304"/>
                  </a:lnTo>
                  <a:lnTo>
                    <a:pt x="99184" y="1035323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1118498" y="1047088"/>
                  </a:lnTo>
                  <a:lnTo>
                    <a:pt x="1166277" y="1046904"/>
                  </a:lnTo>
                  <a:lnTo>
                    <a:pt x="1204807" y="1045617"/>
                  </a:lnTo>
                  <a:lnTo>
                    <a:pt x="1259411" y="1035323"/>
                  </a:lnTo>
                  <a:lnTo>
                    <a:pt x="1312811" y="1001304"/>
                  </a:lnTo>
                  <a:lnTo>
                    <a:pt x="1346830" y="947904"/>
                  </a:lnTo>
                  <a:lnTo>
                    <a:pt x="1357125" y="893300"/>
                  </a:lnTo>
                  <a:lnTo>
                    <a:pt x="1358412" y="854770"/>
                  </a:lnTo>
                  <a:lnTo>
                    <a:pt x="1358596" y="806992"/>
                  </a:lnTo>
                  <a:lnTo>
                    <a:pt x="1358596" y="240097"/>
                  </a:lnTo>
                  <a:lnTo>
                    <a:pt x="1358412" y="192319"/>
                  </a:lnTo>
                  <a:lnTo>
                    <a:pt x="1357125" y="153788"/>
                  </a:lnTo>
                  <a:lnTo>
                    <a:pt x="1346830" y="99185"/>
                  </a:lnTo>
                  <a:lnTo>
                    <a:pt x="1312811" y="45785"/>
                  </a:lnTo>
                  <a:lnTo>
                    <a:pt x="1259411" y="11766"/>
                  </a:lnTo>
                  <a:lnTo>
                    <a:pt x="1204807" y="1470"/>
                  </a:lnTo>
                  <a:lnTo>
                    <a:pt x="1166277" y="183"/>
                  </a:lnTo>
                  <a:lnTo>
                    <a:pt x="1118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09162" y="4443031"/>
            <a:ext cx="9067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05583" y="3791070"/>
            <a:ext cx="7962900" cy="1536065"/>
            <a:chOff x="3305583" y="3791070"/>
            <a:chExt cx="7962900" cy="1536065"/>
          </a:xfrm>
        </p:grpSpPr>
        <p:sp>
          <p:nvSpPr>
            <p:cNvPr id="17" name="object 17"/>
            <p:cNvSpPr/>
            <p:nvPr/>
          </p:nvSpPr>
          <p:spPr>
            <a:xfrm>
              <a:off x="5032601" y="4674279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46397" y="0"/>
                  </a:lnTo>
                  <a:lnTo>
                    <a:pt x="125686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8998" y="462401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26524" y="3812012"/>
              <a:ext cx="7920990" cy="1494155"/>
            </a:xfrm>
            <a:custGeom>
              <a:avLst/>
              <a:gdLst/>
              <a:ahLst/>
              <a:cxnLst/>
              <a:rect l="l" t="t" r="r" b="b"/>
              <a:pathLst>
                <a:path w="7920990" h="1494154">
                  <a:moveTo>
                    <a:pt x="0" y="0"/>
                  </a:moveTo>
                  <a:lnTo>
                    <a:pt x="7920542" y="0"/>
                  </a:lnTo>
                  <a:lnTo>
                    <a:pt x="7920542" y="1493600"/>
                  </a:lnTo>
                  <a:lnTo>
                    <a:pt x="0" y="1493600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5039360" marR="12700" indent="-5027295">
              <a:lnSpc>
                <a:spcPts val="7959"/>
              </a:lnSpc>
              <a:spcBef>
                <a:spcPts val="1860"/>
              </a:spcBef>
            </a:pPr>
            <a:r>
              <a:rPr spc="10" dirty="0"/>
              <a:t>OrdersManagement</a:t>
            </a:r>
            <a:r>
              <a:rPr spc="-325" dirty="0"/>
              <a:t> </a:t>
            </a:r>
            <a:r>
              <a:rPr spc="-15" dirty="0"/>
              <a:t>KafkaStreams</a:t>
            </a:r>
            <a:r>
              <a:rPr spc="-320" dirty="0"/>
              <a:t> </a:t>
            </a:r>
            <a:r>
              <a:rPr spc="145" dirty="0"/>
              <a:t>App </a:t>
            </a:r>
            <a:r>
              <a:rPr spc="-2235" dirty="0"/>
              <a:t> </a:t>
            </a:r>
            <a:r>
              <a:rPr spc="60" dirty="0"/>
              <a:t>using</a:t>
            </a:r>
            <a:r>
              <a:rPr spc="-325" dirty="0"/>
              <a:t> </a:t>
            </a:r>
            <a:r>
              <a:rPr spc="85" dirty="0"/>
              <a:t>Spring</a:t>
            </a:r>
            <a:r>
              <a:rPr lang="en-US" spc="85" dirty="0"/>
              <a:t> </a:t>
            </a:r>
            <a:r>
              <a:rPr spc="85" dirty="0"/>
              <a:t>Boot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23352"/>
            <a:ext cx="92119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50" dirty="0">
                <a:latin typeface="Arial"/>
                <a:cs typeface="Arial"/>
              </a:rPr>
              <a:t>T</a:t>
            </a:r>
            <a:r>
              <a:rPr sz="7000" b="1" spc="-85" dirty="0">
                <a:latin typeface="Arial"/>
                <a:cs typeface="Arial"/>
              </a:rPr>
              <a:t>e</a:t>
            </a:r>
            <a:r>
              <a:rPr sz="7000" b="1" spc="-275" dirty="0">
                <a:latin typeface="Arial"/>
                <a:cs typeface="Arial"/>
              </a:rPr>
              <a:t>s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5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K</a:t>
            </a:r>
            <a:r>
              <a:rPr sz="7000" b="1" spc="-20" dirty="0">
                <a:latin typeface="Arial"/>
                <a:cs typeface="Arial"/>
              </a:rPr>
              <a:t>a</a:t>
            </a:r>
            <a:r>
              <a:rPr sz="7000" b="1" spc="-145" dirty="0">
                <a:latin typeface="Arial"/>
                <a:cs typeface="Arial"/>
              </a:rPr>
              <a:t>f</a:t>
            </a:r>
            <a:r>
              <a:rPr sz="7000" b="1" spc="-20" dirty="0">
                <a:latin typeface="Arial"/>
                <a:cs typeface="Arial"/>
              </a:rPr>
              <a:t>k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0" dirty="0">
                <a:latin typeface="Arial"/>
                <a:cs typeface="Arial"/>
              </a:rPr>
              <a:t>S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eam</a:t>
            </a:r>
            <a:r>
              <a:rPr sz="7000" b="1" spc="-130" dirty="0">
                <a:latin typeface="Arial"/>
                <a:cs typeface="Arial"/>
              </a:rPr>
              <a:t>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616690"/>
            <a:ext cx="15740380" cy="393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5080" indent="-502920">
              <a:lnSpc>
                <a:spcPct val="147600"/>
              </a:lnSpc>
              <a:spcBef>
                <a:spcPts val="9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0" dirty="0">
                <a:latin typeface="Arial MT"/>
                <a:cs typeface="Arial MT"/>
              </a:rPr>
              <a:t>Automated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testing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one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key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lang="en-US" sz="3950" dirty="0">
                <a:latin typeface="Arial MT"/>
                <a:cs typeface="Arial MT"/>
              </a:rPr>
              <a:t>requirements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quality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software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development</a:t>
            </a:r>
            <a:endParaRPr lang="en-US" sz="5150" spc="30" dirty="0">
              <a:latin typeface="Arial MT"/>
              <a:cs typeface="Arial MT"/>
            </a:endParaRPr>
          </a:p>
          <a:p>
            <a:pPr marL="514984" marR="5080" indent="-502920">
              <a:lnSpc>
                <a:spcPct val="147600"/>
              </a:lnSpc>
              <a:spcBef>
                <a:spcPts val="9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So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90" dirty="0">
                <a:latin typeface="Arial MT"/>
                <a:cs typeface="Arial MT"/>
              </a:rPr>
              <a:t>far,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</a:t>
            </a:r>
            <a:r>
              <a:rPr sz="3950" dirty="0">
                <a:latin typeface="Arial MT"/>
                <a:cs typeface="Arial MT"/>
              </a:rPr>
              <a:t> been </a:t>
            </a:r>
            <a:r>
              <a:rPr sz="3950" spc="-10" dirty="0">
                <a:latin typeface="Arial MT"/>
                <a:cs typeface="Arial MT"/>
              </a:rPr>
              <a:t>manually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testing</a:t>
            </a:r>
            <a:endParaRPr lang="en-US" sz="3950" spc="35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endParaRPr lang="en-US" sz="3950" spc="35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lang="en-US" sz="3950" spc="-35" dirty="0">
                <a:latin typeface="Arial MT"/>
                <a:cs typeface="Arial MT"/>
              </a:rPr>
              <a:t> Time-consuming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lang="en-US" sz="3950" spc="-15" dirty="0">
                <a:latin typeface="Arial MT"/>
                <a:cs typeface="Arial MT"/>
              </a:rPr>
              <a:t>error-prone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18407"/>
            <a:ext cx="92119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50" dirty="0">
                <a:latin typeface="Arial"/>
                <a:cs typeface="Arial"/>
              </a:rPr>
              <a:t>T</a:t>
            </a:r>
            <a:r>
              <a:rPr sz="7000" b="1" spc="-85" dirty="0">
                <a:latin typeface="Arial"/>
                <a:cs typeface="Arial"/>
              </a:rPr>
              <a:t>e</a:t>
            </a:r>
            <a:r>
              <a:rPr sz="7000" b="1" spc="-275" dirty="0">
                <a:latin typeface="Arial"/>
                <a:cs typeface="Arial"/>
              </a:rPr>
              <a:t>s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5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K</a:t>
            </a:r>
            <a:r>
              <a:rPr sz="7000" b="1" spc="-20" dirty="0">
                <a:latin typeface="Arial"/>
                <a:cs typeface="Arial"/>
              </a:rPr>
              <a:t>a</a:t>
            </a:r>
            <a:r>
              <a:rPr sz="7000" b="1" spc="-145" dirty="0">
                <a:latin typeface="Arial"/>
                <a:cs typeface="Arial"/>
              </a:rPr>
              <a:t>f</a:t>
            </a:r>
            <a:r>
              <a:rPr sz="7000" b="1" spc="-20" dirty="0">
                <a:latin typeface="Arial"/>
                <a:cs typeface="Arial"/>
              </a:rPr>
              <a:t>k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0" dirty="0">
                <a:latin typeface="Arial"/>
                <a:cs typeface="Arial"/>
              </a:rPr>
              <a:t>S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eam</a:t>
            </a:r>
            <a:r>
              <a:rPr sz="7000" b="1" spc="-130" dirty="0">
                <a:latin typeface="Arial"/>
                <a:cs typeface="Arial"/>
              </a:rPr>
              <a:t>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705559"/>
            <a:ext cx="15411450" cy="763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Business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Logic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resides</a:t>
            </a:r>
            <a:r>
              <a:rPr sz="3950" dirty="0">
                <a:latin typeface="Arial MT"/>
                <a:cs typeface="Arial MT"/>
              </a:rPr>
              <a:t> in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0" dirty="0">
                <a:latin typeface="Arial MT"/>
                <a:cs typeface="Arial MT"/>
              </a:rPr>
              <a:t>Topology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5" dirty="0">
                <a:latin typeface="Arial MT"/>
                <a:cs typeface="Arial MT"/>
              </a:rPr>
              <a:t>JUnit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Test-cases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going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test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0" dirty="0">
                <a:latin typeface="Arial MT"/>
                <a:cs typeface="Arial MT"/>
              </a:rPr>
              <a:t>Topology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20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1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has</a:t>
            </a:r>
            <a:r>
              <a:rPr sz="3950" spc="1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test</a:t>
            </a:r>
            <a:r>
              <a:rPr sz="3950" spc="1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library</a:t>
            </a:r>
            <a:r>
              <a:rPr sz="3950" spc="15" dirty="0">
                <a:latin typeface="Arial MT"/>
                <a:cs typeface="Arial MT"/>
              </a:rPr>
              <a:t> named </a:t>
            </a:r>
            <a:r>
              <a:rPr sz="3950" b="1" spc="45" dirty="0" err="1">
                <a:latin typeface="Arial"/>
                <a:cs typeface="Arial"/>
              </a:rPr>
              <a:t>kafka</a:t>
            </a:r>
            <a:r>
              <a:rPr sz="3950" b="1" spc="45" dirty="0">
                <a:latin typeface="Arial"/>
                <a:cs typeface="Arial"/>
              </a:rPr>
              <a:t>-streams-test-utils</a:t>
            </a:r>
            <a:endParaRPr sz="3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200" dirty="0">
              <a:latin typeface="Arial"/>
              <a:cs typeface="Arial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app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does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20" dirty="0">
                <a:latin typeface="Arial MT"/>
                <a:cs typeface="Arial MT"/>
              </a:rPr>
              <a:t>two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things: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 dirty="0">
              <a:latin typeface="Arial MT"/>
              <a:cs typeface="Arial MT"/>
            </a:endParaRPr>
          </a:p>
          <a:p>
            <a:pPr marL="1157605" lvl="1" indent="-643255">
              <a:lnSpc>
                <a:spcPct val="100000"/>
              </a:lnSpc>
              <a:buSzPct val="122784"/>
              <a:buChar char="•"/>
              <a:tabLst>
                <a:tab pos="1156970" algn="l"/>
                <a:tab pos="1158240" algn="l"/>
              </a:tabLst>
            </a:pPr>
            <a:r>
              <a:rPr sz="3950" spc="-10" dirty="0">
                <a:latin typeface="Arial MT"/>
                <a:cs typeface="Arial MT"/>
              </a:rPr>
              <a:t>Writes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enriched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data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into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output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topic</a:t>
            </a:r>
            <a:endParaRPr sz="395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0" dirty="0">
                <a:latin typeface="Arial MT"/>
                <a:cs typeface="Arial MT"/>
              </a:rPr>
              <a:t>Writes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enriched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aggregated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data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into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state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store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335" y="397619"/>
            <a:ext cx="136461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Limitations</a:t>
            </a:r>
            <a:r>
              <a:rPr sz="7000" b="1" spc="-32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of</a:t>
            </a:r>
            <a:r>
              <a:rPr sz="7000" b="1" spc="-315" dirty="0">
                <a:latin typeface="Arial"/>
                <a:cs typeface="Arial"/>
              </a:rPr>
              <a:t> </a:t>
            </a:r>
            <a:r>
              <a:rPr sz="7000" b="1" spc="-250" dirty="0">
                <a:latin typeface="Arial"/>
                <a:cs typeface="Arial"/>
              </a:rPr>
              <a:t>TopologyTestDriver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953598"/>
            <a:ext cx="179044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80059" indent="-467995">
              <a:lnSpc>
                <a:spcPct val="100000"/>
              </a:lnSpc>
              <a:spcBef>
                <a:spcPts val="130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40" dirty="0">
                <a:latin typeface="Arial MT"/>
                <a:cs typeface="Arial MT"/>
              </a:rPr>
              <a:t>It</a:t>
            </a:r>
            <a:r>
              <a:rPr sz="3650" spc="10" dirty="0">
                <a:latin typeface="Arial MT"/>
                <a:cs typeface="Arial MT"/>
              </a:rPr>
              <a:t> </a:t>
            </a:r>
            <a:r>
              <a:rPr sz="3650" spc="55" dirty="0">
                <a:latin typeface="Arial MT"/>
                <a:cs typeface="Arial MT"/>
              </a:rPr>
              <a:t>cannot</a:t>
            </a:r>
            <a:r>
              <a:rPr sz="3650" spc="15" dirty="0">
                <a:latin typeface="Arial MT"/>
                <a:cs typeface="Arial MT"/>
              </a:rPr>
              <a:t> </a:t>
            </a:r>
            <a:r>
              <a:rPr sz="3650" spc="80" dirty="0">
                <a:latin typeface="Arial MT"/>
                <a:cs typeface="Arial MT"/>
              </a:rPr>
              <a:t>not</a:t>
            </a:r>
            <a:r>
              <a:rPr sz="3650" spc="15" dirty="0">
                <a:latin typeface="Arial MT"/>
                <a:cs typeface="Arial MT"/>
              </a:rPr>
              <a:t> </a:t>
            </a:r>
            <a:r>
              <a:rPr sz="3650" spc="20" dirty="0">
                <a:latin typeface="Arial MT"/>
                <a:cs typeface="Arial MT"/>
              </a:rPr>
              <a:t>simulate</a:t>
            </a:r>
            <a:r>
              <a:rPr sz="3650" spc="15" dirty="0">
                <a:latin typeface="Arial MT"/>
                <a:cs typeface="Arial MT"/>
              </a:rPr>
              <a:t> </a:t>
            </a:r>
            <a:r>
              <a:rPr sz="3650" spc="35" dirty="0">
                <a:latin typeface="Arial MT"/>
                <a:cs typeface="Arial MT"/>
              </a:rPr>
              <a:t>the</a:t>
            </a:r>
            <a:r>
              <a:rPr sz="3650" spc="15" dirty="0">
                <a:latin typeface="Arial MT"/>
                <a:cs typeface="Arial MT"/>
              </a:rPr>
              <a:t> </a:t>
            </a:r>
            <a:r>
              <a:rPr sz="3650" spc="50" dirty="0">
                <a:latin typeface="Arial MT"/>
                <a:cs typeface="Arial MT"/>
              </a:rPr>
              <a:t>caching</a:t>
            </a:r>
            <a:r>
              <a:rPr sz="3650" spc="15" dirty="0">
                <a:latin typeface="Arial MT"/>
                <a:cs typeface="Arial MT"/>
              </a:rPr>
              <a:t> </a:t>
            </a:r>
            <a:r>
              <a:rPr sz="3650" spc="20" dirty="0">
                <a:latin typeface="Arial MT"/>
                <a:cs typeface="Arial MT"/>
              </a:rPr>
              <a:t>behavior</a:t>
            </a:r>
            <a:r>
              <a:rPr sz="3650" spc="10" dirty="0">
                <a:latin typeface="Arial MT"/>
                <a:cs typeface="Arial MT"/>
              </a:rPr>
              <a:t> </a:t>
            </a:r>
            <a:r>
              <a:rPr sz="3650" spc="60" dirty="0">
                <a:latin typeface="Arial MT"/>
                <a:cs typeface="Arial MT"/>
              </a:rPr>
              <a:t>that</a:t>
            </a:r>
            <a:r>
              <a:rPr sz="3650" spc="15" dirty="0">
                <a:latin typeface="Arial MT"/>
                <a:cs typeface="Arial MT"/>
              </a:rPr>
              <a:t> </a:t>
            </a:r>
            <a:r>
              <a:rPr sz="3650" spc="55" dirty="0">
                <a:latin typeface="Arial MT"/>
                <a:cs typeface="Arial MT"/>
              </a:rPr>
              <a:t>comes</a:t>
            </a:r>
            <a:r>
              <a:rPr sz="3650" spc="15" dirty="0">
                <a:latin typeface="Arial MT"/>
                <a:cs typeface="Arial MT"/>
              </a:rPr>
              <a:t> </a:t>
            </a:r>
            <a:r>
              <a:rPr sz="3650" spc="80" dirty="0">
                <a:latin typeface="Arial MT"/>
                <a:cs typeface="Arial MT"/>
              </a:rPr>
              <a:t>with</a:t>
            </a:r>
            <a:r>
              <a:rPr sz="3650" spc="15" dirty="0">
                <a:latin typeface="Arial MT"/>
                <a:cs typeface="Arial MT"/>
              </a:rPr>
              <a:t> </a:t>
            </a:r>
            <a:r>
              <a:rPr sz="3650" spc="-80" dirty="0">
                <a:latin typeface="Arial MT"/>
                <a:cs typeface="Arial MT"/>
              </a:rPr>
              <a:t>KTable</a:t>
            </a:r>
            <a:r>
              <a:rPr sz="3650" spc="15" dirty="0">
                <a:latin typeface="Arial MT"/>
                <a:cs typeface="Arial MT"/>
              </a:rPr>
              <a:t> </a:t>
            </a:r>
            <a:r>
              <a:rPr sz="3650" spc="35" dirty="0">
                <a:latin typeface="Arial MT"/>
                <a:cs typeface="Arial MT"/>
              </a:rPr>
              <a:t>and</a:t>
            </a:r>
            <a:r>
              <a:rPr sz="3650" spc="10" dirty="0">
                <a:latin typeface="Arial MT"/>
                <a:cs typeface="Arial MT"/>
              </a:rPr>
              <a:t> </a:t>
            </a:r>
            <a:r>
              <a:rPr sz="3650" spc="15" dirty="0" err="1">
                <a:latin typeface="Arial MT"/>
                <a:cs typeface="Arial MT"/>
              </a:rPr>
              <a:t>StateStore</a:t>
            </a:r>
            <a:endParaRPr sz="36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5679" y="3379204"/>
            <a:ext cx="12517120" cy="1445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r>
              <a:rPr sz="2300" spc="-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wordsTable</a:t>
            </a:r>
            <a:r>
              <a:rPr sz="2300" spc="-20" dirty="0">
                <a:latin typeface="Courier New"/>
                <a:cs typeface="Courier New"/>
              </a:rPr>
              <a:t> 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3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spc="5" dirty="0">
                <a:latin typeface="Courier New"/>
                <a:cs typeface="Courier New"/>
              </a:rPr>
              <a:t>streamsBuilder</a:t>
            </a:r>
            <a:endParaRPr sz="2300">
              <a:latin typeface="Courier New"/>
              <a:cs typeface="Courier New"/>
            </a:endParaRPr>
          </a:p>
          <a:p>
            <a:pPr marL="1419860">
              <a:lnSpc>
                <a:spcPct val="100000"/>
              </a:lnSpc>
              <a:spcBef>
                <a:spcPts val="45"/>
              </a:spcBef>
            </a:pP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.table(</a:t>
            </a:r>
            <a:r>
              <a:rPr sz="2300" spc="5" dirty="0">
                <a:solidFill>
                  <a:srgbClr val="077D16"/>
                </a:solidFill>
                <a:latin typeface="Courier New"/>
                <a:cs typeface="Courier New"/>
              </a:rPr>
              <a:t>"words"</a:t>
            </a: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2300" spc="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Consumed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300" i="1" dirty="0">
                <a:solidFill>
                  <a:srgbClr val="080808"/>
                </a:solidFill>
                <a:latin typeface="Courier New"/>
                <a:cs typeface="Courier New"/>
              </a:rPr>
              <a:t>with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latin typeface="Courier New"/>
                <a:cs typeface="Courier New"/>
              </a:rPr>
              <a:t>Serdes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300" i="1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(),</a:t>
            </a:r>
            <a:r>
              <a:rPr sz="2300" spc="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Serdes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300" i="1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())</a:t>
            </a:r>
            <a:endParaRPr sz="2300">
              <a:latin typeface="Courier New"/>
              <a:cs typeface="Courier New"/>
            </a:endParaRPr>
          </a:p>
          <a:p>
            <a:pPr marL="1771650">
              <a:lnSpc>
                <a:spcPct val="100000"/>
              </a:lnSpc>
              <a:spcBef>
                <a:spcPts val="45"/>
              </a:spcBef>
            </a:pP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230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Materialized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300" i="1" dirty="0">
                <a:solidFill>
                  <a:srgbClr val="080808"/>
                </a:solidFill>
                <a:latin typeface="Courier New"/>
                <a:cs typeface="Courier New"/>
              </a:rPr>
              <a:t>as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077D16"/>
                </a:solidFill>
                <a:latin typeface="Courier New"/>
                <a:cs typeface="Courier New"/>
              </a:rPr>
              <a:t>"words-store"</a:t>
            </a:r>
            <a:r>
              <a:rPr sz="230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300">
              <a:latin typeface="Courier New"/>
              <a:cs typeface="Courier New"/>
            </a:endParaRPr>
          </a:p>
          <a:p>
            <a:pPr marL="1419860">
              <a:lnSpc>
                <a:spcPct val="100000"/>
              </a:lnSpc>
              <a:spcBef>
                <a:spcPts val="40"/>
              </a:spcBef>
            </a:pPr>
            <a:r>
              <a:rPr sz="2300" spc="5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8279" y="7622068"/>
            <a:ext cx="10731500" cy="0"/>
          </a:xfrm>
          <a:custGeom>
            <a:avLst/>
            <a:gdLst/>
            <a:ahLst/>
            <a:cxnLst/>
            <a:rect l="l" t="t" r="r" b="b"/>
            <a:pathLst>
              <a:path w="10731500">
                <a:moveTo>
                  <a:pt x="0" y="0"/>
                </a:moveTo>
                <a:lnTo>
                  <a:pt x="10731128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1356" y="6377870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31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19442" y="4812"/>
                </a:lnTo>
                <a:lnTo>
                  <a:pt x="68324" y="25161"/>
                </a:lnTo>
                <a:lnTo>
                  <a:pt x="25161" y="68324"/>
                </a:lnTo>
                <a:lnTo>
                  <a:pt x="4812" y="119442"/>
                </a:lnTo>
                <a:lnTo>
                  <a:pt x="178" y="18647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2" y="479830"/>
                </a:lnTo>
                <a:lnTo>
                  <a:pt x="25161" y="530948"/>
                </a:lnTo>
                <a:lnTo>
                  <a:pt x="68324" y="574110"/>
                </a:lnTo>
                <a:lnTo>
                  <a:pt x="119442" y="594460"/>
                </a:lnTo>
                <a:lnTo>
                  <a:pt x="186478" y="599094"/>
                </a:lnTo>
                <a:lnTo>
                  <a:pt x="232805" y="599272"/>
                </a:lnTo>
                <a:lnTo>
                  <a:pt x="1105631" y="599272"/>
                </a:lnTo>
                <a:lnTo>
                  <a:pt x="1151958" y="599094"/>
                </a:lnTo>
                <a:lnTo>
                  <a:pt x="1218993" y="594460"/>
                </a:lnTo>
                <a:lnTo>
                  <a:pt x="1270111" y="574110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7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1" y="25161"/>
                </a:lnTo>
                <a:lnTo>
                  <a:pt x="1218993" y="4812"/>
                </a:lnTo>
                <a:lnTo>
                  <a:pt x="1151958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20183" y="6517919"/>
            <a:ext cx="92646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Apple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2573" y="6377870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30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19442" y="4812"/>
                </a:lnTo>
                <a:lnTo>
                  <a:pt x="68324" y="25161"/>
                </a:lnTo>
                <a:lnTo>
                  <a:pt x="25161" y="68324"/>
                </a:lnTo>
                <a:lnTo>
                  <a:pt x="4812" y="119442"/>
                </a:lnTo>
                <a:lnTo>
                  <a:pt x="178" y="18647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2" y="479830"/>
                </a:lnTo>
                <a:lnTo>
                  <a:pt x="25161" y="530948"/>
                </a:lnTo>
                <a:lnTo>
                  <a:pt x="68324" y="574110"/>
                </a:lnTo>
                <a:lnTo>
                  <a:pt x="119442" y="594460"/>
                </a:lnTo>
                <a:lnTo>
                  <a:pt x="186478" y="599094"/>
                </a:lnTo>
                <a:lnTo>
                  <a:pt x="232805" y="599272"/>
                </a:lnTo>
                <a:lnTo>
                  <a:pt x="1105630" y="599272"/>
                </a:lnTo>
                <a:lnTo>
                  <a:pt x="1151957" y="599094"/>
                </a:lnTo>
                <a:lnTo>
                  <a:pt x="1218993" y="594460"/>
                </a:lnTo>
                <a:lnTo>
                  <a:pt x="1270111" y="574110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7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1" y="25161"/>
                </a:lnTo>
                <a:lnTo>
                  <a:pt x="1218993" y="4812"/>
                </a:lnTo>
                <a:lnTo>
                  <a:pt x="1151957" y="178"/>
                </a:lnTo>
                <a:lnTo>
                  <a:pt x="1105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55867" y="6517919"/>
            <a:ext cx="71755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Ball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3788" y="6377870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30" y="0"/>
                </a:moveTo>
                <a:lnTo>
                  <a:pt x="232805" y="0"/>
                </a:lnTo>
                <a:lnTo>
                  <a:pt x="186477" y="178"/>
                </a:lnTo>
                <a:lnTo>
                  <a:pt x="119442" y="4812"/>
                </a:lnTo>
                <a:lnTo>
                  <a:pt x="68324" y="25161"/>
                </a:lnTo>
                <a:lnTo>
                  <a:pt x="25161" y="68324"/>
                </a:lnTo>
                <a:lnTo>
                  <a:pt x="4812" y="119442"/>
                </a:lnTo>
                <a:lnTo>
                  <a:pt x="178" y="18647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2" y="479830"/>
                </a:lnTo>
                <a:lnTo>
                  <a:pt x="25161" y="530948"/>
                </a:lnTo>
                <a:lnTo>
                  <a:pt x="68324" y="574110"/>
                </a:lnTo>
                <a:lnTo>
                  <a:pt x="119442" y="594460"/>
                </a:lnTo>
                <a:lnTo>
                  <a:pt x="186477" y="599094"/>
                </a:lnTo>
                <a:lnTo>
                  <a:pt x="232805" y="599272"/>
                </a:lnTo>
                <a:lnTo>
                  <a:pt x="1105630" y="599272"/>
                </a:lnTo>
                <a:lnTo>
                  <a:pt x="1151957" y="599094"/>
                </a:lnTo>
                <a:lnTo>
                  <a:pt x="1218993" y="594460"/>
                </a:lnTo>
                <a:lnTo>
                  <a:pt x="1270111" y="574110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7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1" y="25161"/>
                </a:lnTo>
                <a:lnTo>
                  <a:pt x="1218993" y="4812"/>
                </a:lnTo>
                <a:lnTo>
                  <a:pt x="1151957" y="178"/>
                </a:lnTo>
                <a:lnTo>
                  <a:pt x="1105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10696" y="6517919"/>
            <a:ext cx="66992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Ant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05004" y="6377870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28" y="0"/>
                </a:moveTo>
                <a:lnTo>
                  <a:pt x="232806" y="0"/>
                </a:lnTo>
                <a:lnTo>
                  <a:pt x="186479" y="178"/>
                </a:lnTo>
                <a:lnTo>
                  <a:pt x="119443" y="4812"/>
                </a:lnTo>
                <a:lnTo>
                  <a:pt x="68325" y="25161"/>
                </a:lnTo>
                <a:lnTo>
                  <a:pt x="25162" y="68324"/>
                </a:lnTo>
                <a:lnTo>
                  <a:pt x="4813" y="119442"/>
                </a:lnTo>
                <a:lnTo>
                  <a:pt x="178" y="18647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5" y="574110"/>
                </a:lnTo>
                <a:lnTo>
                  <a:pt x="119443" y="594460"/>
                </a:lnTo>
                <a:lnTo>
                  <a:pt x="186479" y="599094"/>
                </a:lnTo>
                <a:lnTo>
                  <a:pt x="232806" y="599272"/>
                </a:lnTo>
                <a:lnTo>
                  <a:pt x="1105628" y="599272"/>
                </a:lnTo>
                <a:lnTo>
                  <a:pt x="1151957" y="599094"/>
                </a:lnTo>
                <a:lnTo>
                  <a:pt x="1218991" y="594460"/>
                </a:lnTo>
                <a:lnTo>
                  <a:pt x="1270109" y="574110"/>
                </a:lnTo>
                <a:lnTo>
                  <a:pt x="1313272" y="530948"/>
                </a:lnTo>
                <a:lnTo>
                  <a:pt x="1333622" y="479830"/>
                </a:lnTo>
                <a:lnTo>
                  <a:pt x="1338259" y="412794"/>
                </a:lnTo>
                <a:lnTo>
                  <a:pt x="1338437" y="366467"/>
                </a:lnTo>
                <a:lnTo>
                  <a:pt x="1338437" y="232805"/>
                </a:lnTo>
                <a:lnTo>
                  <a:pt x="1338259" y="186477"/>
                </a:lnTo>
                <a:lnTo>
                  <a:pt x="1333622" y="119442"/>
                </a:lnTo>
                <a:lnTo>
                  <a:pt x="1313272" y="68324"/>
                </a:lnTo>
                <a:lnTo>
                  <a:pt x="1270109" y="25161"/>
                </a:lnTo>
                <a:lnTo>
                  <a:pt x="1218991" y="4812"/>
                </a:lnTo>
                <a:lnTo>
                  <a:pt x="1151957" y="178"/>
                </a:lnTo>
                <a:lnTo>
                  <a:pt x="1105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18094" y="6517919"/>
            <a:ext cx="9175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Alpha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736218" y="6377870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80" h="599440">
                <a:moveTo>
                  <a:pt x="1105631" y="0"/>
                </a:moveTo>
                <a:lnTo>
                  <a:pt x="232809" y="0"/>
                </a:lnTo>
                <a:lnTo>
                  <a:pt x="186480" y="178"/>
                </a:lnTo>
                <a:lnTo>
                  <a:pt x="119445" y="4812"/>
                </a:lnTo>
                <a:lnTo>
                  <a:pt x="68328" y="25161"/>
                </a:lnTo>
                <a:lnTo>
                  <a:pt x="25165" y="68324"/>
                </a:lnTo>
                <a:lnTo>
                  <a:pt x="4814" y="119442"/>
                </a:lnTo>
                <a:lnTo>
                  <a:pt x="178" y="18647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4" y="479830"/>
                </a:lnTo>
                <a:lnTo>
                  <a:pt x="25165" y="530948"/>
                </a:lnTo>
                <a:lnTo>
                  <a:pt x="68328" y="574110"/>
                </a:lnTo>
                <a:lnTo>
                  <a:pt x="119445" y="594460"/>
                </a:lnTo>
                <a:lnTo>
                  <a:pt x="186480" y="599094"/>
                </a:lnTo>
                <a:lnTo>
                  <a:pt x="232809" y="599272"/>
                </a:lnTo>
                <a:lnTo>
                  <a:pt x="1105631" y="599272"/>
                </a:lnTo>
                <a:lnTo>
                  <a:pt x="1151960" y="599094"/>
                </a:lnTo>
                <a:lnTo>
                  <a:pt x="1218995" y="594460"/>
                </a:lnTo>
                <a:lnTo>
                  <a:pt x="1270112" y="574110"/>
                </a:lnTo>
                <a:lnTo>
                  <a:pt x="1313275" y="530948"/>
                </a:lnTo>
                <a:lnTo>
                  <a:pt x="1333625" y="479830"/>
                </a:lnTo>
                <a:lnTo>
                  <a:pt x="1338262" y="412794"/>
                </a:lnTo>
                <a:lnTo>
                  <a:pt x="1338440" y="366467"/>
                </a:lnTo>
                <a:lnTo>
                  <a:pt x="1338440" y="232805"/>
                </a:lnTo>
                <a:lnTo>
                  <a:pt x="1338262" y="186477"/>
                </a:lnTo>
                <a:lnTo>
                  <a:pt x="1333625" y="119442"/>
                </a:lnTo>
                <a:lnTo>
                  <a:pt x="1313275" y="68324"/>
                </a:lnTo>
                <a:lnTo>
                  <a:pt x="1270112" y="25161"/>
                </a:lnTo>
                <a:lnTo>
                  <a:pt x="1218995" y="4812"/>
                </a:lnTo>
                <a:lnTo>
                  <a:pt x="1151960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974883" y="6517919"/>
            <a:ext cx="8667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Baby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82151" y="5144142"/>
            <a:ext cx="5183505" cy="599440"/>
          </a:xfrm>
          <a:custGeom>
            <a:avLst/>
            <a:gdLst/>
            <a:ahLst/>
            <a:cxnLst/>
            <a:rect l="l" t="t" r="r" b="b"/>
            <a:pathLst>
              <a:path w="5183505" h="599439">
                <a:moveTo>
                  <a:pt x="4950584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19442" y="4813"/>
                </a:lnTo>
                <a:lnTo>
                  <a:pt x="68325" y="25162"/>
                </a:lnTo>
                <a:lnTo>
                  <a:pt x="25162" y="68325"/>
                </a:lnTo>
                <a:lnTo>
                  <a:pt x="4813" y="119443"/>
                </a:lnTo>
                <a:lnTo>
                  <a:pt x="178" y="186479"/>
                </a:lnTo>
                <a:lnTo>
                  <a:pt x="0" y="232806"/>
                </a:lnTo>
                <a:lnTo>
                  <a:pt x="0" y="366468"/>
                </a:lnTo>
                <a:lnTo>
                  <a:pt x="178" y="412795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5" y="574111"/>
                </a:lnTo>
                <a:lnTo>
                  <a:pt x="119442" y="594460"/>
                </a:lnTo>
                <a:lnTo>
                  <a:pt x="186478" y="599095"/>
                </a:lnTo>
                <a:lnTo>
                  <a:pt x="232805" y="599273"/>
                </a:lnTo>
                <a:lnTo>
                  <a:pt x="4950584" y="599273"/>
                </a:lnTo>
                <a:lnTo>
                  <a:pt x="4996909" y="599095"/>
                </a:lnTo>
                <a:lnTo>
                  <a:pt x="5063946" y="594460"/>
                </a:lnTo>
                <a:lnTo>
                  <a:pt x="5115063" y="574111"/>
                </a:lnTo>
                <a:lnTo>
                  <a:pt x="5158224" y="530948"/>
                </a:lnTo>
                <a:lnTo>
                  <a:pt x="5178572" y="479830"/>
                </a:lnTo>
                <a:lnTo>
                  <a:pt x="5183205" y="412795"/>
                </a:lnTo>
                <a:lnTo>
                  <a:pt x="5183383" y="366468"/>
                </a:lnTo>
                <a:lnTo>
                  <a:pt x="5183383" y="232806"/>
                </a:lnTo>
                <a:lnTo>
                  <a:pt x="5183205" y="186479"/>
                </a:lnTo>
                <a:lnTo>
                  <a:pt x="5178572" y="119443"/>
                </a:lnTo>
                <a:lnTo>
                  <a:pt x="5158224" y="68325"/>
                </a:lnTo>
                <a:lnTo>
                  <a:pt x="5115063" y="25162"/>
                </a:lnTo>
                <a:lnTo>
                  <a:pt x="5063946" y="4813"/>
                </a:lnTo>
                <a:lnTo>
                  <a:pt x="4996909" y="178"/>
                </a:lnTo>
                <a:lnTo>
                  <a:pt x="495058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388496" y="5284192"/>
            <a:ext cx="177609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15" dirty="0">
                <a:latin typeface="Arial MT"/>
                <a:cs typeface="Arial MT"/>
              </a:rPr>
              <a:t>Topic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(key,Value)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63559" y="8550822"/>
            <a:ext cx="1881505" cy="624840"/>
          </a:xfrm>
          <a:custGeom>
            <a:avLst/>
            <a:gdLst/>
            <a:ahLst/>
            <a:cxnLst/>
            <a:rect l="l" t="t" r="r" b="b"/>
            <a:pathLst>
              <a:path w="1881504" h="624840">
                <a:moveTo>
                  <a:pt x="1641025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384697"/>
                </a:lnTo>
                <a:lnTo>
                  <a:pt x="183" y="432475"/>
                </a:lnTo>
                <a:lnTo>
                  <a:pt x="1470" y="471006"/>
                </a:lnTo>
                <a:lnTo>
                  <a:pt x="11766" y="525610"/>
                </a:lnTo>
                <a:lnTo>
                  <a:pt x="45785" y="579009"/>
                </a:lnTo>
                <a:lnTo>
                  <a:pt x="99184" y="613029"/>
                </a:lnTo>
                <a:lnTo>
                  <a:pt x="153788" y="623323"/>
                </a:lnTo>
                <a:lnTo>
                  <a:pt x="192319" y="624610"/>
                </a:lnTo>
                <a:lnTo>
                  <a:pt x="240097" y="624794"/>
                </a:lnTo>
                <a:lnTo>
                  <a:pt x="1641025" y="624794"/>
                </a:lnTo>
                <a:lnTo>
                  <a:pt x="1688803" y="624610"/>
                </a:lnTo>
                <a:lnTo>
                  <a:pt x="1727334" y="623323"/>
                </a:lnTo>
                <a:lnTo>
                  <a:pt x="1781937" y="613029"/>
                </a:lnTo>
                <a:lnTo>
                  <a:pt x="1835337" y="579009"/>
                </a:lnTo>
                <a:lnTo>
                  <a:pt x="1869356" y="525610"/>
                </a:lnTo>
                <a:lnTo>
                  <a:pt x="1879652" y="471006"/>
                </a:lnTo>
                <a:lnTo>
                  <a:pt x="1880938" y="432475"/>
                </a:lnTo>
                <a:lnTo>
                  <a:pt x="1881122" y="384697"/>
                </a:lnTo>
                <a:lnTo>
                  <a:pt x="1881122" y="240097"/>
                </a:lnTo>
                <a:lnTo>
                  <a:pt x="1880938" y="192319"/>
                </a:lnTo>
                <a:lnTo>
                  <a:pt x="1879652" y="153788"/>
                </a:lnTo>
                <a:lnTo>
                  <a:pt x="1869356" y="99184"/>
                </a:lnTo>
                <a:lnTo>
                  <a:pt x="1835337" y="45785"/>
                </a:lnTo>
                <a:lnTo>
                  <a:pt x="1781937" y="11766"/>
                </a:lnTo>
                <a:lnTo>
                  <a:pt x="1727334" y="1470"/>
                </a:lnTo>
                <a:lnTo>
                  <a:pt x="1688803" y="183"/>
                </a:lnTo>
                <a:lnTo>
                  <a:pt x="1641025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32401" y="8706577"/>
            <a:ext cx="74930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latin typeface="Arial MT"/>
                <a:cs typeface="Arial MT"/>
              </a:rPr>
              <a:t>K</a:t>
            </a:r>
            <a:r>
              <a:rPr sz="1800" spc="-210" dirty="0">
                <a:latin typeface="Arial MT"/>
                <a:cs typeface="Arial MT"/>
              </a:rPr>
              <a:t>T</a:t>
            </a:r>
            <a:r>
              <a:rPr sz="1800" spc="35" dirty="0">
                <a:latin typeface="Arial MT"/>
                <a:cs typeface="Arial MT"/>
              </a:rPr>
              <a:t>able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63414" y="8563583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31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49117" y="1426"/>
                </a:lnTo>
                <a:lnTo>
                  <a:pt x="119442" y="4813"/>
                </a:lnTo>
                <a:lnTo>
                  <a:pt x="68324" y="25162"/>
                </a:lnTo>
                <a:lnTo>
                  <a:pt x="25161" y="68325"/>
                </a:lnTo>
                <a:lnTo>
                  <a:pt x="4812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2" y="479830"/>
                </a:lnTo>
                <a:lnTo>
                  <a:pt x="25161" y="530948"/>
                </a:lnTo>
                <a:lnTo>
                  <a:pt x="68324" y="574111"/>
                </a:lnTo>
                <a:lnTo>
                  <a:pt x="119442" y="594460"/>
                </a:lnTo>
                <a:lnTo>
                  <a:pt x="186478" y="599095"/>
                </a:lnTo>
                <a:lnTo>
                  <a:pt x="232805" y="599273"/>
                </a:lnTo>
                <a:lnTo>
                  <a:pt x="1105631" y="599273"/>
                </a:lnTo>
                <a:lnTo>
                  <a:pt x="1151958" y="599095"/>
                </a:lnTo>
                <a:lnTo>
                  <a:pt x="1218993" y="594460"/>
                </a:lnTo>
                <a:lnTo>
                  <a:pt x="1270111" y="574111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8"/>
                </a:lnTo>
                <a:lnTo>
                  <a:pt x="1333623" y="119442"/>
                </a:lnTo>
                <a:lnTo>
                  <a:pt x="1313274" y="68325"/>
                </a:lnTo>
                <a:lnTo>
                  <a:pt x="1270111" y="25162"/>
                </a:lnTo>
                <a:lnTo>
                  <a:pt x="1218993" y="4813"/>
                </a:lnTo>
                <a:lnTo>
                  <a:pt x="1151958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76503" y="8703632"/>
            <a:ext cx="9175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Alpha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59260" y="7009671"/>
            <a:ext cx="535305" cy="476884"/>
          </a:xfrm>
          <a:custGeom>
            <a:avLst/>
            <a:gdLst/>
            <a:ahLst/>
            <a:cxnLst/>
            <a:rect l="l" t="t" r="r" b="b"/>
            <a:pathLst>
              <a:path w="535304" h="476884">
                <a:moveTo>
                  <a:pt x="290164" y="0"/>
                </a:moveTo>
                <a:lnTo>
                  <a:pt x="244590" y="0"/>
                </a:lnTo>
                <a:lnTo>
                  <a:pt x="199550" y="6917"/>
                </a:lnTo>
                <a:lnTo>
                  <a:pt x="156111" y="20751"/>
                </a:lnTo>
                <a:lnTo>
                  <a:pt x="115343" y="41502"/>
                </a:lnTo>
                <a:lnTo>
                  <a:pt x="78312" y="69170"/>
                </a:lnTo>
                <a:lnTo>
                  <a:pt x="44050" y="106680"/>
                </a:lnTo>
                <a:lnTo>
                  <a:pt x="19578" y="148270"/>
                </a:lnTo>
                <a:lnTo>
                  <a:pt x="4894" y="192579"/>
                </a:lnTo>
                <a:lnTo>
                  <a:pt x="0" y="238248"/>
                </a:lnTo>
                <a:lnTo>
                  <a:pt x="4894" y="283917"/>
                </a:lnTo>
                <a:lnTo>
                  <a:pt x="19578" y="328227"/>
                </a:lnTo>
                <a:lnTo>
                  <a:pt x="44050" y="369816"/>
                </a:lnTo>
                <a:lnTo>
                  <a:pt x="78312" y="407326"/>
                </a:lnTo>
                <a:lnTo>
                  <a:pt x="115343" y="434994"/>
                </a:lnTo>
                <a:lnTo>
                  <a:pt x="156111" y="455745"/>
                </a:lnTo>
                <a:lnTo>
                  <a:pt x="199550" y="469579"/>
                </a:lnTo>
                <a:lnTo>
                  <a:pt x="244590" y="476496"/>
                </a:lnTo>
                <a:lnTo>
                  <a:pt x="290164" y="476496"/>
                </a:lnTo>
                <a:lnTo>
                  <a:pt x="335204" y="469579"/>
                </a:lnTo>
                <a:lnTo>
                  <a:pt x="378642" y="455745"/>
                </a:lnTo>
                <a:lnTo>
                  <a:pt x="419410" y="434994"/>
                </a:lnTo>
                <a:lnTo>
                  <a:pt x="456441" y="407326"/>
                </a:lnTo>
                <a:lnTo>
                  <a:pt x="490703" y="369816"/>
                </a:lnTo>
                <a:lnTo>
                  <a:pt x="515176" y="328227"/>
                </a:lnTo>
                <a:lnTo>
                  <a:pt x="529860" y="283917"/>
                </a:lnTo>
                <a:lnTo>
                  <a:pt x="534754" y="238248"/>
                </a:lnTo>
                <a:lnTo>
                  <a:pt x="529860" y="192579"/>
                </a:lnTo>
                <a:lnTo>
                  <a:pt x="515176" y="148270"/>
                </a:lnTo>
                <a:lnTo>
                  <a:pt x="490703" y="106680"/>
                </a:lnTo>
                <a:lnTo>
                  <a:pt x="456441" y="69170"/>
                </a:lnTo>
                <a:lnTo>
                  <a:pt x="419410" y="41502"/>
                </a:lnTo>
                <a:lnTo>
                  <a:pt x="378642" y="20751"/>
                </a:lnTo>
                <a:lnTo>
                  <a:pt x="335204" y="6917"/>
                </a:lnTo>
                <a:lnTo>
                  <a:pt x="29016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44033" y="7076461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latin typeface="Arial MT"/>
                <a:cs typeface="Arial MT"/>
              </a:rPr>
              <a:t>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47514" y="7009671"/>
            <a:ext cx="535305" cy="476884"/>
          </a:xfrm>
          <a:custGeom>
            <a:avLst/>
            <a:gdLst/>
            <a:ahLst/>
            <a:cxnLst/>
            <a:rect l="l" t="t" r="r" b="b"/>
            <a:pathLst>
              <a:path w="535304" h="476884">
                <a:moveTo>
                  <a:pt x="290164" y="0"/>
                </a:moveTo>
                <a:lnTo>
                  <a:pt x="244590" y="0"/>
                </a:lnTo>
                <a:lnTo>
                  <a:pt x="199550" y="6917"/>
                </a:lnTo>
                <a:lnTo>
                  <a:pt x="156111" y="20751"/>
                </a:lnTo>
                <a:lnTo>
                  <a:pt x="115343" y="41502"/>
                </a:lnTo>
                <a:lnTo>
                  <a:pt x="78312" y="69170"/>
                </a:lnTo>
                <a:lnTo>
                  <a:pt x="44050" y="106680"/>
                </a:lnTo>
                <a:lnTo>
                  <a:pt x="19578" y="148270"/>
                </a:lnTo>
                <a:lnTo>
                  <a:pt x="4894" y="192579"/>
                </a:lnTo>
                <a:lnTo>
                  <a:pt x="0" y="238248"/>
                </a:lnTo>
                <a:lnTo>
                  <a:pt x="4894" y="283917"/>
                </a:lnTo>
                <a:lnTo>
                  <a:pt x="19578" y="328227"/>
                </a:lnTo>
                <a:lnTo>
                  <a:pt x="44050" y="369816"/>
                </a:lnTo>
                <a:lnTo>
                  <a:pt x="78312" y="407326"/>
                </a:lnTo>
                <a:lnTo>
                  <a:pt x="115343" y="434994"/>
                </a:lnTo>
                <a:lnTo>
                  <a:pt x="156111" y="455745"/>
                </a:lnTo>
                <a:lnTo>
                  <a:pt x="199550" y="469579"/>
                </a:lnTo>
                <a:lnTo>
                  <a:pt x="244590" y="476496"/>
                </a:lnTo>
                <a:lnTo>
                  <a:pt x="290164" y="476496"/>
                </a:lnTo>
                <a:lnTo>
                  <a:pt x="335204" y="469579"/>
                </a:lnTo>
                <a:lnTo>
                  <a:pt x="378642" y="455745"/>
                </a:lnTo>
                <a:lnTo>
                  <a:pt x="419410" y="434994"/>
                </a:lnTo>
                <a:lnTo>
                  <a:pt x="456441" y="407326"/>
                </a:lnTo>
                <a:lnTo>
                  <a:pt x="490703" y="369816"/>
                </a:lnTo>
                <a:lnTo>
                  <a:pt x="515176" y="328227"/>
                </a:lnTo>
                <a:lnTo>
                  <a:pt x="529860" y="283917"/>
                </a:lnTo>
                <a:lnTo>
                  <a:pt x="534754" y="238248"/>
                </a:lnTo>
                <a:lnTo>
                  <a:pt x="529860" y="192579"/>
                </a:lnTo>
                <a:lnTo>
                  <a:pt x="515176" y="148270"/>
                </a:lnTo>
                <a:lnTo>
                  <a:pt x="490703" y="106680"/>
                </a:lnTo>
                <a:lnTo>
                  <a:pt x="456441" y="69170"/>
                </a:lnTo>
                <a:lnTo>
                  <a:pt x="419410" y="41502"/>
                </a:lnTo>
                <a:lnTo>
                  <a:pt x="378642" y="20751"/>
                </a:lnTo>
                <a:lnTo>
                  <a:pt x="335204" y="6917"/>
                </a:lnTo>
                <a:lnTo>
                  <a:pt x="29016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032287" y="7076461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latin typeface="Arial MT"/>
                <a:cs typeface="Arial MT"/>
              </a:rPr>
              <a:t>2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524527" y="7009671"/>
            <a:ext cx="535305" cy="476884"/>
          </a:xfrm>
          <a:custGeom>
            <a:avLst/>
            <a:gdLst/>
            <a:ahLst/>
            <a:cxnLst/>
            <a:rect l="l" t="t" r="r" b="b"/>
            <a:pathLst>
              <a:path w="535304" h="476884">
                <a:moveTo>
                  <a:pt x="290160" y="0"/>
                </a:moveTo>
                <a:lnTo>
                  <a:pt x="244587" y="0"/>
                </a:lnTo>
                <a:lnTo>
                  <a:pt x="199547" y="6917"/>
                </a:lnTo>
                <a:lnTo>
                  <a:pt x="156109" y="20751"/>
                </a:lnTo>
                <a:lnTo>
                  <a:pt x="115341" y="41502"/>
                </a:lnTo>
                <a:lnTo>
                  <a:pt x="78311" y="69170"/>
                </a:lnTo>
                <a:lnTo>
                  <a:pt x="44050" y="106680"/>
                </a:lnTo>
                <a:lnTo>
                  <a:pt x="19577" y="148270"/>
                </a:lnTo>
                <a:lnTo>
                  <a:pt x="4894" y="192579"/>
                </a:lnTo>
                <a:lnTo>
                  <a:pt x="0" y="238248"/>
                </a:lnTo>
                <a:lnTo>
                  <a:pt x="4894" y="283917"/>
                </a:lnTo>
                <a:lnTo>
                  <a:pt x="19577" y="328227"/>
                </a:lnTo>
                <a:lnTo>
                  <a:pt x="44050" y="369816"/>
                </a:lnTo>
                <a:lnTo>
                  <a:pt x="78311" y="407326"/>
                </a:lnTo>
                <a:lnTo>
                  <a:pt x="115341" y="434994"/>
                </a:lnTo>
                <a:lnTo>
                  <a:pt x="156109" y="455745"/>
                </a:lnTo>
                <a:lnTo>
                  <a:pt x="199547" y="469579"/>
                </a:lnTo>
                <a:lnTo>
                  <a:pt x="244587" y="476496"/>
                </a:lnTo>
                <a:lnTo>
                  <a:pt x="290160" y="476496"/>
                </a:lnTo>
                <a:lnTo>
                  <a:pt x="335200" y="469579"/>
                </a:lnTo>
                <a:lnTo>
                  <a:pt x="378638" y="455745"/>
                </a:lnTo>
                <a:lnTo>
                  <a:pt x="419406" y="434994"/>
                </a:lnTo>
                <a:lnTo>
                  <a:pt x="456436" y="407326"/>
                </a:lnTo>
                <a:lnTo>
                  <a:pt x="490697" y="369816"/>
                </a:lnTo>
                <a:lnTo>
                  <a:pt x="515170" y="328227"/>
                </a:lnTo>
                <a:lnTo>
                  <a:pt x="529853" y="283917"/>
                </a:lnTo>
                <a:lnTo>
                  <a:pt x="534748" y="238248"/>
                </a:lnTo>
                <a:lnTo>
                  <a:pt x="529853" y="192579"/>
                </a:lnTo>
                <a:lnTo>
                  <a:pt x="515170" y="148270"/>
                </a:lnTo>
                <a:lnTo>
                  <a:pt x="490697" y="106680"/>
                </a:lnTo>
                <a:lnTo>
                  <a:pt x="456436" y="69170"/>
                </a:lnTo>
                <a:lnTo>
                  <a:pt x="419406" y="41502"/>
                </a:lnTo>
                <a:lnTo>
                  <a:pt x="378638" y="20751"/>
                </a:lnTo>
                <a:lnTo>
                  <a:pt x="335200" y="6917"/>
                </a:lnTo>
                <a:lnTo>
                  <a:pt x="29016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709298" y="7076461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latin typeface="Arial MT"/>
                <a:cs typeface="Arial MT"/>
              </a:rPr>
              <a:t>3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94629" y="8563583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31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49117" y="1426"/>
                </a:lnTo>
                <a:lnTo>
                  <a:pt x="119442" y="4813"/>
                </a:lnTo>
                <a:lnTo>
                  <a:pt x="68325" y="25162"/>
                </a:lnTo>
                <a:lnTo>
                  <a:pt x="25162" y="68325"/>
                </a:lnTo>
                <a:lnTo>
                  <a:pt x="4813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5" y="574111"/>
                </a:lnTo>
                <a:lnTo>
                  <a:pt x="119442" y="594460"/>
                </a:lnTo>
                <a:lnTo>
                  <a:pt x="186478" y="599095"/>
                </a:lnTo>
                <a:lnTo>
                  <a:pt x="232805" y="599273"/>
                </a:lnTo>
                <a:lnTo>
                  <a:pt x="1105631" y="599273"/>
                </a:lnTo>
                <a:lnTo>
                  <a:pt x="1151958" y="599095"/>
                </a:lnTo>
                <a:lnTo>
                  <a:pt x="1218994" y="594460"/>
                </a:lnTo>
                <a:lnTo>
                  <a:pt x="1270111" y="574111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8"/>
                </a:lnTo>
                <a:lnTo>
                  <a:pt x="1333623" y="119442"/>
                </a:lnTo>
                <a:lnTo>
                  <a:pt x="1313274" y="68325"/>
                </a:lnTo>
                <a:lnTo>
                  <a:pt x="1270111" y="25162"/>
                </a:lnTo>
                <a:lnTo>
                  <a:pt x="1218994" y="4813"/>
                </a:lnTo>
                <a:lnTo>
                  <a:pt x="1151958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FF4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33288" y="8703632"/>
            <a:ext cx="8667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Baby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56373" y="9597547"/>
            <a:ext cx="92703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Cluster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simulate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behavior</a:t>
            </a:r>
            <a:endParaRPr sz="395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19816" y="5330795"/>
            <a:ext cx="133985" cy="396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122420" y="5370303"/>
            <a:ext cx="524319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25" dirty="0">
                <a:latin typeface="Arial MT"/>
                <a:cs typeface="Arial MT"/>
              </a:rPr>
              <a:t>There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are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70" dirty="0">
                <a:latin typeface="Arial MT"/>
                <a:cs typeface="Arial MT"/>
              </a:rPr>
              <a:t>two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30" dirty="0">
                <a:latin typeface="Arial MT"/>
                <a:cs typeface="Arial MT"/>
              </a:rPr>
              <a:t>configurations</a:t>
            </a:r>
            <a:r>
              <a:rPr sz="1950" dirty="0">
                <a:latin typeface="Arial MT"/>
                <a:cs typeface="Arial MT"/>
              </a:rPr>
              <a:t> </a:t>
            </a:r>
            <a:r>
              <a:rPr sz="1950" spc="35" dirty="0">
                <a:latin typeface="Arial MT"/>
                <a:cs typeface="Arial MT"/>
              </a:rPr>
              <a:t>that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30" dirty="0">
                <a:latin typeface="Arial MT"/>
                <a:cs typeface="Arial MT"/>
              </a:rPr>
              <a:t>controls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25" dirty="0">
                <a:latin typeface="Arial MT"/>
                <a:cs typeface="Arial MT"/>
              </a:rPr>
              <a:t>this: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122420" y="5957331"/>
            <a:ext cx="133985" cy="1022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2400" spc="1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25022" y="5996839"/>
            <a:ext cx="30010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latin typeface="Arial MT"/>
                <a:cs typeface="Arial MT"/>
              </a:rPr>
              <a:t>cache.max.bytes.buffering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625022" y="6623375"/>
            <a:ext cx="21577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latin typeface="Arial MT"/>
                <a:cs typeface="Arial MT"/>
              </a:rPr>
              <a:t>commit.interval.ms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39194"/>
            <a:ext cx="169183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Integration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0" dirty="0">
                <a:latin typeface="Arial"/>
                <a:cs typeface="Arial"/>
              </a:rPr>
              <a:t>Tests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04" dirty="0">
                <a:latin typeface="Arial"/>
                <a:cs typeface="Arial"/>
              </a:rPr>
              <a:t>in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85" dirty="0">
                <a:latin typeface="Arial"/>
                <a:cs typeface="Arial"/>
              </a:rPr>
              <a:t>Spring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25" dirty="0">
                <a:latin typeface="Arial"/>
                <a:cs typeface="Arial"/>
              </a:rPr>
              <a:t>Streams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553378"/>
            <a:ext cx="17694910" cy="62492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434340" indent="-502920">
              <a:lnSpc>
                <a:spcPct val="147600"/>
              </a:lnSpc>
              <a:spcBef>
                <a:spcPts val="9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 MT"/>
                <a:cs typeface="Arial MT"/>
              </a:rPr>
              <a:t>Integration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test</a:t>
            </a:r>
            <a:r>
              <a:rPr sz="3950" dirty="0">
                <a:latin typeface="Arial MT"/>
                <a:cs typeface="Arial MT"/>
              </a:rPr>
              <a:t> is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type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test</a:t>
            </a:r>
            <a:r>
              <a:rPr sz="3950" dirty="0">
                <a:latin typeface="Arial MT"/>
                <a:cs typeface="Arial MT"/>
              </a:rPr>
              <a:t> in </a:t>
            </a:r>
            <a:r>
              <a:rPr sz="3950" spc="60" dirty="0">
                <a:latin typeface="Arial MT"/>
                <a:cs typeface="Arial MT"/>
              </a:rPr>
              <a:t>which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app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interacts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external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source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system</a:t>
            </a:r>
            <a:endParaRPr sz="3950" dirty="0">
              <a:latin typeface="Arial MT"/>
              <a:cs typeface="Arial MT"/>
            </a:endParaRPr>
          </a:p>
          <a:p>
            <a:pPr marL="514984" marR="5080" indent="-502920">
              <a:lnSpc>
                <a:spcPct val="147600"/>
              </a:lnSpc>
              <a:spcBef>
                <a:spcPts val="3704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Integration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test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our</a:t>
            </a:r>
            <a:r>
              <a:rPr sz="3950" dirty="0">
                <a:latin typeface="Arial MT"/>
                <a:cs typeface="Arial MT"/>
              </a:rPr>
              <a:t> 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app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interact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55" dirty="0">
                <a:latin typeface="Arial MT"/>
                <a:cs typeface="Arial MT"/>
              </a:rPr>
              <a:t>real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environmen</a:t>
            </a:r>
            <a:r>
              <a:rPr lang="en-US" sz="3950" spc="5" dirty="0">
                <a:latin typeface="Arial MT"/>
                <a:cs typeface="Arial MT"/>
              </a:rPr>
              <a:t>t</a:t>
            </a:r>
          </a:p>
          <a:p>
            <a:pPr marL="514984" marR="5080" indent="-502920">
              <a:lnSpc>
                <a:spcPct val="147600"/>
              </a:lnSpc>
              <a:spcBef>
                <a:spcPts val="3704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will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simulate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behavior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app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that’s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running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production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environment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03572"/>
            <a:ext cx="116268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0" dirty="0">
                <a:latin typeface="Arial"/>
                <a:cs typeface="Arial"/>
              </a:rPr>
              <a:t>Options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for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110" dirty="0">
                <a:latin typeface="Arial"/>
                <a:cs typeface="Arial"/>
              </a:rPr>
              <a:t>Integration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300" dirty="0">
                <a:latin typeface="Arial"/>
                <a:cs typeface="Arial"/>
              </a:rPr>
              <a:t>Tests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459495"/>
            <a:ext cx="4280535" cy="2011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Arial MT"/>
                <a:cs typeface="Arial MT"/>
              </a:rPr>
              <a:t>EmbeddedKafka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0" dirty="0">
                <a:latin typeface="Arial MT"/>
                <a:cs typeface="Arial MT"/>
              </a:rPr>
              <a:t>TestContainers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6989" y="2453355"/>
            <a:ext cx="862330" cy="815340"/>
          </a:xfrm>
          <a:custGeom>
            <a:avLst/>
            <a:gdLst/>
            <a:ahLst/>
            <a:cxnLst/>
            <a:rect l="l" t="t" r="r" b="b"/>
            <a:pathLst>
              <a:path w="862329" h="815339">
                <a:moveTo>
                  <a:pt x="551693" y="0"/>
                </a:moveTo>
                <a:lnTo>
                  <a:pt x="0" y="407489"/>
                </a:lnTo>
                <a:lnTo>
                  <a:pt x="551693" y="814978"/>
                </a:lnTo>
                <a:lnTo>
                  <a:pt x="551693" y="537886"/>
                </a:lnTo>
                <a:lnTo>
                  <a:pt x="862019" y="537886"/>
                </a:lnTo>
                <a:lnTo>
                  <a:pt x="862019" y="277093"/>
                </a:lnTo>
                <a:lnTo>
                  <a:pt x="551693" y="277093"/>
                </a:lnTo>
                <a:lnTo>
                  <a:pt x="551693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97" y="323928"/>
            <a:ext cx="53867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65" dirty="0">
                <a:latin typeface="Arial"/>
                <a:cs typeface="Arial"/>
              </a:rPr>
              <a:t>Grace</a:t>
            </a:r>
            <a:r>
              <a:rPr sz="7000" b="1" spc="-35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Period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698749"/>
            <a:ext cx="17081500" cy="3350917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" dirty="0">
                <a:latin typeface="Arial MT"/>
                <a:cs typeface="Arial MT"/>
              </a:rPr>
              <a:t>Data</a:t>
            </a:r>
            <a:r>
              <a:rPr sz="3950" dirty="0">
                <a:latin typeface="Arial MT"/>
                <a:cs typeface="Arial MT"/>
              </a:rPr>
              <a:t> delays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common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concern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streaming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applications</a:t>
            </a:r>
            <a:endParaRPr lang="en-US"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Events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could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delayed because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producing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app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has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some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lang="en-IN" sz="3950" spc="-15" dirty="0">
                <a:latin typeface="Arial MT"/>
                <a:cs typeface="Arial MT"/>
              </a:rPr>
              <a:t>issue,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 </a:t>
            </a:r>
            <a:r>
              <a:rPr sz="3950" spc="25" dirty="0">
                <a:latin typeface="Arial MT"/>
                <a:cs typeface="Arial MT"/>
              </a:rPr>
              <a:t>broker</a:t>
            </a:r>
            <a:r>
              <a:rPr sz="3950" dirty="0">
                <a:latin typeface="Arial MT"/>
                <a:cs typeface="Arial MT"/>
              </a:rPr>
              <a:t> is </a:t>
            </a:r>
            <a:r>
              <a:rPr sz="3950" spc="75" dirty="0">
                <a:latin typeface="Arial MT"/>
                <a:cs typeface="Arial MT"/>
              </a:rPr>
              <a:t>down</a:t>
            </a:r>
            <a:endParaRPr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What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data</a:t>
            </a:r>
            <a:r>
              <a:rPr sz="3950" dirty="0">
                <a:latin typeface="Arial MT"/>
                <a:cs typeface="Arial MT"/>
              </a:rPr>
              <a:t> delay in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first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place</a:t>
            </a:r>
            <a:r>
              <a:rPr sz="3950" dirty="0">
                <a:latin typeface="Arial MT"/>
                <a:cs typeface="Arial MT"/>
              </a:rPr>
              <a:t>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20694" y="7572399"/>
            <a:ext cx="7296784" cy="1047115"/>
            <a:chOff x="1820694" y="7572399"/>
            <a:chExt cx="7296784" cy="1047115"/>
          </a:xfrm>
        </p:grpSpPr>
        <p:sp>
          <p:nvSpPr>
            <p:cNvPr id="5" name="object 5"/>
            <p:cNvSpPr/>
            <p:nvPr/>
          </p:nvSpPr>
          <p:spPr>
            <a:xfrm>
              <a:off x="1820694" y="7572399"/>
              <a:ext cx="7296784" cy="1047115"/>
            </a:xfrm>
            <a:custGeom>
              <a:avLst/>
              <a:gdLst/>
              <a:ahLst/>
              <a:cxnLst/>
              <a:rect l="l" t="t" r="r" b="b"/>
              <a:pathLst>
                <a:path w="7296784" h="1047115">
                  <a:moveTo>
                    <a:pt x="7056145" y="0"/>
                  </a:moveTo>
                  <a:lnTo>
                    <a:pt x="240096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5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5" y="947904"/>
                  </a:lnTo>
                  <a:lnTo>
                    <a:pt x="45784" y="1001303"/>
                  </a:lnTo>
                  <a:lnTo>
                    <a:pt x="99184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6" y="1047088"/>
                  </a:lnTo>
                  <a:lnTo>
                    <a:pt x="7056145" y="1047088"/>
                  </a:lnTo>
                  <a:lnTo>
                    <a:pt x="7103923" y="1046904"/>
                  </a:lnTo>
                  <a:lnTo>
                    <a:pt x="7142454" y="1045617"/>
                  </a:lnTo>
                  <a:lnTo>
                    <a:pt x="7197058" y="1035322"/>
                  </a:lnTo>
                  <a:lnTo>
                    <a:pt x="7250457" y="1001303"/>
                  </a:lnTo>
                  <a:lnTo>
                    <a:pt x="7284476" y="947904"/>
                  </a:lnTo>
                  <a:lnTo>
                    <a:pt x="7294771" y="893300"/>
                  </a:lnTo>
                  <a:lnTo>
                    <a:pt x="7296058" y="854769"/>
                  </a:lnTo>
                  <a:lnTo>
                    <a:pt x="7296242" y="806991"/>
                  </a:lnTo>
                  <a:lnTo>
                    <a:pt x="7296242" y="240097"/>
                  </a:lnTo>
                  <a:lnTo>
                    <a:pt x="7296058" y="192319"/>
                  </a:lnTo>
                  <a:lnTo>
                    <a:pt x="7294771" y="153788"/>
                  </a:lnTo>
                  <a:lnTo>
                    <a:pt x="7284476" y="99184"/>
                  </a:lnTo>
                  <a:lnTo>
                    <a:pt x="7250457" y="45785"/>
                  </a:lnTo>
                  <a:lnTo>
                    <a:pt x="7197058" y="11766"/>
                  </a:lnTo>
                  <a:lnTo>
                    <a:pt x="7142454" y="1470"/>
                  </a:lnTo>
                  <a:lnTo>
                    <a:pt x="7103923" y="183"/>
                  </a:lnTo>
                  <a:lnTo>
                    <a:pt x="7056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14407" y="7852728"/>
              <a:ext cx="1063625" cy="487045"/>
            </a:xfrm>
            <a:custGeom>
              <a:avLst/>
              <a:gdLst/>
              <a:ahLst/>
              <a:cxnLst/>
              <a:rect l="l" t="t" r="r" b="b"/>
              <a:pathLst>
                <a:path w="1063625" h="487045">
                  <a:moveTo>
                    <a:pt x="850007" y="0"/>
                  </a:moveTo>
                  <a:lnTo>
                    <a:pt x="213218" y="0"/>
                  </a:lnTo>
                  <a:lnTo>
                    <a:pt x="170789" y="163"/>
                  </a:lnTo>
                  <a:lnTo>
                    <a:pt x="109393" y="4408"/>
                  </a:lnTo>
                  <a:lnTo>
                    <a:pt x="62576" y="23045"/>
                  </a:lnTo>
                  <a:lnTo>
                    <a:pt x="23045" y="62576"/>
                  </a:lnTo>
                  <a:lnTo>
                    <a:pt x="4408" y="109393"/>
                  </a:lnTo>
                  <a:lnTo>
                    <a:pt x="163" y="170789"/>
                  </a:lnTo>
                  <a:lnTo>
                    <a:pt x="0" y="213218"/>
                  </a:lnTo>
                  <a:lnTo>
                    <a:pt x="0" y="273210"/>
                  </a:lnTo>
                  <a:lnTo>
                    <a:pt x="163" y="315639"/>
                  </a:lnTo>
                  <a:lnTo>
                    <a:pt x="4408" y="377035"/>
                  </a:lnTo>
                  <a:lnTo>
                    <a:pt x="23045" y="423852"/>
                  </a:lnTo>
                  <a:lnTo>
                    <a:pt x="62576" y="463384"/>
                  </a:lnTo>
                  <a:lnTo>
                    <a:pt x="109393" y="482021"/>
                  </a:lnTo>
                  <a:lnTo>
                    <a:pt x="170789" y="486265"/>
                  </a:lnTo>
                  <a:lnTo>
                    <a:pt x="213218" y="486429"/>
                  </a:lnTo>
                  <a:lnTo>
                    <a:pt x="850007" y="486429"/>
                  </a:lnTo>
                  <a:lnTo>
                    <a:pt x="892437" y="486265"/>
                  </a:lnTo>
                  <a:lnTo>
                    <a:pt x="953832" y="482021"/>
                  </a:lnTo>
                  <a:lnTo>
                    <a:pt x="1000649" y="463384"/>
                  </a:lnTo>
                  <a:lnTo>
                    <a:pt x="1040180" y="423852"/>
                  </a:lnTo>
                  <a:lnTo>
                    <a:pt x="1058818" y="377035"/>
                  </a:lnTo>
                  <a:lnTo>
                    <a:pt x="1063063" y="315639"/>
                  </a:lnTo>
                  <a:lnTo>
                    <a:pt x="1063226" y="273210"/>
                  </a:lnTo>
                  <a:lnTo>
                    <a:pt x="1063226" y="213218"/>
                  </a:lnTo>
                  <a:lnTo>
                    <a:pt x="1063063" y="170789"/>
                  </a:lnTo>
                  <a:lnTo>
                    <a:pt x="1058818" y="109393"/>
                  </a:lnTo>
                  <a:lnTo>
                    <a:pt x="1040180" y="62576"/>
                  </a:lnTo>
                  <a:lnTo>
                    <a:pt x="1000649" y="23045"/>
                  </a:lnTo>
                  <a:lnTo>
                    <a:pt x="953832" y="4408"/>
                  </a:lnTo>
                  <a:lnTo>
                    <a:pt x="892437" y="163"/>
                  </a:lnTo>
                  <a:lnTo>
                    <a:pt x="850007" y="0"/>
                  </a:lnTo>
                  <a:close/>
                </a:path>
              </a:pathLst>
            </a:custGeom>
            <a:solidFill>
              <a:srgbClr val="00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266253" y="7572399"/>
            <a:ext cx="7296784" cy="1047115"/>
            <a:chOff x="9266253" y="7572399"/>
            <a:chExt cx="7296784" cy="1047115"/>
          </a:xfrm>
        </p:grpSpPr>
        <p:sp>
          <p:nvSpPr>
            <p:cNvPr id="8" name="object 8"/>
            <p:cNvSpPr/>
            <p:nvPr/>
          </p:nvSpPr>
          <p:spPr>
            <a:xfrm>
              <a:off x="9266253" y="7572399"/>
              <a:ext cx="7296784" cy="1047115"/>
            </a:xfrm>
            <a:custGeom>
              <a:avLst/>
              <a:gdLst/>
              <a:ahLst/>
              <a:cxnLst/>
              <a:rect l="l" t="t" r="r" b="b"/>
              <a:pathLst>
                <a:path w="7296784" h="1047115">
                  <a:moveTo>
                    <a:pt x="7056150" y="0"/>
                  </a:moveTo>
                  <a:lnTo>
                    <a:pt x="240096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5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5" y="947904"/>
                  </a:lnTo>
                  <a:lnTo>
                    <a:pt x="45784" y="1001303"/>
                  </a:lnTo>
                  <a:lnTo>
                    <a:pt x="99184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6" y="1047088"/>
                  </a:lnTo>
                  <a:lnTo>
                    <a:pt x="7056150" y="1047088"/>
                  </a:lnTo>
                  <a:lnTo>
                    <a:pt x="7103925" y="1046904"/>
                  </a:lnTo>
                  <a:lnTo>
                    <a:pt x="7142455" y="1045617"/>
                  </a:lnTo>
                  <a:lnTo>
                    <a:pt x="7197057" y="1035322"/>
                  </a:lnTo>
                  <a:lnTo>
                    <a:pt x="7250458" y="1001303"/>
                  </a:lnTo>
                  <a:lnTo>
                    <a:pt x="7284478" y="947904"/>
                  </a:lnTo>
                  <a:lnTo>
                    <a:pt x="7294776" y="893300"/>
                  </a:lnTo>
                  <a:lnTo>
                    <a:pt x="7296064" y="854769"/>
                  </a:lnTo>
                  <a:lnTo>
                    <a:pt x="7296247" y="806991"/>
                  </a:lnTo>
                  <a:lnTo>
                    <a:pt x="7296247" y="240097"/>
                  </a:lnTo>
                  <a:lnTo>
                    <a:pt x="7296064" y="192319"/>
                  </a:lnTo>
                  <a:lnTo>
                    <a:pt x="7294776" y="153788"/>
                  </a:lnTo>
                  <a:lnTo>
                    <a:pt x="7284478" y="99184"/>
                  </a:lnTo>
                  <a:lnTo>
                    <a:pt x="7250458" y="45785"/>
                  </a:lnTo>
                  <a:lnTo>
                    <a:pt x="7197057" y="11766"/>
                  </a:lnTo>
                  <a:lnTo>
                    <a:pt x="7142455" y="1470"/>
                  </a:lnTo>
                  <a:lnTo>
                    <a:pt x="7103925" y="183"/>
                  </a:lnTo>
                  <a:lnTo>
                    <a:pt x="7056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20436" y="7852728"/>
              <a:ext cx="1063625" cy="487045"/>
            </a:xfrm>
            <a:custGeom>
              <a:avLst/>
              <a:gdLst/>
              <a:ahLst/>
              <a:cxnLst/>
              <a:rect l="l" t="t" r="r" b="b"/>
              <a:pathLst>
                <a:path w="1063625" h="487045">
                  <a:moveTo>
                    <a:pt x="850007" y="0"/>
                  </a:moveTo>
                  <a:lnTo>
                    <a:pt x="213218" y="0"/>
                  </a:lnTo>
                  <a:lnTo>
                    <a:pt x="170789" y="163"/>
                  </a:lnTo>
                  <a:lnTo>
                    <a:pt x="109393" y="4408"/>
                  </a:lnTo>
                  <a:lnTo>
                    <a:pt x="62576" y="23045"/>
                  </a:lnTo>
                  <a:lnTo>
                    <a:pt x="23045" y="62576"/>
                  </a:lnTo>
                  <a:lnTo>
                    <a:pt x="4408" y="109393"/>
                  </a:lnTo>
                  <a:lnTo>
                    <a:pt x="163" y="170789"/>
                  </a:lnTo>
                  <a:lnTo>
                    <a:pt x="0" y="213218"/>
                  </a:lnTo>
                  <a:lnTo>
                    <a:pt x="0" y="273210"/>
                  </a:lnTo>
                  <a:lnTo>
                    <a:pt x="163" y="315639"/>
                  </a:lnTo>
                  <a:lnTo>
                    <a:pt x="4408" y="377035"/>
                  </a:lnTo>
                  <a:lnTo>
                    <a:pt x="23045" y="423852"/>
                  </a:lnTo>
                  <a:lnTo>
                    <a:pt x="62576" y="463384"/>
                  </a:lnTo>
                  <a:lnTo>
                    <a:pt x="109393" y="482021"/>
                  </a:lnTo>
                  <a:lnTo>
                    <a:pt x="170789" y="486265"/>
                  </a:lnTo>
                  <a:lnTo>
                    <a:pt x="213218" y="486429"/>
                  </a:lnTo>
                  <a:lnTo>
                    <a:pt x="850007" y="486429"/>
                  </a:lnTo>
                  <a:lnTo>
                    <a:pt x="892437" y="486265"/>
                  </a:lnTo>
                  <a:lnTo>
                    <a:pt x="953834" y="482021"/>
                  </a:lnTo>
                  <a:lnTo>
                    <a:pt x="1000650" y="463384"/>
                  </a:lnTo>
                  <a:lnTo>
                    <a:pt x="1040183" y="423852"/>
                  </a:lnTo>
                  <a:lnTo>
                    <a:pt x="1058821" y="377035"/>
                  </a:lnTo>
                  <a:lnTo>
                    <a:pt x="1063067" y="315639"/>
                  </a:lnTo>
                  <a:lnTo>
                    <a:pt x="1063230" y="273210"/>
                  </a:lnTo>
                  <a:lnTo>
                    <a:pt x="1063230" y="213218"/>
                  </a:lnTo>
                  <a:lnTo>
                    <a:pt x="1063067" y="170789"/>
                  </a:lnTo>
                  <a:lnTo>
                    <a:pt x="1058821" y="109393"/>
                  </a:lnTo>
                  <a:lnTo>
                    <a:pt x="1040183" y="62576"/>
                  </a:lnTo>
                  <a:lnTo>
                    <a:pt x="1000650" y="23045"/>
                  </a:lnTo>
                  <a:lnTo>
                    <a:pt x="953834" y="4408"/>
                  </a:lnTo>
                  <a:lnTo>
                    <a:pt x="892437" y="163"/>
                  </a:lnTo>
                  <a:lnTo>
                    <a:pt x="850007" y="0"/>
                  </a:lnTo>
                  <a:close/>
                </a:path>
              </a:pathLst>
            </a:custGeom>
            <a:solidFill>
              <a:srgbClr val="00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86581" y="8782894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Arial MT"/>
                <a:cs typeface="Arial MT"/>
              </a:rPr>
              <a:t>8:00:00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29651" y="8782894"/>
            <a:ext cx="1815464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Arial MT"/>
                <a:cs typeface="Arial MT"/>
              </a:rPr>
              <a:t>8:01:00</a:t>
            </a:r>
            <a:r>
              <a:rPr sz="1950" spc="30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8:01:00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4023" y="8782894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Arial MT"/>
                <a:cs typeface="Arial MT"/>
              </a:rPr>
              <a:t>8:02:00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4597" y="7914328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FFFFFF"/>
                </a:solidFill>
                <a:latin typeface="Arial MT"/>
                <a:cs typeface="Arial MT"/>
              </a:rPr>
              <a:t>8:00:44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34042" y="7852728"/>
            <a:ext cx="1063625" cy="487045"/>
          </a:xfrm>
          <a:custGeom>
            <a:avLst/>
            <a:gdLst/>
            <a:ahLst/>
            <a:cxnLst/>
            <a:rect l="l" t="t" r="r" b="b"/>
            <a:pathLst>
              <a:path w="1063625" h="487045">
                <a:moveTo>
                  <a:pt x="850007" y="0"/>
                </a:moveTo>
                <a:lnTo>
                  <a:pt x="213218" y="0"/>
                </a:lnTo>
                <a:lnTo>
                  <a:pt x="170789" y="163"/>
                </a:lnTo>
                <a:lnTo>
                  <a:pt x="109393" y="4408"/>
                </a:lnTo>
                <a:lnTo>
                  <a:pt x="62576" y="23045"/>
                </a:lnTo>
                <a:lnTo>
                  <a:pt x="23045" y="62576"/>
                </a:lnTo>
                <a:lnTo>
                  <a:pt x="4408" y="109393"/>
                </a:lnTo>
                <a:lnTo>
                  <a:pt x="163" y="170789"/>
                </a:lnTo>
                <a:lnTo>
                  <a:pt x="0" y="213218"/>
                </a:lnTo>
                <a:lnTo>
                  <a:pt x="0" y="273210"/>
                </a:lnTo>
                <a:lnTo>
                  <a:pt x="163" y="315639"/>
                </a:lnTo>
                <a:lnTo>
                  <a:pt x="4408" y="377035"/>
                </a:lnTo>
                <a:lnTo>
                  <a:pt x="23045" y="423852"/>
                </a:lnTo>
                <a:lnTo>
                  <a:pt x="62576" y="463384"/>
                </a:lnTo>
                <a:lnTo>
                  <a:pt x="109393" y="482021"/>
                </a:lnTo>
                <a:lnTo>
                  <a:pt x="170789" y="486265"/>
                </a:lnTo>
                <a:lnTo>
                  <a:pt x="213218" y="486429"/>
                </a:lnTo>
                <a:lnTo>
                  <a:pt x="850007" y="486429"/>
                </a:lnTo>
                <a:lnTo>
                  <a:pt x="892437" y="486265"/>
                </a:lnTo>
                <a:lnTo>
                  <a:pt x="953832" y="482021"/>
                </a:lnTo>
                <a:lnTo>
                  <a:pt x="1000649" y="463384"/>
                </a:lnTo>
                <a:lnTo>
                  <a:pt x="1040181" y="423852"/>
                </a:lnTo>
                <a:lnTo>
                  <a:pt x="1058818" y="377035"/>
                </a:lnTo>
                <a:lnTo>
                  <a:pt x="1063063" y="315639"/>
                </a:lnTo>
                <a:lnTo>
                  <a:pt x="1063226" y="273210"/>
                </a:lnTo>
                <a:lnTo>
                  <a:pt x="1063226" y="213218"/>
                </a:lnTo>
                <a:lnTo>
                  <a:pt x="1063063" y="170789"/>
                </a:lnTo>
                <a:lnTo>
                  <a:pt x="1058818" y="109393"/>
                </a:lnTo>
                <a:lnTo>
                  <a:pt x="1040181" y="62576"/>
                </a:lnTo>
                <a:lnTo>
                  <a:pt x="1000649" y="23045"/>
                </a:lnTo>
                <a:lnTo>
                  <a:pt x="953832" y="4408"/>
                </a:lnTo>
                <a:lnTo>
                  <a:pt x="892437" y="163"/>
                </a:lnTo>
                <a:lnTo>
                  <a:pt x="85000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34231" y="7914328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FFFFFF"/>
                </a:solidFill>
                <a:latin typeface="Arial MT"/>
                <a:cs typeface="Arial MT"/>
              </a:rPr>
              <a:t>8:00:54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0626" y="7914328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FFFFFF"/>
                </a:solidFill>
                <a:latin typeface="Arial MT"/>
                <a:cs typeface="Arial MT"/>
              </a:rPr>
              <a:t>8:01:05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65807" y="7852728"/>
            <a:ext cx="1063625" cy="487045"/>
          </a:xfrm>
          <a:custGeom>
            <a:avLst/>
            <a:gdLst/>
            <a:ahLst/>
            <a:cxnLst/>
            <a:rect l="l" t="t" r="r" b="b"/>
            <a:pathLst>
              <a:path w="1063625" h="487045">
                <a:moveTo>
                  <a:pt x="850005" y="0"/>
                </a:moveTo>
                <a:lnTo>
                  <a:pt x="213218" y="0"/>
                </a:lnTo>
                <a:lnTo>
                  <a:pt x="170786" y="163"/>
                </a:lnTo>
                <a:lnTo>
                  <a:pt x="109391" y="4408"/>
                </a:lnTo>
                <a:lnTo>
                  <a:pt x="62575" y="23045"/>
                </a:lnTo>
                <a:lnTo>
                  <a:pt x="23045" y="62576"/>
                </a:lnTo>
                <a:lnTo>
                  <a:pt x="4408" y="109393"/>
                </a:lnTo>
                <a:lnTo>
                  <a:pt x="163" y="170789"/>
                </a:lnTo>
                <a:lnTo>
                  <a:pt x="0" y="213218"/>
                </a:lnTo>
                <a:lnTo>
                  <a:pt x="0" y="273210"/>
                </a:lnTo>
                <a:lnTo>
                  <a:pt x="163" y="315639"/>
                </a:lnTo>
                <a:lnTo>
                  <a:pt x="4408" y="377035"/>
                </a:lnTo>
                <a:lnTo>
                  <a:pt x="23045" y="423852"/>
                </a:lnTo>
                <a:lnTo>
                  <a:pt x="62575" y="463384"/>
                </a:lnTo>
                <a:lnTo>
                  <a:pt x="109391" y="482021"/>
                </a:lnTo>
                <a:lnTo>
                  <a:pt x="170786" y="486265"/>
                </a:lnTo>
                <a:lnTo>
                  <a:pt x="213218" y="486429"/>
                </a:lnTo>
                <a:lnTo>
                  <a:pt x="850005" y="486429"/>
                </a:lnTo>
                <a:lnTo>
                  <a:pt x="892433" y="486265"/>
                </a:lnTo>
                <a:lnTo>
                  <a:pt x="953830" y="482021"/>
                </a:lnTo>
                <a:lnTo>
                  <a:pt x="1000648" y="463384"/>
                </a:lnTo>
                <a:lnTo>
                  <a:pt x="1040179" y="423852"/>
                </a:lnTo>
                <a:lnTo>
                  <a:pt x="1058815" y="377035"/>
                </a:lnTo>
                <a:lnTo>
                  <a:pt x="1063060" y="315639"/>
                </a:lnTo>
                <a:lnTo>
                  <a:pt x="1063224" y="273210"/>
                </a:lnTo>
                <a:lnTo>
                  <a:pt x="1063224" y="213218"/>
                </a:lnTo>
                <a:lnTo>
                  <a:pt x="1063060" y="170789"/>
                </a:lnTo>
                <a:lnTo>
                  <a:pt x="1058815" y="109393"/>
                </a:lnTo>
                <a:lnTo>
                  <a:pt x="1040179" y="62576"/>
                </a:lnTo>
                <a:lnTo>
                  <a:pt x="1000648" y="23045"/>
                </a:lnTo>
                <a:lnTo>
                  <a:pt x="953830" y="4408"/>
                </a:lnTo>
                <a:lnTo>
                  <a:pt x="892433" y="163"/>
                </a:lnTo>
                <a:lnTo>
                  <a:pt x="850005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865994" y="7914328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FFFFFF"/>
                </a:solidFill>
                <a:latin typeface="Arial MT"/>
                <a:cs typeface="Arial MT"/>
              </a:rPr>
              <a:t>8:00:58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11173" y="7852728"/>
            <a:ext cx="1063625" cy="487045"/>
          </a:xfrm>
          <a:custGeom>
            <a:avLst/>
            <a:gdLst/>
            <a:ahLst/>
            <a:cxnLst/>
            <a:rect l="l" t="t" r="r" b="b"/>
            <a:pathLst>
              <a:path w="1063625" h="487045">
                <a:moveTo>
                  <a:pt x="850005" y="0"/>
                </a:moveTo>
                <a:lnTo>
                  <a:pt x="213218" y="0"/>
                </a:lnTo>
                <a:lnTo>
                  <a:pt x="170786" y="163"/>
                </a:lnTo>
                <a:lnTo>
                  <a:pt x="109391" y="4408"/>
                </a:lnTo>
                <a:lnTo>
                  <a:pt x="62575" y="23045"/>
                </a:lnTo>
                <a:lnTo>
                  <a:pt x="23045" y="62576"/>
                </a:lnTo>
                <a:lnTo>
                  <a:pt x="4408" y="109393"/>
                </a:lnTo>
                <a:lnTo>
                  <a:pt x="163" y="170789"/>
                </a:lnTo>
                <a:lnTo>
                  <a:pt x="0" y="213218"/>
                </a:lnTo>
                <a:lnTo>
                  <a:pt x="0" y="273210"/>
                </a:lnTo>
                <a:lnTo>
                  <a:pt x="163" y="315639"/>
                </a:lnTo>
                <a:lnTo>
                  <a:pt x="4408" y="377035"/>
                </a:lnTo>
                <a:lnTo>
                  <a:pt x="23045" y="423852"/>
                </a:lnTo>
                <a:lnTo>
                  <a:pt x="62575" y="463384"/>
                </a:lnTo>
                <a:lnTo>
                  <a:pt x="109391" y="482021"/>
                </a:lnTo>
                <a:lnTo>
                  <a:pt x="170786" y="486265"/>
                </a:lnTo>
                <a:lnTo>
                  <a:pt x="213218" y="486429"/>
                </a:lnTo>
                <a:lnTo>
                  <a:pt x="850005" y="486429"/>
                </a:lnTo>
                <a:lnTo>
                  <a:pt x="892433" y="486265"/>
                </a:lnTo>
                <a:lnTo>
                  <a:pt x="953830" y="482021"/>
                </a:lnTo>
                <a:lnTo>
                  <a:pt x="1000648" y="463384"/>
                </a:lnTo>
                <a:lnTo>
                  <a:pt x="1040179" y="423852"/>
                </a:lnTo>
                <a:lnTo>
                  <a:pt x="1058815" y="377035"/>
                </a:lnTo>
                <a:lnTo>
                  <a:pt x="1063060" y="315639"/>
                </a:lnTo>
                <a:lnTo>
                  <a:pt x="1063224" y="273210"/>
                </a:lnTo>
                <a:lnTo>
                  <a:pt x="1063224" y="213218"/>
                </a:lnTo>
                <a:lnTo>
                  <a:pt x="1063060" y="170789"/>
                </a:lnTo>
                <a:lnTo>
                  <a:pt x="1058815" y="109393"/>
                </a:lnTo>
                <a:lnTo>
                  <a:pt x="1040179" y="62576"/>
                </a:lnTo>
                <a:lnTo>
                  <a:pt x="1000648" y="23045"/>
                </a:lnTo>
                <a:lnTo>
                  <a:pt x="953830" y="4408"/>
                </a:lnTo>
                <a:lnTo>
                  <a:pt x="892433" y="163"/>
                </a:lnTo>
                <a:lnTo>
                  <a:pt x="850005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111359" y="7914328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FFFFFF"/>
                </a:solidFill>
                <a:latin typeface="Arial MT"/>
                <a:cs typeface="Arial MT"/>
              </a:rPr>
              <a:t>8:01:13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053946" y="8378182"/>
            <a:ext cx="487045" cy="487045"/>
          </a:xfrm>
          <a:custGeom>
            <a:avLst/>
            <a:gdLst/>
            <a:ahLst/>
            <a:cxnLst/>
            <a:rect l="l" t="t" r="r" b="b"/>
            <a:pathLst>
              <a:path w="487045" h="487045">
                <a:moveTo>
                  <a:pt x="77515" y="273"/>
                </a:moveTo>
                <a:lnTo>
                  <a:pt x="76165" y="273"/>
                </a:lnTo>
                <a:lnTo>
                  <a:pt x="75495" y="516"/>
                </a:lnTo>
                <a:lnTo>
                  <a:pt x="11" y="76002"/>
                </a:lnTo>
                <a:lnTo>
                  <a:pt x="0" y="77671"/>
                </a:lnTo>
                <a:lnTo>
                  <a:pt x="165250" y="242900"/>
                </a:lnTo>
                <a:lnTo>
                  <a:pt x="165235" y="244034"/>
                </a:lnTo>
                <a:lnTo>
                  <a:pt x="0" y="409274"/>
                </a:lnTo>
                <a:lnTo>
                  <a:pt x="0" y="410930"/>
                </a:lnTo>
                <a:lnTo>
                  <a:pt x="76008" y="486946"/>
                </a:lnTo>
                <a:lnTo>
                  <a:pt x="77673" y="486946"/>
                </a:lnTo>
                <a:lnTo>
                  <a:pt x="242212" y="322360"/>
                </a:lnTo>
                <a:lnTo>
                  <a:pt x="242914" y="321680"/>
                </a:lnTo>
                <a:lnTo>
                  <a:pt x="399337" y="321680"/>
                </a:lnTo>
                <a:lnTo>
                  <a:pt x="321676" y="244034"/>
                </a:lnTo>
                <a:lnTo>
                  <a:pt x="321676" y="242900"/>
                </a:lnTo>
                <a:lnTo>
                  <a:pt x="399321" y="165266"/>
                </a:lnTo>
                <a:lnTo>
                  <a:pt x="242935" y="165266"/>
                </a:lnTo>
                <a:lnTo>
                  <a:pt x="78186" y="516"/>
                </a:lnTo>
                <a:lnTo>
                  <a:pt x="77515" y="273"/>
                </a:lnTo>
                <a:close/>
              </a:path>
              <a:path w="487045" h="487045">
                <a:moveTo>
                  <a:pt x="399337" y="321680"/>
                </a:moveTo>
                <a:lnTo>
                  <a:pt x="244044" y="321680"/>
                </a:lnTo>
                <a:lnTo>
                  <a:pt x="409275" y="486946"/>
                </a:lnTo>
                <a:lnTo>
                  <a:pt x="410929" y="486946"/>
                </a:lnTo>
                <a:lnTo>
                  <a:pt x="486948" y="410930"/>
                </a:lnTo>
                <a:lnTo>
                  <a:pt x="486948" y="409274"/>
                </a:lnTo>
                <a:lnTo>
                  <a:pt x="399337" y="321680"/>
                </a:lnTo>
                <a:close/>
              </a:path>
              <a:path w="487045" h="487045">
                <a:moveTo>
                  <a:pt x="410929" y="0"/>
                </a:moveTo>
                <a:lnTo>
                  <a:pt x="409275" y="0"/>
                </a:lnTo>
                <a:lnTo>
                  <a:pt x="244034" y="165266"/>
                </a:lnTo>
                <a:lnTo>
                  <a:pt x="399321" y="165266"/>
                </a:lnTo>
                <a:lnTo>
                  <a:pt x="486927" y="77671"/>
                </a:lnTo>
                <a:lnTo>
                  <a:pt x="486927" y="76002"/>
                </a:lnTo>
                <a:lnTo>
                  <a:pt x="41092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36817" y="6253146"/>
            <a:ext cx="3309620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Data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Delay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Example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7082" y="9647253"/>
            <a:ext cx="5340350" cy="1047115"/>
          </a:xfrm>
          <a:custGeom>
            <a:avLst/>
            <a:gdLst/>
            <a:ahLst/>
            <a:cxnLst/>
            <a:rect l="l" t="t" r="r" b="b"/>
            <a:pathLst>
              <a:path w="5340350" h="1047115">
                <a:moveTo>
                  <a:pt x="5100080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0"/>
                </a:lnTo>
                <a:lnTo>
                  <a:pt x="183" y="854769"/>
                </a:lnTo>
                <a:lnTo>
                  <a:pt x="1470" y="893299"/>
                </a:lnTo>
                <a:lnTo>
                  <a:pt x="11765" y="947903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5100080" y="1047088"/>
                </a:lnTo>
                <a:lnTo>
                  <a:pt x="5147859" y="1046904"/>
                </a:lnTo>
                <a:lnTo>
                  <a:pt x="5186389" y="1045617"/>
                </a:lnTo>
                <a:lnTo>
                  <a:pt x="5240987" y="1035322"/>
                </a:lnTo>
                <a:lnTo>
                  <a:pt x="5294392" y="1001303"/>
                </a:lnTo>
                <a:lnTo>
                  <a:pt x="5328408" y="947903"/>
                </a:lnTo>
                <a:lnTo>
                  <a:pt x="5338706" y="893299"/>
                </a:lnTo>
                <a:lnTo>
                  <a:pt x="5339993" y="854769"/>
                </a:lnTo>
                <a:lnTo>
                  <a:pt x="5340177" y="806990"/>
                </a:lnTo>
                <a:lnTo>
                  <a:pt x="5340177" y="240096"/>
                </a:lnTo>
                <a:lnTo>
                  <a:pt x="5339993" y="192318"/>
                </a:lnTo>
                <a:lnTo>
                  <a:pt x="5338706" y="153787"/>
                </a:lnTo>
                <a:lnTo>
                  <a:pt x="5328408" y="99184"/>
                </a:lnTo>
                <a:lnTo>
                  <a:pt x="5294392" y="45784"/>
                </a:lnTo>
                <a:lnTo>
                  <a:pt x="5240987" y="11765"/>
                </a:lnTo>
                <a:lnTo>
                  <a:pt x="5186389" y="1470"/>
                </a:lnTo>
                <a:lnTo>
                  <a:pt x="5147859" y="183"/>
                </a:lnTo>
                <a:lnTo>
                  <a:pt x="5100080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85882" y="9944784"/>
            <a:ext cx="43027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0" dirty="0">
                <a:latin typeface="Arial MT"/>
                <a:cs typeface="Arial MT"/>
              </a:rPr>
              <a:t>Grace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75" dirty="0">
                <a:latin typeface="Arial MT"/>
                <a:cs typeface="Arial MT"/>
              </a:rPr>
              <a:t>Period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135" dirty="0">
                <a:latin typeface="Arial MT"/>
                <a:cs typeface="Arial MT"/>
              </a:rPr>
              <a:t>to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80" dirty="0">
                <a:latin typeface="Arial MT"/>
                <a:cs typeface="Arial MT"/>
              </a:rPr>
              <a:t>the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50" dirty="0">
                <a:latin typeface="Arial MT"/>
                <a:cs typeface="Arial MT"/>
              </a:rPr>
              <a:t>Rescue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30784"/>
            <a:ext cx="171107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" dirty="0">
                <a:latin typeface="Arial"/>
                <a:cs typeface="Arial"/>
              </a:rPr>
              <a:t>Ho</a:t>
            </a:r>
            <a:r>
              <a:rPr sz="7000" b="1" spc="145" dirty="0">
                <a:latin typeface="Arial"/>
                <a:cs typeface="Arial"/>
              </a:rPr>
              <a:t>w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35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04" dirty="0">
                <a:latin typeface="Arial"/>
                <a:cs typeface="Arial"/>
              </a:rPr>
              <a:t>thi</a:t>
            </a:r>
            <a:r>
              <a:rPr sz="7000" b="1" spc="-8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15" dirty="0">
                <a:latin typeface="Arial"/>
                <a:cs typeface="Arial"/>
              </a:rPr>
              <a:t>di</a:t>
            </a:r>
            <a:r>
              <a:rPr sz="7000" b="1" spc="-270" dirty="0">
                <a:latin typeface="Arial"/>
                <a:cs typeface="Arial"/>
              </a:rPr>
              <a:t>f</a:t>
            </a:r>
            <a:r>
              <a:rPr sz="7000" b="1" spc="-80" dirty="0">
                <a:latin typeface="Arial"/>
                <a:cs typeface="Arial"/>
              </a:rPr>
              <a:t>fe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90" dirty="0">
                <a:latin typeface="Arial"/>
                <a:cs typeface="Arial"/>
              </a:rPr>
              <a:t>en</a:t>
            </a:r>
            <a:r>
              <a:rPr sz="7000" b="1" spc="30" dirty="0">
                <a:latin typeface="Arial"/>
                <a:cs typeface="Arial"/>
              </a:rPr>
              <a:t>t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f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95" dirty="0">
                <a:latin typeface="Arial"/>
                <a:cs typeface="Arial"/>
              </a:rPr>
              <a:t>o</a:t>
            </a:r>
            <a:r>
              <a:rPr sz="7000" b="1" spc="75" dirty="0">
                <a:latin typeface="Arial"/>
                <a:cs typeface="Arial"/>
              </a:rPr>
              <a:t>m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Consume</a:t>
            </a:r>
            <a:r>
              <a:rPr sz="7000" b="1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00" dirty="0">
                <a:latin typeface="Arial"/>
                <a:cs typeface="Arial"/>
              </a:rPr>
              <a:t>AP</a:t>
            </a:r>
            <a:r>
              <a:rPr sz="7000" b="1" spc="-25" dirty="0">
                <a:latin typeface="Arial"/>
                <a:cs typeface="Arial"/>
              </a:rPr>
              <a:t>I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859451"/>
            <a:ext cx="16623665" cy="748538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" dirty="0">
                <a:latin typeface="Arial MT"/>
                <a:cs typeface="Arial MT"/>
              </a:rPr>
              <a:t>Consumer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built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using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Consumer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API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spc="5" dirty="0">
                <a:latin typeface="Arial MT"/>
                <a:cs typeface="Arial MT"/>
              </a:rPr>
              <a:t> stateless</a:t>
            </a:r>
            <a:endParaRPr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Consumer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App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Data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Flow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:</a:t>
            </a: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5" dirty="0">
                <a:latin typeface="Arial MT"/>
                <a:cs typeface="Arial MT"/>
              </a:rPr>
              <a:t>Read</a:t>
            </a:r>
            <a:r>
              <a:rPr sz="3950" spc="-2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2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event</a:t>
            </a: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dirty="0">
                <a:latin typeface="Arial MT"/>
                <a:cs typeface="Arial MT"/>
              </a:rPr>
              <a:t>Process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event</a:t>
            </a: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40" dirty="0">
                <a:latin typeface="Arial MT"/>
                <a:cs typeface="Arial MT"/>
              </a:rPr>
              <a:t>Move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next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event</a:t>
            </a:r>
          </a:p>
          <a:p>
            <a:pPr marL="514984" marR="982344" indent="-502920">
              <a:lnSpc>
                <a:spcPts val="4240"/>
              </a:lnSpc>
              <a:spcBef>
                <a:spcPts val="37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" dirty="0">
                <a:latin typeface="Arial MT"/>
                <a:cs typeface="Arial MT"/>
              </a:rPr>
              <a:t>Consumer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apps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great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notifications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processing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each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event</a:t>
            </a:r>
            <a:r>
              <a:rPr lang="en-US" sz="3950" dirty="0">
                <a:latin typeface="Arial MT"/>
                <a:cs typeface="Arial MT"/>
              </a:rPr>
              <a:t> independently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each </a:t>
            </a:r>
            <a:r>
              <a:rPr sz="3950" spc="-35" dirty="0">
                <a:latin typeface="Arial MT"/>
                <a:cs typeface="Arial MT"/>
              </a:rPr>
              <a:t>other</a:t>
            </a:r>
            <a:endParaRPr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15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" dirty="0">
                <a:latin typeface="Arial MT"/>
                <a:cs typeface="Arial MT"/>
              </a:rPr>
              <a:t>Consumer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apps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lang="en-US" sz="3950" spc="35" dirty="0">
                <a:latin typeface="Arial MT"/>
                <a:cs typeface="Arial MT"/>
              </a:rPr>
              <a:t>do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not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easy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way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join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dirty="0">
                <a:latin typeface="Arial MT"/>
                <a:cs typeface="Arial MT"/>
              </a:rPr>
              <a:t> aggregate events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0468610" cy="2690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65" dirty="0">
                <a:latin typeface="Arial"/>
                <a:cs typeface="Arial"/>
              </a:rPr>
              <a:t>Grace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20" dirty="0">
                <a:latin typeface="Arial"/>
                <a:cs typeface="Arial"/>
              </a:rPr>
              <a:t>Period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50" dirty="0">
                <a:latin typeface="Arial"/>
                <a:cs typeface="Arial"/>
              </a:rPr>
              <a:t>Example</a:t>
            </a:r>
            <a:endParaRPr sz="7000">
              <a:latin typeface="Arial"/>
              <a:cs typeface="Arial"/>
            </a:endParaRPr>
          </a:p>
          <a:p>
            <a:pPr marL="841375" marR="5080">
              <a:lnSpc>
                <a:spcPct val="201900"/>
              </a:lnSpc>
              <a:spcBef>
                <a:spcPts val="700"/>
              </a:spcBef>
            </a:pPr>
            <a:r>
              <a:rPr sz="2450" spc="5" dirty="0">
                <a:latin typeface="Courier New"/>
                <a:cs typeface="Courier New"/>
              </a:rPr>
              <a:t>Duration</a:t>
            </a:r>
            <a:r>
              <a:rPr sz="2450" spc="15" dirty="0"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windowSize</a:t>
            </a:r>
            <a:r>
              <a:rPr sz="2450" spc="2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Duration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ofSeconds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solidFill>
                  <a:srgbClr val="1750EB"/>
                </a:solidFill>
                <a:latin typeface="Courier New"/>
                <a:cs typeface="Courier New"/>
              </a:rPr>
              <a:t>60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); </a:t>
            </a:r>
            <a:r>
              <a:rPr sz="2450" spc="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Duration</a:t>
            </a:r>
            <a:r>
              <a:rPr sz="2450" spc="40" dirty="0"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graceWindowsSize</a:t>
            </a:r>
            <a:r>
              <a:rPr sz="2450" spc="50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Duration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ofSeconds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(1</a:t>
            </a:r>
            <a:r>
              <a:rPr sz="2450" spc="10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2935" y="3930486"/>
            <a:ext cx="511556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urier New"/>
                <a:cs typeface="Courier New"/>
              </a:rPr>
              <a:t>TimeWindows</a:t>
            </a:r>
            <a:r>
              <a:rPr sz="2450" spc="15" dirty="0"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hoppingWindow</a:t>
            </a:r>
            <a:r>
              <a:rPr sz="2450" spc="20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4715" y="3917638"/>
            <a:ext cx="11065510" cy="594995"/>
          </a:xfrm>
          <a:prstGeom prst="rect">
            <a:avLst/>
          </a:prstGeom>
          <a:ln w="52354">
            <a:solidFill>
              <a:srgbClr val="EE220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225"/>
              </a:spcBef>
            </a:pPr>
            <a:r>
              <a:rPr sz="2450" spc="10" dirty="0">
                <a:latin typeface="Courier New"/>
                <a:cs typeface="Courier New"/>
              </a:rPr>
              <a:t>TimeWindows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ofSizeAndGrace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latin typeface="Courier New"/>
                <a:cs typeface="Courier New"/>
              </a:rPr>
              <a:t>windowSize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2450" spc="7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graceWindowsSize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5005" y="6300284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Arial MT"/>
                <a:cs typeface="Arial MT"/>
              </a:rPr>
              <a:t>8:00:00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8075" y="6300284"/>
            <a:ext cx="1815464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Arial MT"/>
                <a:cs typeface="Arial MT"/>
              </a:rPr>
              <a:t>8:01:00</a:t>
            </a:r>
            <a:r>
              <a:rPr sz="1950" spc="30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8:01:00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82447" y="6300284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Arial MT"/>
                <a:cs typeface="Arial MT"/>
              </a:rPr>
              <a:t>8:02:00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79118" y="5089789"/>
            <a:ext cx="7296784" cy="1047115"/>
            <a:chOff x="1979118" y="5089789"/>
            <a:chExt cx="7296784" cy="1047115"/>
          </a:xfrm>
        </p:grpSpPr>
        <p:sp>
          <p:nvSpPr>
            <p:cNvPr id="9" name="object 9"/>
            <p:cNvSpPr/>
            <p:nvPr/>
          </p:nvSpPr>
          <p:spPr>
            <a:xfrm>
              <a:off x="1979118" y="5089789"/>
              <a:ext cx="7296784" cy="1047115"/>
            </a:xfrm>
            <a:custGeom>
              <a:avLst/>
              <a:gdLst/>
              <a:ahLst/>
              <a:cxnLst/>
              <a:rect l="l" t="t" r="r" b="b"/>
              <a:pathLst>
                <a:path w="7296784" h="1047114">
                  <a:moveTo>
                    <a:pt x="7056145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4" y="45784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4" y="1001303"/>
                  </a:lnTo>
                  <a:lnTo>
                    <a:pt x="99184" y="1035322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7056145" y="1047088"/>
                  </a:lnTo>
                  <a:lnTo>
                    <a:pt x="7103923" y="1046904"/>
                  </a:lnTo>
                  <a:lnTo>
                    <a:pt x="7142454" y="1045617"/>
                  </a:lnTo>
                  <a:lnTo>
                    <a:pt x="7197058" y="1035322"/>
                  </a:lnTo>
                  <a:lnTo>
                    <a:pt x="7250457" y="1001303"/>
                  </a:lnTo>
                  <a:lnTo>
                    <a:pt x="7284476" y="947904"/>
                  </a:lnTo>
                  <a:lnTo>
                    <a:pt x="7294771" y="893300"/>
                  </a:lnTo>
                  <a:lnTo>
                    <a:pt x="7296058" y="854769"/>
                  </a:lnTo>
                  <a:lnTo>
                    <a:pt x="7296242" y="806991"/>
                  </a:lnTo>
                  <a:lnTo>
                    <a:pt x="7296242" y="240097"/>
                  </a:lnTo>
                  <a:lnTo>
                    <a:pt x="7296058" y="192319"/>
                  </a:lnTo>
                  <a:lnTo>
                    <a:pt x="7294771" y="153788"/>
                  </a:lnTo>
                  <a:lnTo>
                    <a:pt x="7284476" y="99184"/>
                  </a:lnTo>
                  <a:lnTo>
                    <a:pt x="7250457" y="45784"/>
                  </a:lnTo>
                  <a:lnTo>
                    <a:pt x="7197058" y="11766"/>
                  </a:lnTo>
                  <a:lnTo>
                    <a:pt x="7142454" y="1470"/>
                  </a:lnTo>
                  <a:lnTo>
                    <a:pt x="7103923" y="183"/>
                  </a:lnTo>
                  <a:lnTo>
                    <a:pt x="7056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2832" y="5370119"/>
              <a:ext cx="1063625" cy="487045"/>
            </a:xfrm>
            <a:custGeom>
              <a:avLst/>
              <a:gdLst/>
              <a:ahLst/>
              <a:cxnLst/>
              <a:rect l="l" t="t" r="r" b="b"/>
              <a:pathLst>
                <a:path w="1063625" h="487045">
                  <a:moveTo>
                    <a:pt x="850007" y="0"/>
                  </a:moveTo>
                  <a:lnTo>
                    <a:pt x="213217" y="0"/>
                  </a:lnTo>
                  <a:lnTo>
                    <a:pt x="170788" y="163"/>
                  </a:lnTo>
                  <a:lnTo>
                    <a:pt x="109392" y="4408"/>
                  </a:lnTo>
                  <a:lnTo>
                    <a:pt x="62576" y="23045"/>
                  </a:lnTo>
                  <a:lnTo>
                    <a:pt x="23044" y="62576"/>
                  </a:lnTo>
                  <a:lnTo>
                    <a:pt x="4407" y="109393"/>
                  </a:lnTo>
                  <a:lnTo>
                    <a:pt x="163" y="170789"/>
                  </a:lnTo>
                  <a:lnTo>
                    <a:pt x="0" y="213218"/>
                  </a:lnTo>
                  <a:lnTo>
                    <a:pt x="0" y="273211"/>
                  </a:lnTo>
                  <a:lnTo>
                    <a:pt x="163" y="315641"/>
                  </a:lnTo>
                  <a:lnTo>
                    <a:pt x="4407" y="377036"/>
                  </a:lnTo>
                  <a:lnTo>
                    <a:pt x="23044" y="423852"/>
                  </a:lnTo>
                  <a:lnTo>
                    <a:pt x="62576" y="463384"/>
                  </a:lnTo>
                  <a:lnTo>
                    <a:pt x="109392" y="482021"/>
                  </a:lnTo>
                  <a:lnTo>
                    <a:pt x="170788" y="486265"/>
                  </a:lnTo>
                  <a:lnTo>
                    <a:pt x="213217" y="486429"/>
                  </a:lnTo>
                  <a:lnTo>
                    <a:pt x="850007" y="486429"/>
                  </a:lnTo>
                  <a:lnTo>
                    <a:pt x="892437" y="486265"/>
                  </a:lnTo>
                  <a:lnTo>
                    <a:pt x="953832" y="482021"/>
                  </a:lnTo>
                  <a:lnTo>
                    <a:pt x="1000649" y="463384"/>
                  </a:lnTo>
                  <a:lnTo>
                    <a:pt x="1040180" y="423852"/>
                  </a:lnTo>
                  <a:lnTo>
                    <a:pt x="1058817" y="377036"/>
                  </a:lnTo>
                  <a:lnTo>
                    <a:pt x="1063061" y="315641"/>
                  </a:lnTo>
                  <a:lnTo>
                    <a:pt x="1063225" y="273211"/>
                  </a:lnTo>
                  <a:lnTo>
                    <a:pt x="1063225" y="213218"/>
                  </a:lnTo>
                  <a:lnTo>
                    <a:pt x="1063061" y="170789"/>
                  </a:lnTo>
                  <a:lnTo>
                    <a:pt x="1058817" y="109393"/>
                  </a:lnTo>
                  <a:lnTo>
                    <a:pt x="1040180" y="62576"/>
                  </a:lnTo>
                  <a:lnTo>
                    <a:pt x="1000649" y="23045"/>
                  </a:lnTo>
                  <a:lnTo>
                    <a:pt x="953832" y="4408"/>
                  </a:lnTo>
                  <a:lnTo>
                    <a:pt x="892437" y="163"/>
                  </a:lnTo>
                  <a:lnTo>
                    <a:pt x="850007" y="0"/>
                  </a:lnTo>
                  <a:close/>
                </a:path>
              </a:pathLst>
            </a:custGeom>
            <a:solidFill>
              <a:srgbClr val="00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424677" y="5089789"/>
            <a:ext cx="7296784" cy="1047115"/>
            <a:chOff x="9424677" y="5089789"/>
            <a:chExt cx="7296784" cy="1047115"/>
          </a:xfrm>
        </p:grpSpPr>
        <p:sp>
          <p:nvSpPr>
            <p:cNvPr id="12" name="object 12"/>
            <p:cNvSpPr/>
            <p:nvPr/>
          </p:nvSpPr>
          <p:spPr>
            <a:xfrm>
              <a:off x="9424677" y="5089789"/>
              <a:ext cx="7296784" cy="1047115"/>
            </a:xfrm>
            <a:custGeom>
              <a:avLst/>
              <a:gdLst/>
              <a:ahLst/>
              <a:cxnLst/>
              <a:rect l="l" t="t" r="r" b="b"/>
              <a:pathLst>
                <a:path w="7296784" h="1047114">
                  <a:moveTo>
                    <a:pt x="7056150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4" y="45784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4" y="1001303"/>
                  </a:lnTo>
                  <a:lnTo>
                    <a:pt x="99184" y="1035322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7056150" y="1047088"/>
                  </a:lnTo>
                  <a:lnTo>
                    <a:pt x="7103925" y="1046904"/>
                  </a:lnTo>
                  <a:lnTo>
                    <a:pt x="7142455" y="1045617"/>
                  </a:lnTo>
                  <a:lnTo>
                    <a:pt x="7197057" y="1035322"/>
                  </a:lnTo>
                  <a:lnTo>
                    <a:pt x="7250458" y="1001303"/>
                  </a:lnTo>
                  <a:lnTo>
                    <a:pt x="7284478" y="947904"/>
                  </a:lnTo>
                  <a:lnTo>
                    <a:pt x="7294776" y="893300"/>
                  </a:lnTo>
                  <a:lnTo>
                    <a:pt x="7296064" y="854769"/>
                  </a:lnTo>
                  <a:lnTo>
                    <a:pt x="7296247" y="806991"/>
                  </a:lnTo>
                  <a:lnTo>
                    <a:pt x="7296247" y="240097"/>
                  </a:lnTo>
                  <a:lnTo>
                    <a:pt x="7296064" y="192319"/>
                  </a:lnTo>
                  <a:lnTo>
                    <a:pt x="7294776" y="153788"/>
                  </a:lnTo>
                  <a:lnTo>
                    <a:pt x="7284478" y="99184"/>
                  </a:lnTo>
                  <a:lnTo>
                    <a:pt x="7250458" y="45784"/>
                  </a:lnTo>
                  <a:lnTo>
                    <a:pt x="7197057" y="11766"/>
                  </a:lnTo>
                  <a:lnTo>
                    <a:pt x="7142455" y="1470"/>
                  </a:lnTo>
                  <a:lnTo>
                    <a:pt x="7103925" y="183"/>
                  </a:lnTo>
                  <a:lnTo>
                    <a:pt x="7056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78861" y="5370119"/>
              <a:ext cx="1063625" cy="487045"/>
            </a:xfrm>
            <a:custGeom>
              <a:avLst/>
              <a:gdLst/>
              <a:ahLst/>
              <a:cxnLst/>
              <a:rect l="l" t="t" r="r" b="b"/>
              <a:pathLst>
                <a:path w="1063625" h="487045">
                  <a:moveTo>
                    <a:pt x="850011" y="0"/>
                  </a:moveTo>
                  <a:lnTo>
                    <a:pt x="213218" y="0"/>
                  </a:lnTo>
                  <a:lnTo>
                    <a:pt x="170789" y="163"/>
                  </a:lnTo>
                  <a:lnTo>
                    <a:pt x="109393" y="4408"/>
                  </a:lnTo>
                  <a:lnTo>
                    <a:pt x="62576" y="23045"/>
                  </a:lnTo>
                  <a:lnTo>
                    <a:pt x="23045" y="62576"/>
                  </a:lnTo>
                  <a:lnTo>
                    <a:pt x="4408" y="109393"/>
                  </a:lnTo>
                  <a:lnTo>
                    <a:pt x="163" y="170789"/>
                  </a:lnTo>
                  <a:lnTo>
                    <a:pt x="0" y="213218"/>
                  </a:lnTo>
                  <a:lnTo>
                    <a:pt x="0" y="273211"/>
                  </a:lnTo>
                  <a:lnTo>
                    <a:pt x="163" y="315641"/>
                  </a:lnTo>
                  <a:lnTo>
                    <a:pt x="4408" y="377036"/>
                  </a:lnTo>
                  <a:lnTo>
                    <a:pt x="23045" y="423852"/>
                  </a:lnTo>
                  <a:lnTo>
                    <a:pt x="62576" y="463384"/>
                  </a:lnTo>
                  <a:lnTo>
                    <a:pt x="109393" y="482021"/>
                  </a:lnTo>
                  <a:lnTo>
                    <a:pt x="170789" y="486265"/>
                  </a:lnTo>
                  <a:lnTo>
                    <a:pt x="213218" y="486429"/>
                  </a:lnTo>
                  <a:lnTo>
                    <a:pt x="850011" y="486429"/>
                  </a:lnTo>
                  <a:lnTo>
                    <a:pt x="892437" y="486265"/>
                  </a:lnTo>
                  <a:lnTo>
                    <a:pt x="953832" y="482021"/>
                  </a:lnTo>
                  <a:lnTo>
                    <a:pt x="1000650" y="463384"/>
                  </a:lnTo>
                  <a:lnTo>
                    <a:pt x="1040183" y="423852"/>
                  </a:lnTo>
                  <a:lnTo>
                    <a:pt x="1058821" y="377036"/>
                  </a:lnTo>
                  <a:lnTo>
                    <a:pt x="1063067" y="315641"/>
                  </a:lnTo>
                  <a:lnTo>
                    <a:pt x="1063230" y="273211"/>
                  </a:lnTo>
                  <a:lnTo>
                    <a:pt x="1063230" y="213218"/>
                  </a:lnTo>
                  <a:lnTo>
                    <a:pt x="1063067" y="170789"/>
                  </a:lnTo>
                  <a:lnTo>
                    <a:pt x="1058821" y="109393"/>
                  </a:lnTo>
                  <a:lnTo>
                    <a:pt x="1040183" y="62576"/>
                  </a:lnTo>
                  <a:lnTo>
                    <a:pt x="1000650" y="23045"/>
                  </a:lnTo>
                  <a:lnTo>
                    <a:pt x="953832" y="4408"/>
                  </a:lnTo>
                  <a:lnTo>
                    <a:pt x="892437" y="163"/>
                  </a:lnTo>
                  <a:lnTo>
                    <a:pt x="850011" y="0"/>
                  </a:lnTo>
                  <a:close/>
                </a:path>
              </a:pathLst>
            </a:custGeom>
            <a:solidFill>
              <a:srgbClr val="00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73022" y="5431719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FFFFFF"/>
                </a:solidFill>
                <a:latin typeface="Arial MT"/>
                <a:cs typeface="Arial MT"/>
              </a:rPr>
              <a:t>8:00:44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92466" y="5370119"/>
            <a:ext cx="1063625" cy="487045"/>
          </a:xfrm>
          <a:custGeom>
            <a:avLst/>
            <a:gdLst/>
            <a:ahLst/>
            <a:cxnLst/>
            <a:rect l="l" t="t" r="r" b="b"/>
            <a:pathLst>
              <a:path w="1063625" h="487045">
                <a:moveTo>
                  <a:pt x="850007" y="0"/>
                </a:moveTo>
                <a:lnTo>
                  <a:pt x="213218" y="0"/>
                </a:lnTo>
                <a:lnTo>
                  <a:pt x="170789" y="163"/>
                </a:lnTo>
                <a:lnTo>
                  <a:pt x="109393" y="4408"/>
                </a:lnTo>
                <a:lnTo>
                  <a:pt x="62576" y="23045"/>
                </a:lnTo>
                <a:lnTo>
                  <a:pt x="23045" y="62576"/>
                </a:lnTo>
                <a:lnTo>
                  <a:pt x="4408" y="109393"/>
                </a:lnTo>
                <a:lnTo>
                  <a:pt x="163" y="170789"/>
                </a:lnTo>
                <a:lnTo>
                  <a:pt x="0" y="213218"/>
                </a:lnTo>
                <a:lnTo>
                  <a:pt x="0" y="273211"/>
                </a:lnTo>
                <a:lnTo>
                  <a:pt x="163" y="315641"/>
                </a:lnTo>
                <a:lnTo>
                  <a:pt x="4408" y="377036"/>
                </a:lnTo>
                <a:lnTo>
                  <a:pt x="23045" y="423852"/>
                </a:lnTo>
                <a:lnTo>
                  <a:pt x="62576" y="463384"/>
                </a:lnTo>
                <a:lnTo>
                  <a:pt x="109393" y="482021"/>
                </a:lnTo>
                <a:lnTo>
                  <a:pt x="170789" y="486265"/>
                </a:lnTo>
                <a:lnTo>
                  <a:pt x="213218" y="486429"/>
                </a:lnTo>
                <a:lnTo>
                  <a:pt x="850007" y="486429"/>
                </a:lnTo>
                <a:lnTo>
                  <a:pt x="892437" y="486265"/>
                </a:lnTo>
                <a:lnTo>
                  <a:pt x="953832" y="482021"/>
                </a:lnTo>
                <a:lnTo>
                  <a:pt x="1000649" y="463384"/>
                </a:lnTo>
                <a:lnTo>
                  <a:pt x="1040181" y="423852"/>
                </a:lnTo>
                <a:lnTo>
                  <a:pt x="1058818" y="377036"/>
                </a:lnTo>
                <a:lnTo>
                  <a:pt x="1063063" y="315641"/>
                </a:lnTo>
                <a:lnTo>
                  <a:pt x="1063226" y="273211"/>
                </a:lnTo>
                <a:lnTo>
                  <a:pt x="1063226" y="213218"/>
                </a:lnTo>
                <a:lnTo>
                  <a:pt x="1063063" y="170789"/>
                </a:lnTo>
                <a:lnTo>
                  <a:pt x="1058818" y="109393"/>
                </a:lnTo>
                <a:lnTo>
                  <a:pt x="1040181" y="62576"/>
                </a:lnTo>
                <a:lnTo>
                  <a:pt x="1000649" y="23045"/>
                </a:lnTo>
                <a:lnTo>
                  <a:pt x="953832" y="4408"/>
                </a:lnTo>
                <a:lnTo>
                  <a:pt x="892437" y="163"/>
                </a:lnTo>
                <a:lnTo>
                  <a:pt x="85000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92656" y="5431719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FFFFFF"/>
                </a:solidFill>
                <a:latin typeface="Arial MT"/>
                <a:cs typeface="Arial MT"/>
              </a:rPr>
              <a:t>8:00:54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79051" y="5431719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FFFFFF"/>
                </a:solidFill>
                <a:latin typeface="Arial MT"/>
                <a:cs typeface="Arial MT"/>
              </a:rPr>
              <a:t>8:01:05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24233" y="5370119"/>
            <a:ext cx="2308860" cy="487045"/>
            <a:chOff x="10924233" y="5370119"/>
            <a:chExt cx="2308860" cy="487045"/>
          </a:xfrm>
        </p:grpSpPr>
        <p:sp>
          <p:nvSpPr>
            <p:cNvPr id="19" name="object 19"/>
            <p:cNvSpPr/>
            <p:nvPr/>
          </p:nvSpPr>
          <p:spPr>
            <a:xfrm>
              <a:off x="10924233" y="5370119"/>
              <a:ext cx="1063625" cy="487045"/>
            </a:xfrm>
            <a:custGeom>
              <a:avLst/>
              <a:gdLst/>
              <a:ahLst/>
              <a:cxnLst/>
              <a:rect l="l" t="t" r="r" b="b"/>
              <a:pathLst>
                <a:path w="1063625" h="487045">
                  <a:moveTo>
                    <a:pt x="850005" y="0"/>
                  </a:moveTo>
                  <a:lnTo>
                    <a:pt x="213218" y="0"/>
                  </a:lnTo>
                  <a:lnTo>
                    <a:pt x="170786" y="163"/>
                  </a:lnTo>
                  <a:lnTo>
                    <a:pt x="109391" y="4408"/>
                  </a:lnTo>
                  <a:lnTo>
                    <a:pt x="62575" y="23045"/>
                  </a:lnTo>
                  <a:lnTo>
                    <a:pt x="23045" y="62576"/>
                  </a:lnTo>
                  <a:lnTo>
                    <a:pt x="4408" y="109393"/>
                  </a:lnTo>
                  <a:lnTo>
                    <a:pt x="163" y="170789"/>
                  </a:lnTo>
                  <a:lnTo>
                    <a:pt x="0" y="213218"/>
                  </a:lnTo>
                  <a:lnTo>
                    <a:pt x="0" y="273211"/>
                  </a:lnTo>
                  <a:lnTo>
                    <a:pt x="163" y="315641"/>
                  </a:lnTo>
                  <a:lnTo>
                    <a:pt x="4408" y="377036"/>
                  </a:lnTo>
                  <a:lnTo>
                    <a:pt x="23045" y="423852"/>
                  </a:lnTo>
                  <a:lnTo>
                    <a:pt x="62575" y="463384"/>
                  </a:lnTo>
                  <a:lnTo>
                    <a:pt x="109391" y="482021"/>
                  </a:lnTo>
                  <a:lnTo>
                    <a:pt x="170786" y="486265"/>
                  </a:lnTo>
                  <a:lnTo>
                    <a:pt x="213218" y="486429"/>
                  </a:lnTo>
                  <a:lnTo>
                    <a:pt x="850005" y="486429"/>
                  </a:lnTo>
                  <a:lnTo>
                    <a:pt x="892433" y="486265"/>
                  </a:lnTo>
                  <a:lnTo>
                    <a:pt x="953830" y="482021"/>
                  </a:lnTo>
                  <a:lnTo>
                    <a:pt x="1000648" y="463384"/>
                  </a:lnTo>
                  <a:lnTo>
                    <a:pt x="1040179" y="423852"/>
                  </a:lnTo>
                  <a:lnTo>
                    <a:pt x="1058815" y="377036"/>
                  </a:lnTo>
                  <a:lnTo>
                    <a:pt x="1063060" y="315641"/>
                  </a:lnTo>
                  <a:lnTo>
                    <a:pt x="1063224" y="273211"/>
                  </a:lnTo>
                  <a:lnTo>
                    <a:pt x="1063224" y="213218"/>
                  </a:lnTo>
                  <a:lnTo>
                    <a:pt x="1063060" y="170789"/>
                  </a:lnTo>
                  <a:lnTo>
                    <a:pt x="1058815" y="109393"/>
                  </a:lnTo>
                  <a:lnTo>
                    <a:pt x="1040179" y="62576"/>
                  </a:lnTo>
                  <a:lnTo>
                    <a:pt x="1000648" y="23045"/>
                  </a:lnTo>
                  <a:lnTo>
                    <a:pt x="953830" y="4408"/>
                  </a:lnTo>
                  <a:lnTo>
                    <a:pt x="892433" y="163"/>
                  </a:lnTo>
                  <a:lnTo>
                    <a:pt x="850005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69598" y="5370119"/>
              <a:ext cx="1063625" cy="487045"/>
            </a:xfrm>
            <a:custGeom>
              <a:avLst/>
              <a:gdLst/>
              <a:ahLst/>
              <a:cxnLst/>
              <a:rect l="l" t="t" r="r" b="b"/>
              <a:pathLst>
                <a:path w="1063625" h="487045">
                  <a:moveTo>
                    <a:pt x="850005" y="0"/>
                  </a:moveTo>
                  <a:lnTo>
                    <a:pt x="213218" y="0"/>
                  </a:lnTo>
                  <a:lnTo>
                    <a:pt x="170786" y="163"/>
                  </a:lnTo>
                  <a:lnTo>
                    <a:pt x="109391" y="4408"/>
                  </a:lnTo>
                  <a:lnTo>
                    <a:pt x="62575" y="23045"/>
                  </a:lnTo>
                  <a:lnTo>
                    <a:pt x="23045" y="62576"/>
                  </a:lnTo>
                  <a:lnTo>
                    <a:pt x="4408" y="109393"/>
                  </a:lnTo>
                  <a:lnTo>
                    <a:pt x="163" y="170789"/>
                  </a:lnTo>
                  <a:lnTo>
                    <a:pt x="0" y="213218"/>
                  </a:lnTo>
                  <a:lnTo>
                    <a:pt x="0" y="273211"/>
                  </a:lnTo>
                  <a:lnTo>
                    <a:pt x="163" y="315641"/>
                  </a:lnTo>
                  <a:lnTo>
                    <a:pt x="4408" y="377036"/>
                  </a:lnTo>
                  <a:lnTo>
                    <a:pt x="23045" y="423852"/>
                  </a:lnTo>
                  <a:lnTo>
                    <a:pt x="62575" y="463384"/>
                  </a:lnTo>
                  <a:lnTo>
                    <a:pt x="109391" y="482021"/>
                  </a:lnTo>
                  <a:lnTo>
                    <a:pt x="170786" y="486265"/>
                  </a:lnTo>
                  <a:lnTo>
                    <a:pt x="213218" y="486429"/>
                  </a:lnTo>
                  <a:lnTo>
                    <a:pt x="850005" y="486429"/>
                  </a:lnTo>
                  <a:lnTo>
                    <a:pt x="892433" y="486265"/>
                  </a:lnTo>
                  <a:lnTo>
                    <a:pt x="953830" y="482021"/>
                  </a:lnTo>
                  <a:lnTo>
                    <a:pt x="1000648" y="463384"/>
                  </a:lnTo>
                  <a:lnTo>
                    <a:pt x="1040179" y="423852"/>
                  </a:lnTo>
                  <a:lnTo>
                    <a:pt x="1058815" y="377036"/>
                  </a:lnTo>
                  <a:lnTo>
                    <a:pt x="1063060" y="315641"/>
                  </a:lnTo>
                  <a:lnTo>
                    <a:pt x="1063224" y="273211"/>
                  </a:lnTo>
                  <a:lnTo>
                    <a:pt x="1063224" y="213218"/>
                  </a:lnTo>
                  <a:lnTo>
                    <a:pt x="1063060" y="170789"/>
                  </a:lnTo>
                  <a:lnTo>
                    <a:pt x="1058815" y="109393"/>
                  </a:lnTo>
                  <a:lnTo>
                    <a:pt x="1040179" y="62576"/>
                  </a:lnTo>
                  <a:lnTo>
                    <a:pt x="1000648" y="23045"/>
                  </a:lnTo>
                  <a:lnTo>
                    <a:pt x="953830" y="4408"/>
                  </a:lnTo>
                  <a:lnTo>
                    <a:pt x="892433" y="163"/>
                  </a:lnTo>
                  <a:lnTo>
                    <a:pt x="850005" y="0"/>
                  </a:lnTo>
                  <a:close/>
                </a:path>
              </a:pathLst>
            </a:custGeom>
            <a:solidFill>
              <a:srgbClr val="00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269784" y="5431719"/>
            <a:ext cx="8642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FFFFFF"/>
                </a:solidFill>
                <a:latin typeface="Arial MT"/>
                <a:cs typeface="Arial MT"/>
              </a:rPr>
              <a:t>8:01:13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971760" y="5411063"/>
            <a:ext cx="1063625" cy="1294130"/>
            <a:chOff x="10971760" y="5411063"/>
            <a:chExt cx="1063625" cy="1294130"/>
          </a:xfrm>
        </p:grpSpPr>
        <p:sp>
          <p:nvSpPr>
            <p:cNvPr id="23" name="object 23"/>
            <p:cNvSpPr/>
            <p:nvPr/>
          </p:nvSpPr>
          <p:spPr>
            <a:xfrm>
              <a:off x="11265207" y="6081950"/>
              <a:ext cx="476884" cy="622935"/>
            </a:xfrm>
            <a:custGeom>
              <a:avLst/>
              <a:gdLst/>
              <a:ahLst/>
              <a:cxnLst/>
              <a:rect l="l" t="t" r="r" b="b"/>
              <a:pathLst>
                <a:path w="476884" h="622934">
                  <a:moveTo>
                    <a:pt x="238160" y="0"/>
                  </a:moveTo>
                  <a:lnTo>
                    <a:pt x="0" y="398617"/>
                  </a:lnTo>
                  <a:lnTo>
                    <a:pt x="161953" y="398617"/>
                  </a:lnTo>
                  <a:lnTo>
                    <a:pt x="161953" y="622839"/>
                  </a:lnTo>
                  <a:lnTo>
                    <a:pt x="314377" y="622839"/>
                  </a:lnTo>
                  <a:lnTo>
                    <a:pt x="314377" y="398617"/>
                  </a:lnTo>
                  <a:lnTo>
                    <a:pt x="476320" y="398617"/>
                  </a:lnTo>
                  <a:lnTo>
                    <a:pt x="238160" y="0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971760" y="5411063"/>
              <a:ext cx="1063625" cy="487045"/>
            </a:xfrm>
            <a:custGeom>
              <a:avLst/>
              <a:gdLst/>
              <a:ahLst/>
              <a:cxnLst/>
              <a:rect l="l" t="t" r="r" b="b"/>
              <a:pathLst>
                <a:path w="1063625" h="487045">
                  <a:moveTo>
                    <a:pt x="850005" y="0"/>
                  </a:moveTo>
                  <a:lnTo>
                    <a:pt x="213218" y="0"/>
                  </a:lnTo>
                  <a:lnTo>
                    <a:pt x="170786" y="163"/>
                  </a:lnTo>
                  <a:lnTo>
                    <a:pt x="109391" y="4408"/>
                  </a:lnTo>
                  <a:lnTo>
                    <a:pt x="62575" y="23045"/>
                  </a:lnTo>
                  <a:lnTo>
                    <a:pt x="23045" y="62576"/>
                  </a:lnTo>
                  <a:lnTo>
                    <a:pt x="4408" y="109393"/>
                  </a:lnTo>
                  <a:lnTo>
                    <a:pt x="163" y="170789"/>
                  </a:lnTo>
                  <a:lnTo>
                    <a:pt x="0" y="213218"/>
                  </a:lnTo>
                  <a:lnTo>
                    <a:pt x="0" y="273210"/>
                  </a:lnTo>
                  <a:lnTo>
                    <a:pt x="163" y="315639"/>
                  </a:lnTo>
                  <a:lnTo>
                    <a:pt x="4408" y="377035"/>
                  </a:lnTo>
                  <a:lnTo>
                    <a:pt x="23045" y="423852"/>
                  </a:lnTo>
                  <a:lnTo>
                    <a:pt x="62575" y="463384"/>
                  </a:lnTo>
                  <a:lnTo>
                    <a:pt x="109391" y="482021"/>
                  </a:lnTo>
                  <a:lnTo>
                    <a:pt x="170786" y="486265"/>
                  </a:lnTo>
                  <a:lnTo>
                    <a:pt x="213218" y="486429"/>
                  </a:lnTo>
                  <a:lnTo>
                    <a:pt x="850005" y="486429"/>
                  </a:lnTo>
                  <a:lnTo>
                    <a:pt x="892433" y="486265"/>
                  </a:lnTo>
                  <a:lnTo>
                    <a:pt x="953830" y="482021"/>
                  </a:lnTo>
                  <a:lnTo>
                    <a:pt x="1000648" y="463384"/>
                  </a:lnTo>
                  <a:lnTo>
                    <a:pt x="1040179" y="423852"/>
                  </a:lnTo>
                  <a:lnTo>
                    <a:pt x="1058815" y="377035"/>
                  </a:lnTo>
                  <a:lnTo>
                    <a:pt x="1063060" y="315639"/>
                  </a:lnTo>
                  <a:lnTo>
                    <a:pt x="1063224" y="273210"/>
                  </a:lnTo>
                  <a:lnTo>
                    <a:pt x="1063224" y="213218"/>
                  </a:lnTo>
                  <a:lnTo>
                    <a:pt x="1063060" y="170789"/>
                  </a:lnTo>
                  <a:lnTo>
                    <a:pt x="1058815" y="109393"/>
                  </a:lnTo>
                  <a:lnTo>
                    <a:pt x="1040179" y="62576"/>
                  </a:lnTo>
                  <a:lnTo>
                    <a:pt x="1000648" y="23045"/>
                  </a:lnTo>
                  <a:lnTo>
                    <a:pt x="953830" y="4408"/>
                  </a:lnTo>
                  <a:lnTo>
                    <a:pt x="892433" y="163"/>
                  </a:lnTo>
                  <a:lnTo>
                    <a:pt x="850005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999019" y="5431719"/>
            <a:ext cx="9626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50" spc="-434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r>
              <a:rPr sz="2925" spc="-652" baseline="-8547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r>
              <a:rPr sz="1950" spc="-434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925" spc="-652" baseline="-8547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950" spc="-434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925" spc="-652" baseline="-8547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950" spc="-434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925" spc="-652" baseline="-8547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950" spc="-434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925" spc="-652" baseline="-8547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950" spc="-434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2925" spc="-652" baseline="-8547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950" spc="-434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r>
              <a:rPr sz="2925" spc="-652" baseline="-8547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925" baseline="-8547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5254" y="3087054"/>
            <a:ext cx="748030" cy="622935"/>
          </a:xfrm>
          <a:custGeom>
            <a:avLst/>
            <a:gdLst/>
            <a:ahLst/>
            <a:cxnLst/>
            <a:rect l="l" t="t" r="r" b="b"/>
            <a:pathLst>
              <a:path w="748030" h="622935">
                <a:moveTo>
                  <a:pt x="269140" y="0"/>
                </a:moveTo>
                <a:lnTo>
                  <a:pt x="269140" y="211765"/>
                </a:lnTo>
                <a:lnTo>
                  <a:pt x="0" y="211765"/>
                </a:lnTo>
                <a:lnTo>
                  <a:pt x="0" y="411074"/>
                </a:lnTo>
                <a:lnTo>
                  <a:pt x="269140" y="411074"/>
                </a:lnTo>
                <a:lnTo>
                  <a:pt x="269140" y="622839"/>
                </a:lnTo>
                <a:lnTo>
                  <a:pt x="747612" y="311419"/>
                </a:lnTo>
                <a:lnTo>
                  <a:pt x="269140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696" y="4886959"/>
            <a:ext cx="1347851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40" dirty="0"/>
              <a:t>Exactly</a:t>
            </a:r>
            <a:r>
              <a:rPr sz="9550" spc="-405" dirty="0"/>
              <a:t> </a:t>
            </a:r>
            <a:r>
              <a:rPr sz="9550" spc="-5" dirty="0"/>
              <a:t>Once</a:t>
            </a:r>
            <a:r>
              <a:rPr sz="9550" spc="-400" dirty="0"/>
              <a:t> </a:t>
            </a:r>
            <a:r>
              <a:rPr sz="9550" spc="5" dirty="0"/>
              <a:t>Processing</a:t>
            </a:r>
            <a:endParaRPr sz="955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98" y="302564"/>
            <a:ext cx="117773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54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195" dirty="0">
                <a:latin typeface="Arial"/>
                <a:cs typeface="Arial"/>
              </a:rPr>
              <a:t>ypica</a:t>
            </a:r>
            <a:r>
              <a:rPr sz="7000" b="1" spc="-30" dirty="0">
                <a:latin typeface="Arial"/>
                <a:cs typeface="Arial"/>
              </a:rPr>
              <a:t>l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0" dirty="0">
                <a:latin typeface="Arial"/>
                <a:cs typeface="Arial"/>
              </a:rPr>
              <a:t>eam</a:t>
            </a:r>
            <a:r>
              <a:rPr sz="7000" b="1" spc="55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App</a:t>
            </a:r>
            <a:endParaRPr sz="7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8649" y="4144548"/>
            <a:ext cx="1323942" cy="21519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380" y="3986236"/>
            <a:ext cx="1323942" cy="215193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759186" y="2628579"/>
            <a:ext cx="2833370" cy="4991735"/>
          </a:xfrm>
          <a:custGeom>
            <a:avLst/>
            <a:gdLst/>
            <a:ahLst/>
            <a:cxnLst/>
            <a:rect l="l" t="t" r="r" b="b"/>
            <a:pathLst>
              <a:path w="2833370" h="4991734">
                <a:moveTo>
                  <a:pt x="2291765" y="0"/>
                </a:moveTo>
                <a:lnTo>
                  <a:pt x="541012" y="0"/>
                </a:lnTo>
                <a:lnTo>
                  <a:pt x="466761" y="122"/>
                </a:lnTo>
                <a:lnTo>
                  <a:pt x="402213" y="982"/>
                </a:lnTo>
                <a:lnTo>
                  <a:pt x="346488" y="3314"/>
                </a:lnTo>
                <a:lnTo>
                  <a:pt x="298702" y="7857"/>
                </a:lnTo>
                <a:lnTo>
                  <a:pt x="257974" y="15346"/>
                </a:lnTo>
                <a:lnTo>
                  <a:pt x="179347" y="46326"/>
                </a:lnTo>
                <a:lnTo>
                  <a:pt x="139050" y="72063"/>
                </a:lnTo>
                <a:lnTo>
                  <a:pt x="103068" y="103191"/>
                </a:lnTo>
                <a:lnTo>
                  <a:pt x="71939" y="139173"/>
                </a:lnTo>
                <a:lnTo>
                  <a:pt x="46202" y="179469"/>
                </a:lnTo>
                <a:lnTo>
                  <a:pt x="26394" y="223543"/>
                </a:lnTo>
                <a:lnTo>
                  <a:pt x="7734" y="298825"/>
                </a:lnTo>
                <a:lnTo>
                  <a:pt x="3191" y="346611"/>
                </a:lnTo>
                <a:lnTo>
                  <a:pt x="859" y="402336"/>
                </a:lnTo>
                <a:lnTo>
                  <a:pt x="0" y="466884"/>
                </a:lnTo>
                <a:lnTo>
                  <a:pt x="0" y="4524852"/>
                </a:lnTo>
                <a:lnTo>
                  <a:pt x="859" y="4589400"/>
                </a:lnTo>
                <a:lnTo>
                  <a:pt x="3191" y="4645125"/>
                </a:lnTo>
                <a:lnTo>
                  <a:pt x="7734" y="4692911"/>
                </a:lnTo>
                <a:lnTo>
                  <a:pt x="15223" y="4733640"/>
                </a:lnTo>
                <a:lnTo>
                  <a:pt x="46202" y="4812267"/>
                </a:lnTo>
                <a:lnTo>
                  <a:pt x="71939" y="4852563"/>
                </a:lnTo>
                <a:lnTo>
                  <a:pt x="103068" y="4888545"/>
                </a:lnTo>
                <a:lnTo>
                  <a:pt x="139050" y="4919673"/>
                </a:lnTo>
                <a:lnTo>
                  <a:pt x="179347" y="4945410"/>
                </a:lnTo>
                <a:lnTo>
                  <a:pt x="223421" y="4965218"/>
                </a:lnTo>
                <a:lnTo>
                  <a:pt x="298702" y="4983879"/>
                </a:lnTo>
                <a:lnTo>
                  <a:pt x="346488" y="4988422"/>
                </a:lnTo>
                <a:lnTo>
                  <a:pt x="402213" y="4990754"/>
                </a:lnTo>
                <a:lnTo>
                  <a:pt x="466761" y="4991614"/>
                </a:lnTo>
                <a:lnTo>
                  <a:pt x="541012" y="4991737"/>
                </a:lnTo>
                <a:lnTo>
                  <a:pt x="2291765" y="4991737"/>
                </a:lnTo>
                <a:lnTo>
                  <a:pt x="2366015" y="4991614"/>
                </a:lnTo>
                <a:lnTo>
                  <a:pt x="2430561" y="4990754"/>
                </a:lnTo>
                <a:lnTo>
                  <a:pt x="2486285" y="4988422"/>
                </a:lnTo>
                <a:lnTo>
                  <a:pt x="2534071" y="4983879"/>
                </a:lnTo>
                <a:lnTo>
                  <a:pt x="2574801" y="4976390"/>
                </a:lnTo>
                <a:lnTo>
                  <a:pt x="2653428" y="4945410"/>
                </a:lnTo>
                <a:lnTo>
                  <a:pt x="2693723" y="4919673"/>
                </a:lnTo>
                <a:lnTo>
                  <a:pt x="2729703" y="4888545"/>
                </a:lnTo>
                <a:lnTo>
                  <a:pt x="2760832" y="4852563"/>
                </a:lnTo>
                <a:lnTo>
                  <a:pt x="2786569" y="4812267"/>
                </a:lnTo>
                <a:lnTo>
                  <a:pt x="2806378" y="4768193"/>
                </a:lnTo>
                <a:lnTo>
                  <a:pt x="2825042" y="4692911"/>
                </a:lnTo>
                <a:lnTo>
                  <a:pt x="2829585" y="4645125"/>
                </a:lnTo>
                <a:lnTo>
                  <a:pt x="2831918" y="4589400"/>
                </a:lnTo>
                <a:lnTo>
                  <a:pt x="2832778" y="4524852"/>
                </a:lnTo>
                <a:lnTo>
                  <a:pt x="2832778" y="466884"/>
                </a:lnTo>
                <a:lnTo>
                  <a:pt x="2831918" y="402336"/>
                </a:lnTo>
                <a:lnTo>
                  <a:pt x="2829585" y="346611"/>
                </a:lnTo>
                <a:lnTo>
                  <a:pt x="2825042" y="298825"/>
                </a:lnTo>
                <a:lnTo>
                  <a:pt x="2817552" y="258096"/>
                </a:lnTo>
                <a:lnTo>
                  <a:pt x="2786569" y="179469"/>
                </a:lnTo>
                <a:lnTo>
                  <a:pt x="2760832" y="139173"/>
                </a:lnTo>
                <a:lnTo>
                  <a:pt x="2729703" y="103191"/>
                </a:lnTo>
                <a:lnTo>
                  <a:pt x="2693723" y="72063"/>
                </a:lnTo>
                <a:lnTo>
                  <a:pt x="2653428" y="46326"/>
                </a:lnTo>
                <a:lnTo>
                  <a:pt x="2609357" y="26518"/>
                </a:lnTo>
                <a:lnTo>
                  <a:pt x="2534071" y="7857"/>
                </a:lnTo>
                <a:lnTo>
                  <a:pt x="2486285" y="3314"/>
                </a:lnTo>
                <a:lnTo>
                  <a:pt x="2430561" y="982"/>
                </a:lnTo>
                <a:lnTo>
                  <a:pt x="2366015" y="122"/>
                </a:lnTo>
                <a:lnTo>
                  <a:pt x="22917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23562" y="4491508"/>
            <a:ext cx="1304290" cy="1244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algn="ctr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 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eams 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78230" y="4321519"/>
            <a:ext cx="2073275" cy="100965"/>
            <a:chOff x="11678230" y="4321519"/>
            <a:chExt cx="2073275" cy="100965"/>
          </a:xfrm>
        </p:grpSpPr>
        <p:sp>
          <p:nvSpPr>
            <p:cNvPr id="8" name="object 8"/>
            <p:cNvSpPr/>
            <p:nvPr/>
          </p:nvSpPr>
          <p:spPr>
            <a:xfrm>
              <a:off x="11678230" y="4371780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5">
                  <a:moveTo>
                    <a:pt x="0" y="0"/>
                  </a:moveTo>
                  <a:lnTo>
                    <a:pt x="197248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50704" y="432151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353861" y="3826370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37" y="0"/>
                </a:moveTo>
                <a:lnTo>
                  <a:pt x="202449" y="0"/>
                </a:lnTo>
                <a:lnTo>
                  <a:pt x="162162" y="155"/>
                </a:lnTo>
                <a:lnTo>
                  <a:pt x="103868" y="4185"/>
                </a:lnTo>
                <a:lnTo>
                  <a:pt x="59416" y="21881"/>
                </a:lnTo>
                <a:lnTo>
                  <a:pt x="21881" y="59416"/>
                </a:lnTo>
                <a:lnTo>
                  <a:pt x="4185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5" y="473226"/>
                </a:lnTo>
                <a:lnTo>
                  <a:pt x="21881" y="517678"/>
                </a:lnTo>
                <a:lnTo>
                  <a:pt x="59416" y="555214"/>
                </a:lnTo>
                <a:lnTo>
                  <a:pt x="103868" y="572909"/>
                </a:lnTo>
                <a:lnTo>
                  <a:pt x="162162" y="576939"/>
                </a:lnTo>
                <a:lnTo>
                  <a:pt x="202449" y="577094"/>
                </a:lnTo>
                <a:lnTo>
                  <a:pt x="1280837" y="577094"/>
                </a:lnTo>
                <a:lnTo>
                  <a:pt x="1321123" y="576939"/>
                </a:lnTo>
                <a:lnTo>
                  <a:pt x="1379418" y="572909"/>
                </a:lnTo>
                <a:lnTo>
                  <a:pt x="1423870" y="555214"/>
                </a:lnTo>
                <a:lnTo>
                  <a:pt x="1461405" y="517678"/>
                </a:lnTo>
                <a:lnTo>
                  <a:pt x="1479101" y="473226"/>
                </a:lnTo>
                <a:lnTo>
                  <a:pt x="1483131" y="414931"/>
                </a:lnTo>
                <a:lnTo>
                  <a:pt x="1483286" y="374645"/>
                </a:lnTo>
                <a:lnTo>
                  <a:pt x="1483286" y="202449"/>
                </a:lnTo>
                <a:lnTo>
                  <a:pt x="1483131" y="162162"/>
                </a:lnTo>
                <a:lnTo>
                  <a:pt x="1479101" y="103868"/>
                </a:lnTo>
                <a:lnTo>
                  <a:pt x="1461405" y="59416"/>
                </a:lnTo>
                <a:lnTo>
                  <a:pt x="1423870" y="21881"/>
                </a:lnTo>
                <a:lnTo>
                  <a:pt x="1379418" y="4185"/>
                </a:lnTo>
                <a:lnTo>
                  <a:pt x="1321123" y="155"/>
                </a:lnTo>
                <a:lnTo>
                  <a:pt x="128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65593" y="3852119"/>
            <a:ext cx="1066165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735" marR="5080" indent="-15367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1.</a:t>
            </a:r>
            <a:r>
              <a:rPr sz="14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Consume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10406" y="3614230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41" y="0"/>
                </a:moveTo>
                <a:lnTo>
                  <a:pt x="202449" y="0"/>
                </a:lnTo>
                <a:lnTo>
                  <a:pt x="162162" y="155"/>
                </a:lnTo>
                <a:lnTo>
                  <a:pt x="103868" y="4185"/>
                </a:lnTo>
                <a:lnTo>
                  <a:pt x="59416" y="21880"/>
                </a:lnTo>
                <a:lnTo>
                  <a:pt x="21881" y="59415"/>
                </a:lnTo>
                <a:lnTo>
                  <a:pt x="4185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5" y="473226"/>
                </a:lnTo>
                <a:lnTo>
                  <a:pt x="21881" y="517678"/>
                </a:lnTo>
                <a:lnTo>
                  <a:pt x="59416" y="555213"/>
                </a:lnTo>
                <a:lnTo>
                  <a:pt x="103868" y="572908"/>
                </a:lnTo>
                <a:lnTo>
                  <a:pt x="162162" y="576939"/>
                </a:lnTo>
                <a:lnTo>
                  <a:pt x="202449" y="577094"/>
                </a:lnTo>
                <a:lnTo>
                  <a:pt x="1280841" y="577094"/>
                </a:lnTo>
                <a:lnTo>
                  <a:pt x="1321123" y="576939"/>
                </a:lnTo>
                <a:lnTo>
                  <a:pt x="1379416" y="572908"/>
                </a:lnTo>
                <a:lnTo>
                  <a:pt x="1423872" y="555213"/>
                </a:lnTo>
                <a:lnTo>
                  <a:pt x="1461408" y="517678"/>
                </a:lnTo>
                <a:lnTo>
                  <a:pt x="1479102" y="473226"/>
                </a:lnTo>
                <a:lnTo>
                  <a:pt x="1483130" y="414931"/>
                </a:lnTo>
                <a:lnTo>
                  <a:pt x="1483285" y="374645"/>
                </a:lnTo>
                <a:lnTo>
                  <a:pt x="1483285" y="202449"/>
                </a:lnTo>
                <a:lnTo>
                  <a:pt x="1483130" y="162162"/>
                </a:lnTo>
                <a:lnTo>
                  <a:pt x="1479102" y="103868"/>
                </a:lnTo>
                <a:lnTo>
                  <a:pt x="1461408" y="59415"/>
                </a:lnTo>
                <a:lnTo>
                  <a:pt x="1423872" y="21880"/>
                </a:lnTo>
                <a:lnTo>
                  <a:pt x="1379416" y="4185"/>
                </a:lnTo>
                <a:lnTo>
                  <a:pt x="1353610" y="1240"/>
                </a:lnTo>
                <a:lnTo>
                  <a:pt x="1321123" y="155"/>
                </a:lnTo>
                <a:lnTo>
                  <a:pt x="1280841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84713" y="3639978"/>
            <a:ext cx="941069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505" marR="5080" indent="-9144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2.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Process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18223" y="3614230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40" y="0"/>
                </a:moveTo>
                <a:lnTo>
                  <a:pt x="202454" y="0"/>
                </a:lnTo>
                <a:lnTo>
                  <a:pt x="162166" y="155"/>
                </a:lnTo>
                <a:lnTo>
                  <a:pt x="103869" y="4185"/>
                </a:lnTo>
                <a:lnTo>
                  <a:pt x="59417" y="21880"/>
                </a:lnTo>
                <a:lnTo>
                  <a:pt x="21883" y="59415"/>
                </a:lnTo>
                <a:lnTo>
                  <a:pt x="4187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7" y="473226"/>
                </a:lnTo>
                <a:lnTo>
                  <a:pt x="21883" y="517678"/>
                </a:lnTo>
                <a:lnTo>
                  <a:pt x="59417" y="555213"/>
                </a:lnTo>
                <a:lnTo>
                  <a:pt x="103869" y="572908"/>
                </a:lnTo>
                <a:lnTo>
                  <a:pt x="162166" y="576939"/>
                </a:lnTo>
                <a:lnTo>
                  <a:pt x="202454" y="577094"/>
                </a:lnTo>
                <a:lnTo>
                  <a:pt x="1280840" y="577094"/>
                </a:lnTo>
                <a:lnTo>
                  <a:pt x="1321128" y="576939"/>
                </a:lnTo>
                <a:lnTo>
                  <a:pt x="1379420" y="572908"/>
                </a:lnTo>
                <a:lnTo>
                  <a:pt x="1423871" y="555213"/>
                </a:lnTo>
                <a:lnTo>
                  <a:pt x="1461407" y="517678"/>
                </a:lnTo>
                <a:lnTo>
                  <a:pt x="1479101" y="473226"/>
                </a:lnTo>
                <a:lnTo>
                  <a:pt x="1483129" y="414931"/>
                </a:lnTo>
                <a:lnTo>
                  <a:pt x="1483284" y="374645"/>
                </a:lnTo>
                <a:lnTo>
                  <a:pt x="1483284" y="202449"/>
                </a:lnTo>
                <a:lnTo>
                  <a:pt x="1483129" y="162162"/>
                </a:lnTo>
                <a:lnTo>
                  <a:pt x="1479101" y="103868"/>
                </a:lnTo>
                <a:lnTo>
                  <a:pt x="1461407" y="59415"/>
                </a:lnTo>
                <a:lnTo>
                  <a:pt x="1423871" y="21880"/>
                </a:lnTo>
                <a:lnTo>
                  <a:pt x="1379420" y="4185"/>
                </a:lnTo>
                <a:lnTo>
                  <a:pt x="1353617" y="1240"/>
                </a:lnTo>
                <a:lnTo>
                  <a:pt x="1321128" y="155"/>
                </a:lnTo>
                <a:lnTo>
                  <a:pt x="1280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78677" y="3639978"/>
            <a:ext cx="968375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7475" marR="5080" indent="-10541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3.</a:t>
            </a:r>
            <a:r>
              <a:rPr sz="14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Arial MT"/>
                <a:cs typeface="Arial MT"/>
              </a:rPr>
              <a:t>Produce </a:t>
            </a:r>
            <a:r>
              <a:rPr sz="1450" spc="-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63712" y="4663866"/>
            <a:ext cx="2073275" cy="100965"/>
            <a:chOff x="6163712" y="4663866"/>
            <a:chExt cx="2073275" cy="100965"/>
          </a:xfrm>
        </p:grpSpPr>
        <p:sp>
          <p:nvSpPr>
            <p:cNvPr id="17" name="object 17"/>
            <p:cNvSpPr/>
            <p:nvPr/>
          </p:nvSpPr>
          <p:spPr>
            <a:xfrm>
              <a:off x="6163712" y="4714126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4">
                  <a:moveTo>
                    <a:pt x="0" y="0"/>
                  </a:moveTo>
                  <a:lnTo>
                    <a:pt x="197248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36192" y="466386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1678230" y="523250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73080" y="5365731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40" y="0"/>
                </a:moveTo>
                <a:lnTo>
                  <a:pt x="202454" y="0"/>
                </a:lnTo>
                <a:lnTo>
                  <a:pt x="162166" y="155"/>
                </a:lnTo>
                <a:lnTo>
                  <a:pt x="103874" y="4185"/>
                </a:lnTo>
                <a:lnTo>
                  <a:pt x="59423" y="21880"/>
                </a:lnTo>
                <a:lnTo>
                  <a:pt x="21887" y="59415"/>
                </a:lnTo>
                <a:lnTo>
                  <a:pt x="4187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7" y="473226"/>
                </a:lnTo>
                <a:lnTo>
                  <a:pt x="21887" y="517678"/>
                </a:lnTo>
                <a:lnTo>
                  <a:pt x="59423" y="555213"/>
                </a:lnTo>
                <a:lnTo>
                  <a:pt x="103874" y="572908"/>
                </a:lnTo>
                <a:lnTo>
                  <a:pt x="162166" y="576939"/>
                </a:lnTo>
                <a:lnTo>
                  <a:pt x="202454" y="577094"/>
                </a:lnTo>
                <a:lnTo>
                  <a:pt x="1280840" y="577094"/>
                </a:lnTo>
                <a:lnTo>
                  <a:pt x="1321128" y="576939"/>
                </a:lnTo>
                <a:lnTo>
                  <a:pt x="1379425" y="572908"/>
                </a:lnTo>
                <a:lnTo>
                  <a:pt x="1423876" y="555213"/>
                </a:lnTo>
                <a:lnTo>
                  <a:pt x="1461407" y="517678"/>
                </a:lnTo>
                <a:lnTo>
                  <a:pt x="1479107" y="473226"/>
                </a:lnTo>
                <a:lnTo>
                  <a:pt x="1483140" y="414931"/>
                </a:lnTo>
                <a:lnTo>
                  <a:pt x="1483295" y="374645"/>
                </a:lnTo>
                <a:lnTo>
                  <a:pt x="1483295" y="202449"/>
                </a:lnTo>
                <a:lnTo>
                  <a:pt x="1483140" y="162162"/>
                </a:lnTo>
                <a:lnTo>
                  <a:pt x="1479107" y="103868"/>
                </a:lnTo>
                <a:lnTo>
                  <a:pt x="1461407" y="59415"/>
                </a:lnTo>
                <a:lnTo>
                  <a:pt x="1423876" y="21880"/>
                </a:lnTo>
                <a:lnTo>
                  <a:pt x="1379425" y="4185"/>
                </a:lnTo>
                <a:lnTo>
                  <a:pt x="1321128" y="155"/>
                </a:lnTo>
                <a:lnTo>
                  <a:pt x="1280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755580" y="4899873"/>
            <a:ext cx="2008505" cy="878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9517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>
              <a:latin typeface="Arial MT"/>
              <a:cs typeface="Arial MT"/>
            </a:endParaRPr>
          </a:p>
          <a:p>
            <a:pPr marL="607695">
              <a:lnSpc>
                <a:spcPct val="100000"/>
              </a:lnSpc>
              <a:spcBef>
                <a:spcPts val="1810"/>
              </a:spcBef>
            </a:pP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3.1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30" dirty="0">
                <a:solidFill>
                  <a:srgbClr val="FFFFFF"/>
                </a:solidFill>
                <a:latin typeface="Arial MT"/>
                <a:cs typeface="Arial MT"/>
              </a:rPr>
              <a:t>ACK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63712" y="5448106"/>
            <a:ext cx="2073275" cy="710565"/>
            <a:chOff x="6163712" y="5448106"/>
            <a:chExt cx="2073275" cy="710565"/>
          </a:xfrm>
        </p:grpSpPr>
        <p:sp>
          <p:nvSpPr>
            <p:cNvPr id="23" name="object 23"/>
            <p:cNvSpPr/>
            <p:nvPr/>
          </p:nvSpPr>
          <p:spPr>
            <a:xfrm>
              <a:off x="6253762" y="5498366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4">
                  <a:moveTo>
                    <a:pt x="0" y="0"/>
                  </a:moveTo>
                  <a:lnTo>
                    <a:pt x="1047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3704" y="5448115"/>
              <a:ext cx="1778635" cy="710565"/>
            </a:xfrm>
            <a:custGeom>
              <a:avLst/>
              <a:gdLst/>
              <a:ahLst/>
              <a:cxnLst/>
              <a:rect l="l" t="t" r="r" b="b"/>
              <a:pathLst>
                <a:path w="1778634" h="710564">
                  <a:moveTo>
                    <a:pt x="100520" y="0"/>
                  </a:moveTo>
                  <a:lnTo>
                    <a:pt x="0" y="50253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  <a:path w="1778634" h="710564">
                  <a:moveTo>
                    <a:pt x="1778139" y="335673"/>
                  </a:moveTo>
                  <a:lnTo>
                    <a:pt x="1777987" y="295389"/>
                  </a:lnTo>
                  <a:lnTo>
                    <a:pt x="1773961" y="237096"/>
                  </a:lnTo>
                  <a:lnTo>
                    <a:pt x="1756270" y="192646"/>
                  </a:lnTo>
                  <a:lnTo>
                    <a:pt x="1718729" y="155105"/>
                  </a:lnTo>
                  <a:lnTo>
                    <a:pt x="1674279" y="137414"/>
                  </a:lnTo>
                  <a:lnTo>
                    <a:pt x="1615986" y="133388"/>
                  </a:lnTo>
                  <a:lnTo>
                    <a:pt x="1575701" y="133223"/>
                  </a:lnTo>
                  <a:lnTo>
                    <a:pt x="497306" y="133223"/>
                  </a:lnTo>
                  <a:lnTo>
                    <a:pt x="457022" y="133388"/>
                  </a:lnTo>
                  <a:lnTo>
                    <a:pt x="398729" y="137414"/>
                  </a:lnTo>
                  <a:lnTo>
                    <a:pt x="354279" y="155105"/>
                  </a:lnTo>
                  <a:lnTo>
                    <a:pt x="316738" y="192646"/>
                  </a:lnTo>
                  <a:lnTo>
                    <a:pt x="299046" y="237096"/>
                  </a:lnTo>
                  <a:lnTo>
                    <a:pt x="295008" y="295389"/>
                  </a:lnTo>
                  <a:lnTo>
                    <a:pt x="294855" y="335673"/>
                  </a:lnTo>
                  <a:lnTo>
                    <a:pt x="294855" y="507873"/>
                  </a:lnTo>
                  <a:lnTo>
                    <a:pt x="295008" y="548157"/>
                  </a:lnTo>
                  <a:lnTo>
                    <a:pt x="299046" y="606450"/>
                  </a:lnTo>
                  <a:lnTo>
                    <a:pt x="316738" y="650900"/>
                  </a:lnTo>
                  <a:lnTo>
                    <a:pt x="354279" y="688441"/>
                  </a:lnTo>
                  <a:lnTo>
                    <a:pt x="398729" y="706132"/>
                  </a:lnTo>
                  <a:lnTo>
                    <a:pt x="457022" y="710171"/>
                  </a:lnTo>
                  <a:lnTo>
                    <a:pt x="497306" y="710323"/>
                  </a:lnTo>
                  <a:lnTo>
                    <a:pt x="1575701" y="710323"/>
                  </a:lnTo>
                  <a:lnTo>
                    <a:pt x="1615986" y="710171"/>
                  </a:lnTo>
                  <a:lnTo>
                    <a:pt x="1674279" y="706132"/>
                  </a:lnTo>
                  <a:lnTo>
                    <a:pt x="1718729" y="688441"/>
                  </a:lnTo>
                  <a:lnTo>
                    <a:pt x="1756270" y="650900"/>
                  </a:lnTo>
                  <a:lnTo>
                    <a:pt x="1773961" y="606450"/>
                  </a:lnTo>
                  <a:lnTo>
                    <a:pt x="1777987" y="548157"/>
                  </a:lnTo>
                  <a:lnTo>
                    <a:pt x="1778139" y="507873"/>
                  </a:lnTo>
                  <a:lnTo>
                    <a:pt x="1778139" y="335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43713" y="5607085"/>
            <a:ext cx="919480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2560" marR="5080" indent="-150495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4.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65" dirty="0">
                <a:solidFill>
                  <a:srgbClr val="FFFFFF"/>
                </a:solidFill>
                <a:latin typeface="Arial MT"/>
                <a:cs typeface="Arial MT"/>
              </a:rPr>
              <a:t>Commit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Arial MT"/>
                <a:cs typeface="Arial MT"/>
              </a:rPr>
              <a:t>offsets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86325" y="6577676"/>
            <a:ext cx="2647315" cy="33972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5" dirty="0">
                <a:latin typeface="Arial MT"/>
                <a:cs typeface="Arial MT"/>
              </a:rPr>
              <a:t>ChangeLog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120" dirty="0">
                <a:latin typeface="Arial MT"/>
                <a:cs typeface="Arial MT"/>
              </a:rPr>
              <a:t>/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45" dirty="0">
                <a:latin typeface="Arial MT"/>
                <a:cs typeface="Arial MT"/>
              </a:rPr>
              <a:t>Output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Topic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352572" y="6320088"/>
            <a:ext cx="1646555" cy="577215"/>
          </a:xfrm>
          <a:custGeom>
            <a:avLst/>
            <a:gdLst/>
            <a:ahLst/>
            <a:cxnLst/>
            <a:rect l="l" t="t" r="r" b="b"/>
            <a:pathLst>
              <a:path w="1646554" h="577215">
                <a:moveTo>
                  <a:pt x="1443548" y="0"/>
                </a:moveTo>
                <a:lnTo>
                  <a:pt x="202450" y="0"/>
                </a:lnTo>
                <a:lnTo>
                  <a:pt x="162163" y="155"/>
                </a:lnTo>
                <a:lnTo>
                  <a:pt x="103868" y="4185"/>
                </a:lnTo>
                <a:lnTo>
                  <a:pt x="59416" y="21881"/>
                </a:lnTo>
                <a:lnTo>
                  <a:pt x="21881" y="59416"/>
                </a:lnTo>
                <a:lnTo>
                  <a:pt x="4185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5" y="473226"/>
                </a:lnTo>
                <a:lnTo>
                  <a:pt x="21881" y="517678"/>
                </a:lnTo>
                <a:lnTo>
                  <a:pt x="59416" y="555213"/>
                </a:lnTo>
                <a:lnTo>
                  <a:pt x="103868" y="572908"/>
                </a:lnTo>
                <a:lnTo>
                  <a:pt x="162163" y="576939"/>
                </a:lnTo>
                <a:lnTo>
                  <a:pt x="202450" y="577094"/>
                </a:lnTo>
                <a:lnTo>
                  <a:pt x="1443548" y="577094"/>
                </a:lnTo>
                <a:lnTo>
                  <a:pt x="1483836" y="576939"/>
                </a:lnTo>
                <a:lnTo>
                  <a:pt x="1542133" y="572908"/>
                </a:lnTo>
                <a:lnTo>
                  <a:pt x="1586584" y="555213"/>
                </a:lnTo>
                <a:lnTo>
                  <a:pt x="1624115" y="517678"/>
                </a:lnTo>
                <a:lnTo>
                  <a:pt x="1641815" y="473226"/>
                </a:lnTo>
                <a:lnTo>
                  <a:pt x="1645848" y="414931"/>
                </a:lnTo>
                <a:lnTo>
                  <a:pt x="1646003" y="374645"/>
                </a:lnTo>
                <a:lnTo>
                  <a:pt x="1646003" y="202449"/>
                </a:lnTo>
                <a:lnTo>
                  <a:pt x="1645848" y="162162"/>
                </a:lnTo>
                <a:lnTo>
                  <a:pt x="1641815" y="103868"/>
                </a:lnTo>
                <a:lnTo>
                  <a:pt x="1624115" y="59416"/>
                </a:lnTo>
                <a:lnTo>
                  <a:pt x="1586584" y="21881"/>
                </a:lnTo>
                <a:lnTo>
                  <a:pt x="1542133" y="4185"/>
                </a:lnTo>
                <a:lnTo>
                  <a:pt x="1483836" y="155"/>
                </a:lnTo>
                <a:lnTo>
                  <a:pt x="1443548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493994" y="6482220"/>
            <a:ext cx="13665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2.1.</a:t>
            </a:r>
            <a:r>
              <a:rPr sz="14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14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Arial MT"/>
                <a:cs typeface="Arial MT"/>
              </a:rPr>
              <a:t>Store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98" y="302564"/>
            <a:ext cx="1578101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5" dirty="0">
                <a:latin typeface="Arial"/>
                <a:cs typeface="Arial"/>
              </a:rPr>
              <a:t>Error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dirty="0">
                <a:latin typeface="Arial"/>
                <a:cs typeface="Arial"/>
              </a:rPr>
              <a:t>1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5" dirty="0">
                <a:latin typeface="Arial"/>
                <a:cs typeface="Arial"/>
              </a:rPr>
              <a:t>: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70" dirty="0">
                <a:latin typeface="Arial"/>
                <a:cs typeface="Arial"/>
              </a:rPr>
              <a:t>Application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Crash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After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Step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dirty="0">
                <a:latin typeface="Arial"/>
                <a:cs typeface="Arial"/>
              </a:rPr>
              <a:t>3</a:t>
            </a:r>
            <a:endParaRPr sz="7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8649" y="4144548"/>
            <a:ext cx="1323942" cy="21519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380" y="3986236"/>
            <a:ext cx="1323942" cy="215193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59186" y="2628579"/>
            <a:ext cx="2833370" cy="4991735"/>
            <a:chOff x="8759186" y="2628579"/>
            <a:chExt cx="2833370" cy="4991735"/>
          </a:xfrm>
        </p:grpSpPr>
        <p:sp>
          <p:nvSpPr>
            <p:cNvPr id="6" name="object 6"/>
            <p:cNvSpPr/>
            <p:nvPr/>
          </p:nvSpPr>
          <p:spPr>
            <a:xfrm>
              <a:off x="8759186" y="2628579"/>
              <a:ext cx="2833370" cy="4991735"/>
            </a:xfrm>
            <a:custGeom>
              <a:avLst/>
              <a:gdLst/>
              <a:ahLst/>
              <a:cxnLst/>
              <a:rect l="l" t="t" r="r" b="b"/>
              <a:pathLst>
                <a:path w="2833370" h="4991734">
                  <a:moveTo>
                    <a:pt x="2291765" y="0"/>
                  </a:moveTo>
                  <a:lnTo>
                    <a:pt x="541012" y="0"/>
                  </a:lnTo>
                  <a:lnTo>
                    <a:pt x="466761" y="122"/>
                  </a:lnTo>
                  <a:lnTo>
                    <a:pt x="402213" y="982"/>
                  </a:lnTo>
                  <a:lnTo>
                    <a:pt x="346488" y="3314"/>
                  </a:lnTo>
                  <a:lnTo>
                    <a:pt x="298702" y="7857"/>
                  </a:lnTo>
                  <a:lnTo>
                    <a:pt x="257974" y="15346"/>
                  </a:lnTo>
                  <a:lnTo>
                    <a:pt x="179347" y="46326"/>
                  </a:lnTo>
                  <a:lnTo>
                    <a:pt x="139050" y="72063"/>
                  </a:lnTo>
                  <a:lnTo>
                    <a:pt x="103068" y="103191"/>
                  </a:lnTo>
                  <a:lnTo>
                    <a:pt x="71939" y="139173"/>
                  </a:lnTo>
                  <a:lnTo>
                    <a:pt x="46202" y="179469"/>
                  </a:lnTo>
                  <a:lnTo>
                    <a:pt x="26394" y="223543"/>
                  </a:lnTo>
                  <a:lnTo>
                    <a:pt x="7734" y="298825"/>
                  </a:lnTo>
                  <a:lnTo>
                    <a:pt x="3191" y="346611"/>
                  </a:lnTo>
                  <a:lnTo>
                    <a:pt x="859" y="402336"/>
                  </a:lnTo>
                  <a:lnTo>
                    <a:pt x="0" y="466884"/>
                  </a:lnTo>
                  <a:lnTo>
                    <a:pt x="0" y="4524852"/>
                  </a:lnTo>
                  <a:lnTo>
                    <a:pt x="859" y="4589400"/>
                  </a:lnTo>
                  <a:lnTo>
                    <a:pt x="3191" y="4645125"/>
                  </a:lnTo>
                  <a:lnTo>
                    <a:pt x="7734" y="4692911"/>
                  </a:lnTo>
                  <a:lnTo>
                    <a:pt x="15223" y="4733640"/>
                  </a:lnTo>
                  <a:lnTo>
                    <a:pt x="46202" y="4812267"/>
                  </a:lnTo>
                  <a:lnTo>
                    <a:pt x="71939" y="4852563"/>
                  </a:lnTo>
                  <a:lnTo>
                    <a:pt x="103068" y="4888545"/>
                  </a:lnTo>
                  <a:lnTo>
                    <a:pt x="139050" y="4919673"/>
                  </a:lnTo>
                  <a:lnTo>
                    <a:pt x="179347" y="4945410"/>
                  </a:lnTo>
                  <a:lnTo>
                    <a:pt x="223421" y="4965218"/>
                  </a:lnTo>
                  <a:lnTo>
                    <a:pt x="298702" y="4983879"/>
                  </a:lnTo>
                  <a:lnTo>
                    <a:pt x="346488" y="4988422"/>
                  </a:lnTo>
                  <a:lnTo>
                    <a:pt x="402213" y="4990754"/>
                  </a:lnTo>
                  <a:lnTo>
                    <a:pt x="466761" y="4991614"/>
                  </a:lnTo>
                  <a:lnTo>
                    <a:pt x="541012" y="4991737"/>
                  </a:lnTo>
                  <a:lnTo>
                    <a:pt x="2291765" y="4991737"/>
                  </a:lnTo>
                  <a:lnTo>
                    <a:pt x="2366015" y="4991614"/>
                  </a:lnTo>
                  <a:lnTo>
                    <a:pt x="2430561" y="4990754"/>
                  </a:lnTo>
                  <a:lnTo>
                    <a:pt x="2486285" y="4988422"/>
                  </a:lnTo>
                  <a:lnTo>
                    <a:pt x="2534071" y="4983879"/>
                  </a:lnTo>
                  <a:lnTo>
                    <a:pt x="2574801" y="4976390"/>
                  </a:lnTo>
                  <a:lnTo>
                    <a:pt x="2653428" y="4945410"/>
                  </a:lnTo>
                  <a:lnTo>
                    <a:pt x="2693723" y="4919673"/>
                  </a:lnTo>
                  <a:lnTo>
                    <a:pt x="2729703" y="4888545"/>
                  </a:lnTo>
                  <a:lnTo>
                    <a:pt x="2760832" y="4852563"/>
                  </a:lnTo>
                  <a:lnTo>
                    <a:pt x="2786569" y="4812267"/>
                  </a:lnTo>
                  <a:lnTo>
                    <a:pt x="2806378" y="4768193"/>
                  </a:lnTo>
                  <a:lnTo>
                    <a:pt x="2825042" y="4692911"/>
                  </a:lnTo>
                  <a:lnTo>
                    <a:pt x="2829585" y="4645125"/>
                  </a:lnTo>
                  <a:lnTo>
                    <a:pt x="2831918" y="4589400"/>
                  </a:lnTo>
                  <a:lnTo>
                    <a:pt x="2832778" y="4524852"/>
                  </a:lnTo>
                  <a:lnTo>
                    <a:pt x="2832778" y="466884"/>
                  </a:lnTo>
                  <a:lnTo>
                    <a:pt x="2831918" y="402336"/>
                  </a:lnTo>
                  <a:lnTo>
                    <a:pt x="2829585" y="346611"/>
                  </a:lnTo>
                  <a:lnTo>
                    <a:pt x="2825042" y="298825"/>
                  </a:lnTo>
                  <a:lnTo>
                    <a:pt x="2817552" y="258096"/>
                  </a:lnTo>
                  <a:lnTo>
                    <a:pt x="2786569" y="179469"/>
                  </a:lnTo>
                  <a:lnTo>
                    <a:pt x="2760832" y="139173"/>
                  </a:lnTo>
                  <a:lnTo>
                    <a:pt x="2729703" y="103191"/>
                  </a:lnTo>
                  <a:lnTo>
                    <a:pt x="2693723" y="72063"/>
                  </a:lnTo>
                  <a:lnTo>
                    <a:pt x="2653428" y="46326"/>
                  </a:lnTo>
                  <a:lnTo>
                    <a:pt x="2609357" y="26518"/>
                  </a:lnTo>
                  <a:lnTo>
                    <a:pt x="2534071" y="7857"/>
                  </a:lnTo>
                  <a:lnTo>
                    <a:pt x="2486285" y="3314"/>
                  </a:lnTo>
                  <a:lnTo>
                    <a:pt x="2430561" y="982"/>
                  </a:lnTo>
                  <a:lnTo>
                    <a:pt x="2366015" y="122"/>
                  </a:lnTo>
                  <a:lnTo>
                    <a:pt x="2291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0406" y="3614230"/>
              <a:ext cx="1483360" cy="577215"/>
            </a:xfrm>
            <a:custGeom>
              <a:avLst/>
              <a:gdLst/>
              <a:ahLst/>
              <a:cxnLst/>
              <a:rect l="l" t="t" r="r" b="b"/>
              <a:pathLst>
                <a:path w="1483359" h="577214">
                  <a:moveTo>
                    <a:pt x="1280841" y="0"/>
                  </a:moveTo>
                  <a:lnTo>
                    <a:pt x="202449" y="0"/>
                  </a:lnTo>
                  <a:lnTo>
                    <a:pt x="162162" y="155"/>
                  </a:lnTo>
                  <a:lnTo>
                    <a:pt x="103868" y="4185"/>
                  </a:lnTo>
                  <a:lnTo>
                    <a:pt x="59416" y="21880"/>
                  </a:lnTo>
                  <a:lnTo>
                    <a:pt x="21881" y="59415"/>
                  </a:lnTo>
                  <a:lnTo>
                    <a:pt x="4185" y="103868"/>
                  </a:lnTo>
                  <a:lnTo>
                    <a:pt x="155" y="162162"/>
                  </a:lnTo>
                  <a:lnTo>
                    <a:pt x="0" y="202449"/>
                  </a:lnTo>
                  <a:lnTo>
                    <a:pt x="0" y="374645"/>
                  </a:lnTo>
                  <a:lnTo>
                    <a:pt x="155" y="414931"/>
                  </a:lnTo>
                  <a:lnTo>
                    <a:pt x="4185" y="473226"/>
                  </a:lnTo>
                  <a:lnTo>
                    <a:pt x="21881" y="517678"/>
                  </a:lnTo>
                  <a:lnTo>
                    <a:pt x="59416" y="555213"/>
                  </a:lnTo>
                  <a:lnTo>
                    <a:pt x="103868" y="572908"/>
                  </a:lnTo>
                  <a:lnTo>
                    <a:pt x="162162" y="576939"/>
                  </a:lnTo>
                  <a:lnTo>
                    <a:pt x="202449" y="577094"/>
                  </a:lnTo>
                  <a:lnTo>
                    <a:pt x="1280841" y="577094"/>
                  </a:lnTo>
                  <a:lnTo>
                    <a:pt x="1321123" y="576939"/>
                  </a:lnTo>
                  <a:lnTo>
                    <a:pt x="1379416" y="572908"/>
                  </a:lnTo>
                  <a:lnTo>
                    <a:pt x="1423872" y="555213"/>
                  </a:lnTo>
                  <a:lnTo>
                    <a:pt x="1461408" y="517678"/>
                  </a:lnTo>
                  <a:lnTo>
                    <a:pt x="1479102" y="473226"/>
                  </a:lnTo>
                  <a:lnTo>
                    <a:pt x="1483130" y="414931"/>
                  </a:lnTo>
                  <a:lnTo>
                    <a:pt x="1483285" y="374645"/>
                  </a:lnTo>
                  <a:lnTo>
                    <a:pt x="1483285" y="202449"/>
                  </a:lnTo>
                  <a:lnTo>
                    <a:pt x="1483130" y="162162"/>
                  </a:lnTo>
                  <a:lnTo>
                    <a:pt x="1479102" y="103868"/>
                  </a:lnTo>
                  <a:lnTo>
                    <a:pt x="1461408" y="59415"/>
                  </a:lnTo>
                  <a:lnTo>
                    <a:pt x="1423872" y="21880"/>
                  </a:lnTo>
                  <a:lnTo>
                    <a:pt x="1379416" y="4185"/>
                  </a:lnTo>
                  <a:lnTo>
                    <a:pt x="1353610" y="1240"/>
                  </a:lnTo>
                  <a:lnTo>
                    <a:pt x="1321123" y="155"/>
                  </a:lnTo>
                  <a:lnTo>
                    <a:pt x="128084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353861" y="3826370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37" y="0"/>
                </a:moveTo>
                <a:lnTo>
                  <a:pt x="202449" y="0"/>
                </a:lnTo>
                <a:lnTo>
                  <a:pt x="162162" y="155"/>
                </a:lnTo>
                <a:lnTo>
                  <a:pt x="103868" y="4185"/>
                </a:lnTo>
                <a:lnTo>
                  <a:pt x="59416" y="21881"/>
                </a:lnTo>
                <a:lnTo>
                  <a:pt x="21881" y="59416"/>
                </a:lnTo>
                <a:lnTo>
                  <a:pt x="4185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5" y="473226"/>
                </a:lnTo>
                <a:lnTo>
                  <a:pt x="21881" y="517678"/>
                </a:lnTo>
                <a:lnTo>
                  <a:pt x="59416" y="555214"/>
                </a:lnTo>
                <a:lnTo>
                  <a:pt x="103868" y="572909"/>
                </a:lnTo>
                <a:lnTo>
                  <a:pt x="162162" y="576939"/>
                </a:lnTo>
                <a:lnTo>
                  <a:pt x="202449" y="577094"/>
                </a:lnTo>
                <a:lnTo>
                  <a:pt x="1280837" y="577094"/>
                </a:lnTo>
                <a:lnTo>
                  <a:pt x="1321123" y="576939"/>
                </a:lnTo>
                <a:lnTo>
                  <a:pt x="1379418" y="572909"/>
                </a:lnTo>
                <a:lnTo>
                  <a:pt x="1423870" y="555214"/>
                </a:lnTo>
                <a:lnTo>
                  <a:pt x="1461405" y="517678"/>
                </a:lnTo>
                <a:lnTo>
                  <a:pt x="1479101" y="473226"/>
                </a:lnTo>
                <a:lnTo>
                  <a:pt x="1483131" y="414931"/>
                </a:lnTo>
                <a:lnTo>
                  <a:pt x="1483286" y="374645"/>
                </a:lnTo>
                <a:lnTo>
                  <a:pt x="1483286" y="202449"/>
                </a:lnTo>
                <a:lnTo>
                  <a:pt x="1483131" y="162162"/>
                </a:lnTo>
                <a:lnTo>
                  <a:pt x="1479101" y="103868"/>
                </a:lnTo>
                <a:lnTo>
                  <a:pt x="1461405" y="59416"/>
                </a:lnTo>
                <a:lnTo>
                  <a:pt x="1423870" y="21881"/>
                </a:lnTo>
                <a:lnTo>
                  <a:pt x="1379418" y="4185"/>
                </a:lnTo>
                <a:lnTo>
                  <a:pt x="1321123" y="155"/>
                </a:lnTo>
                <a:lnTo>
                  <a:pt x="128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5593" y="3852119"/>
            <a:ext cx="1066165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735" marR="5080" indent="-15367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1.</a:t>
            </a:r>
            <a:r>
              <a:rPr sz="14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Consume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84713" y="3639978"/>
            <a:ext cx="941069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505" marR="5080" indent="-9144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2.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Process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63712" y="4663866"/>
            <a:ext cx="2073275" cy="100965"/>
            <a:chOff x="6163712" y="4663866"/>
            <a:chExt cx="2073275" cy="100965"/>
          </a:xfrm>
        </p:grpSpPr>
        <p:sp>
          <p:nvSpPr>
            <p:cNvPr id="12" name="object 12"/>
            <p:cNvSpPr/>
            <p:nvPr/>
          </p:nvSpPr>
          <p:spPr>
            <a:xfrm>
              <a:off x="6163712" y="4714126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4">
                  <a:moveTo>
                    <a:pt x="0" y="0"/>
                  </a:moveTo>
                  <a:lnTo>
                    <a:pt x="197248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36192" y="466386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678230" y="4321519"/>
            <a:ext cx="2073275" cy="100965"/>
            <a:chOff x="11678230" y="4321519"/>
            <a:chExt cx="2073275" cy="100965"/>
          </a:xfrm>
        </p:grpSpPr>
        <p:sp>
          <p:nvSpPr>
            <p:cNvPr id="15" name="object 15"/>
            <p:cNvSpPr/>
            <p:nvPr/>
          </p:nvSpPr>
          <p:spPr>
            <a:xfrm>
              <a:off x="11678230" y="4371780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5">
                  <a:moveTo>
                    <a:pt x="0" y="0"/>
                  </a:moveTo>
                  <a:lnTo>
                    <a:pt x="197248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50704" y="432151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1918223" y="3614230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40" y="0"/>
                </a:moveTo>
                <a:lnTo>
                  <a:pt x="202454" y="0"/>
                </a:lnTo>
                <a:lnTo>
                  <a:pt x="162166" y="155"/>
                </a:lnTo>
                <a:lnTo>
                  <a:pt x="103869" y="4185"/>
                </a:lnTo>
                <a:lnTo>
                  <a:pt x="59417" y="21880"/>
                </a:lnTo>
                <a:lnTo>
                  <a:pt x="21883" y="59415"/>
                </a:lnTo>
                <a:lnTo>
                  <a:pt x="4187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7" y="473226"/>
                </a:lnTo>
                <a:lnTo>
                  <a:pt x="21883" y="517678"/>
                </a:lnTo>
                <a:lnTo>
                  <a:pt x="59417" y="555213"/>
                </a:lnTo>
                <a:lnTo>
                  <a:pt x="103869" y="572908"/>
                </a:lnTo>
                <a:lnTo>
                  <a:pt x="162166" y="576939"/>
                </a:lnTo>
                <a:lnTo>
                  <a:pt x="202454" y="577094"/>
                </a:lnTo>
                <a:lnTo>
                  <a:pt x="1280840" y="577094"/>
                </a:lnTo>
                <a:lnTo>
                  <a:pt x="1321128" y="576939"/>
                </a:lnTo>
                <a:lnTo>
                  <a:pt x="1379420" y="572908"/>
                </a:lnTo>
                <a:lnTo>
                  <a:pt x="1423871" y="555213"/>
                </a:lnTo>
                <a:lnTo>
                  <a:pt x="1461407" y="517678"/>
                </a:lnTo>
                <a:lnTo>
                  <a:pt x="1479101" y="473226"/>
                </a:lnTo>
                <a:lnTo>
                  <a:pt x="1483129" y="414931"/>
                </a:lnTo>
                <a:lnTo>
                  <a:pt x="1483284" y="374645"/>
                </a:lnTo>
                <a:lnTo>
                  <a:pt x="1483284" y="202449"/>
                </a:lnTo>
                <a:lnTo>
                  <a:pt x="1483129" y="162162"/>
                </a:lnTo>
                <a:lnTo>
                  <a:pt x="1479101" y="103868"/>
                </a:lnTo>
                <a:lnTo>
                  <a:pt x="1461407" y="59415"/>
                </a:lnTo>
                <a:lnTo>
                  <a:pt x="1423871" y="21880"/>
                </a:lnTo>
                <a:lnTo>
                  <a:pt x="1379420" y="4185"/>
                </a:lnTo>
                <a:lnTo>
                  <a:pt x="1353617" y="1240"/>
                </a:lnTo>
                <a:lnTo>
                  <a:pt x="1321128" y="155"/>
                </a:lnTo>
                <a:lnTo>
                  <a:pt x="1280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178677" y="3639978"/>
            <a:ext cx="968375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7475" marR="5080" indent="-10541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3.</a:t>
            </a:r>
            <a:r>
              <a:rPr sz="14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Arial MT"/>
                <a:cs typeface="Arial MT"/>
              </a:rPr>
              <a:t>Produce </a:t>
            </a:r>
            <a:r>
              <a:rPr sz="1450" spc="-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78230" y="523250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73080" y="5365731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40" y="0"/>
                </a:moveTo>
                <a:lnTo>
                  <a:pt x="202454" y="0"/>
                </a:lnTo>
                <a:lnTo>
                  <a:pt x="162166" y="155"/>
                </a:lnTo>
                <a:lnTo>
                  <a:pt x="103874" y="4185"/>
                </a:lnTo>
                <a:lnTo>
                  <a:pt x="59423" y="21880"/>
                </a:lnTo>
                <a:lnTo>
                  <a:pt x="21887" y="59415"/>
                </a:lnTo>
                <a:lnTo>
                  <a:pt x="4187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7" y="473226"/>
                </a:lnTo>
                <a:lnTo>
                  <a:pt x="21887" y="517678"/>
                </a:lnTo>
                <a:lnTo>
                  <a:pt x="59423" y="555213"/>
                </a:lnTo>
                <a:lnTo>
                  <a:pt x="103874" y="572908"/>
                </a:lnTo>
                <a:lnTo>
                  <a:pt x="162166" y="576939"/>
                </a:lnTo>
                <a:lnTo>
                  <a:pt x="202454" y="577094"/>
                </a:lnTo>
                <a:lnTo>
                  <a:pt x="1280840" y="577094"/>
                </a:lnTo>
                <a:lnTo>
                  <a:pt x="1321128" y="576939"/>
                </a:lnTo>
                <a:lnTo>
                  <a:pt x="1379425" y="572908"/>
                </a:lnTo>
                <a:lnTo>
                  <a:pt x="1423876" y="555213"/>
                </a:lnTo>
                <a:lnTo>
                  <a:pt x="1461407" y="517678"/>
                </a:lnTo>
                <a:lnTo>
                  <a:pt x="1479107" y="473226"/>
                </a:lnTo>
                <a:lnTo>
                  <a:pt x="1483140" y="414931"/>
                </a:lnTo>
                <a:lnTo>
                  <a:pt x="1483295" y="374645"/>
                </a:lnTo>
                <a:lnTo>
                  <a:pt x="1483295" y="202449"/>
                </a:lnTo>
                <a:lnTo>
                  <a:pt x="1483140" y="162162"/>
                </a:lnTo>
                <a:lnTo>
                  <a:pt x="1479107" y="103868"/>
                </a:lnTo>
                <a:lnTo>
                  <a:pt x="1461407" y="59415"/>
                </a:lnTo>
                <a:lnTo>
                  <a:pt x="1423876" y="21880"/>
                </a:lnTo>
                <a:lnTo>
                  <a:pt x="1379425" y="4185"/>
                </a:lnTo>
                <a:lnTo>
                  <a:pt x="1321128" y="155"/>
                </a:lnTo>
                <a:lnTo>
                  <a:pt x="1280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755580" y="4899873"/>
            <a:ext cx="2008505" cy="878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9517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>
              <a:latin typeface="Arial MT"/>
              <a:cs typeface="Arial MT"/>
            </a:endParaRPr>
          </a:p>
          <a:p>
            <a:pPr marL="607695">
              <a:lnSpc>
                <a:spcPct val="100000"/>
              </a:lnSpc>
              <a:spcBef>
                <a:spcPts val="1810"/>
              </a:spcBef>
            </a:pP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3.1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30" dirty="0">
                <a:solidFill>
                  <a:srgbClr val="FFFFFF"/>
                </a:solidFill>
                <a:latin typeface="Arial MT"/>
                <a:cs typeface="Arial MT"/>
              </a:rPr>
              <a:t>ACK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63712" y="5448106"/>
            <a:ext cx="2084070" cy="710565"/>
            <a:chOff x="6163712" y="5448106"/>
            <a:chExt cx="2084070" cy="710565"/>
          </a:xfrm>
        </p:grpSpPr>
        <p:sp>
          <p:nvSpPr>
            <p:cNvPr id="23" name="object 23"/>
            <p:cNvSpPr/>
            <p:nvPr/>
          </p:nvSpPr>
          <p:spPr>
            <a:xfrm>
              <a:off x="6253762" y="5498366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4">
                  <a:moveTo>
                    <a:pt x="0" y="0"/>
                  </a:moveTo>
                  <a:lnTo>
                    <a:pt x="1047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3704" y="5448115"/>
              <a:ext cx="1778635" cy="710565"/>
            </a:xfrm>
            <a:custGeom>
              <a:avLst/>
              <a:gdLst/>
              <a:ahLst/>
              <a:cxnLst/>
              <a:rect l="l" t="t" r="r" b="b"/>
              <a:pathLst>
                <a:path w="1778634" h="710564">
                  <a:moveTo>
                    <a:pt x="100520" y="0"/>
                  </a:moveTo>
                  <a:lnTo>
                    <a:pt x="0" y="50253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  <a:path w="1778634" h="710564">
                  <a:moveTo>
                    <a:pt x="1778139" y="335673"/>
                  </a:moveTo>
                  <a:lnTo>
                    <a:pt x="1777987" y="295389"/>
                  </a:lnTo>
                  <a:lnTo>
                    <a:pt x="1773961" y="237096"/>
                  </a:lnTo>
                  <a:lnTo>
                    <a:pt x="1756270" y="192646"/>
                  </a:lnTo>
                  <a:lnTo>
                    <a:pt x="1718729" y="155105"/>
                  </a:lnTo>
                  <a:lnTo>
                    <a:pt x="1674279" y="137414"/>
                  </a:lnTo>
                  <a:lnTo>
                    <a:pt x="1615986" y="133388"/>
                  </a:lnTo>
                  <a:lnTo>
                    <a:pt x="1575701" y="133223"/>
                  </a:lnTo>
                  <a:lnTo>
                    <a:pt x="497306" y="133223"/>
                  </a:lnTo>
                  <a:lnTo>
                    <a:pt x="457022" y="133388"/>
                  </a:lnTo>
                  <a:lnTo>
                    <a:pt x="398729" y="137414"/>
                  </a:lnTo>
                  <a:lnTo>
                    <a:pt x="354279" y="155105"/>
                  </a:lnTo>
                  <a:lnTo>
                    <a:pt x="316738" y="192646"/>
                  </a:lnTo>
                  <a:lnTo>
                    <a:pt x="299046" y="237096"/>
                  </a:lnTo>
                  <a:lnTo>
                    <a:pt x="295008" y="295389"/>
                  </a:lnTo>
                  <a:lnTo>
                    <a:pt x="294855" y="335673"/>
                  </a:lnTo>
                  <a:lnTo>
                    <a:pt x="294855" y="507873"/>
                  </a:lnTo>
                  <a:lnTo>
                    <a:pt x="295008" y="548157"/>
                  </a:lnTo>
                  <a:lnTo>
                    <a:pt x="299046" y="606450"/>
                  </a:lnTo>
                  <a:lnTo>
                    <a:pt x="316738" y="650900"/>
                  </a:lnTo>
                  <a:lnTo>
                    <a:pt x="354279" y="688441"/>
                  </a:lnTo>
                  <a:lnTo>
                    <a:pt x="398729" y="706132"/>
                  </a:lnTo>
                  <a:lnTo>
                    <a:pt x="457022" y="710171"/>
                  </a:lnTo>
                  <a:lnTo>
                    <a:pt x="497306" y="710323"/>
                  </a:lnTo>
                  <a:lnTo>
                    <a:pt x="1575701" y="710323"/>
                  </a:lnTo>
                  <a:lnTo>
                    <a:pt x="1615986" y="710171"/>
                  </a:lnTo>
                  <a:lnTo>
                    <a:pt x="1674279" y="706132"/>
                  </a:lnTo>
                  <a:lnTo>
                    <a:pt x="1718729" y="688441"/>
                  </a:lnTo>
                  <a:lnTo>
                    <a:pt x="1756270" y="650900"/>
                  </a:lnTo>
                  <a:lnTo>
                    <a:pt x="1773961" y="606450"/>
                  </a:lnTo>
                  <a:lnTo>
                    <a:pt x="1777987" y="548157"/>
                  </a:lnTo>
                  <a:lnTo>
                    <a:pt x="1778139" y="507873"/>
                  </a:lnTo>
                  <a:lnTo>
                    <a:pt x="1778139" y="335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43713" y="5607085"/>
            <a:ext cx="919480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2560" marR="5080" indent="-150495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4.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65" dirty="0">
                <a:solidFill>
                  <a:srgbClr val="FFFFFF"/>
                </a:solidFill>
                <a:latin typeface="Arial MT"/>
                <a:cs typeface="Arial MT"/>
              </a:rPr>
              <a:t>Commit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Arial MT"/>
                <a:cs typeface="Arial MT"/>
              </a:rPr>
              <a:t>offsets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409349" y="5995187"/>
            <a:ext cx="609600" cy="577215"/>
          </a:xfrm>
          <a:custGeom>
            <a:avLst/>
            <a:gdLst/>
            <a:ahLst/>
            <a:cxnLst/>
            <a:rect l="l" t="t" r="r" b="b"/>
            <a:pathLst>
              <a:path w="609600" h="577215">
                <a:moveTo>
                  <a:pt x="220304" y="553466"/>
                </a:moveTo>
                <a:lnTo>
                  <a:pt x="161785" y="553466"/>
                </a:lnTo>
                <a:lnTo>
                  <a:pt x="180907" y="570877"/>
                </a:lnTo>
                <a:lnTo>
                  <a:pt x="194122" y="576857"/>
                </a:lnTo>
                <a:lnTo>
                  <a:pt x="209854" y="566200"/>
                </a:lnTo>
                <a:lnTo>
                  <a:pt x="220304" y="553466"/>
                </a:lnTo>
                <a:close/>
              </a:path>
              <a:path w="609600" h="577215">
                <a:moveTo>
                  <a:pt x="0" y="327575"/>
                </a:moveTo>
                <a:lnTo>
                  <a:pt x="2743" y="334291"/>
                </a:lnTo>
                <a:lnTo>
                  <a:pt x="22976" y="377748"/>
                </a:lnTo>
                <a:lnTo>
                  <a:pt x="45930" y="419569"/>
                </a:lnTo>
                <a:lnTo>
                  <a:pt x="69811" y="461550"/>
                </a:lnTo>
                <a:lnTo>
                  <a:pt x="92824" y="505485"/>
                </a:lnTo>
                <a:lnTo>
                  <a:pt x="121382" y="552083"/>
                </a:lnTo>
                <a:lnTo>
                  <a:pt x="139748" y="561341"/>
                </a:lnTo>
                <a:lnTo>
                  <a:pt x="151892" y="554666"/>
                </a:lnTo>
                <a:lnTo>
                  <a:pt x="161785" y="553466"/>
                </a:lnTo>
                <a:lnTo>
                  <a:pt x="220304" y="553466"/>
                </a:lnTo>
                <a:lnTo>
                  <a:pt x="236531" y="533696"/>
                </a:lnTo>
                <a:lnTo>
                  <a:pt x="282577" y="474139"/>
                </a:lnTo>
                <a:lnTo>
                  <a:pt x="299855" y="450841"/>
                </a:lnTo>
                <a:lnTo>
                  <a:pt x="325565" y="417435"/>
                </a:lnTo>
                <a:lnTo>
                  <a:pt x="334318" y="406264"/>
                </a:lnTo>
                <a:lnTo>
                  <a:pt x="174130" y="406264"/>
                </a:lnTo>
                <a:lnTo>
                  <a:pt x="170476" y="401900"/>
                </a:lnTo>
                <a:lnTo>
                  <a:pt x="167450" y="398507"/>
                </a:lnTo>
                <a:lnTo>
                  <a:pt x="164654" y="394959"/>
                </a:lnTo>
                <a:lnTo>
                  <a:pt x="149124" y="374570"/>
                </a:lnTo>
                <a:lnTo>
                  <a:pt x="120965" y="336044"/>
                </a:lnTo>
                <a:lnTo>
                  <a:pt x="115405" y="328868"/>
                </a:lnTo>
                <a:lnTo>
                  <a:pt x="3162" y="328868"/>
                </a:lnTo>
                <a:lnTo>
                  <a:pt x="0" y="327575"/>
                </a:lnTo>
                <a:close/>
              </a:path>
              <a:path w="609600" h="577215">
                <a:moveTo>
                  <a:pt x="549250" y="0"/>
                </a:moveTo>
                <a:lnTo>
                  <a:pt x="517292" y="25785"/>
                </a:lnTo>
                <a:lnTo>
                  <a:pt x="485929" y="57481"/>
                </a:lnTo>
                <a:lnTo>
                  <a:pt x="447520" y="98006"/>
                </a:lnTo>
                <a:lnTo>
                  <a:pt x="404471" y="144579"/>
                </a:lnTo>
                <a:lnTo>
                  <a:pt x="359190" y="194421"/>
                </a:lnTo>
                <a:lnTo>
                  <a:pt x="314084" y="244751"/>
                </a:lnTo>
                <a:lnTo>
                  <a:pt x="271560" y="292789"/>
                </a:lnTo>
                <a:lnTo>
                  <a:pt x="234026" y="335756"/>
                </a:lnTo>
                <a:lnTo>
                  <a:pt x="203888" y="370871"/>
                </a:lnTo>
                <a:lnTo>
                  <a:pt x="180727" y="398854"/>
                </a:lnTo>
                <a:lnTo>
                  <a:pt x="177690" y="402174"/>
                </a:lnTo>
                <a:lnTo>
                  <a:pt x="174130" y="406264"/>
                </a:lnTo>
                <a:lnTo>
                  <a:pt x="334318" y="406264"/>
                </a:lnTo>
                <a:lnTo>
                  <a:pt x="357650" y="376485"/>
                </a:lnTo>
                <a:lnTo>
                  <a:pt x="394055" y="330557"/>
                </a:lnTo>
                <a:lnTo>
                  <a:pt x="432809" y="282111"/>
                </a:lnTo>
                <a:lnTo>
                  <a:pt x="471598" y="234032"/>
                </a:lnTo>
                <a:lnTo>
                  <a:pt x="508624" y="188565"/>
                </a:lnTo>
                <a:lnTo>
                  <a:pt x="541745" y="148384"/>
                </a:lnTo>
                <a:lnTo>
                  <a:pt x="568903" y="116052"/>
                </a:lnTo>
                <a:lnTo>
                  <a:pt x="592395" y="89271"/>
                </a:lnTo>
                <a:lnTo>
                  <a:pt x="596515" y="84268"/>
                </a:lnTo>
                <a:lnTo>
                  <a:pt x="600275" y="78967"/>
                </a:lnTo>
                <a:lnTo>
                  <a:pt x="603541" y="73207"/>
                </a:lnTo>
                <a:lnTo>
                  <a:pt x="607815" y="64182"/>
                </a:lnTo>
                <a:lnTo>
                  <a:pt x="608990" y="58400"/>
                </a:lnTo>
                <a:lnTo>
                  <a:pt x="606676" y="53159"/>
                </a:lnTo>
                <a:lnTo>
                  <a:pt x="600484" y="45760"/>
                </a:lnTo>
                <a:lnTo>
                  <a:pt x="596411" y="41143"/>
                </a:lnTo>
                <a:lnTo>
                  <a:pt x="595839" y="41015"/>
                </a:lnTo>
                <a:lnTo>
                  <a:pt x="574830" y="41015"/>
                </a:lnTo>
                <a:lnTo>
                  <a:pt x="569165" y="34545"/>
                </a:lnTo>
                <a:lnTo>
                  <a:pt x="570642" y="21834"/>
                </a:lnTo>
                <a:lnTo>
                  <a:pt x="570045" y="18845"/>
                </a:lnTo>
                <a:lnTo>
                  <a:pt x="568600" y="17129"/>
                </a:lnTo>
                <a:lnTo>
                  <a:pt x="564736" y="13191"/>
                </a:lnTo>
                <a:lnTo>
                  <a:pt x="559251" y="8229"/>
                </a:lnTo>
                <a:lnTo>
                  <a:pt x="553603" y="3434"/>
                </a:lnTo>
                <a:lnTo>
                  <a:pt x="549250" y="0"/>
                </a:lnTo>
                <a:close/>
              </a:path>
              <a:path w="609600" h="577215">
                <a:moveTo>
                  <a:pt x="71725" y="278220"/>
                </a:moveTo>
                <a:lnTo>
                  <a:pt x="66364" y="278377"/>
                </a:lnTo>
                <a:lnTo>
                  <a:pt x="54281" y="282111"/>
                </a:lnTo>
                <a:lnTo>
                  <a:pt x="46291" y="282146"/>
                </a:lnTo>
                <a:lnTo>
                  <a:pt x="38627" y="286951"/>
                </a:lnTo>
                <a:lnTo>
                  <a:pt x="35957" y="290075"/>
                </a:lnTo>
                <a:lnTo>
                  <a:pt x="39443" y="295045"/>
                </a:lnTo>
                <a:lnTo>
                  <a:pt x="39915" y="299885"/>
                </a:lnTo>
                <a:lnTo>
                  <a:pt x="36682" y="303335"/>
                </a:lnTo>
                <a:lnTo>
                  <a:pt x="28160" y="305661"/>
                </a:lnTo>
                <a:lnTo>
                  <a:pt x="17405" y="308296"/>
                </a:lnTo>
                <a:lnTo>
                  <a:pt x="7476" y="312670"/>
                </a:lnTo>
                <a:lnTo>
                  <a:pt x="4879" y="314423"/>
                </a:lnTo>
                <a:lnTo>
                  <a:pt x="9842" y="321549"/>
                </a:lnTo>
                <a:lnTo>
                  <a:pt x="3162" y="328868"/>
                </a:lnTo>
                <a:lnTo>
                  <a:pt x="115405" y="328868"/>
                </a:lnTo>
                <a:lnTo>
                  <a:pt x="105263" y="315779"/>
                </a:lnTo>
                <a:lnTo>
                  <a:pt x="98267" y="307502"/>
                </a:lnTo>
                <a:lnTo>
                  <a:pt x="90977" y="299444"/>
                </a:lnTo>
                <a:lnTo>
                  <a:pt x="83587" y="291458"/>
                </a:lnTo>
                <a:lnTo>
                  <a:pt x="76290" y="283397"/>
                </a:lnTo>
                <a:lnTo>
                  <a:pt x="71725" y="278220"/>
                </a:lnTo>
                <a:close/>
              </a:path>
              <a:path w="609600" h="577215">
                <a:moveTo>
                  <a:pt x="592180" y="40197"/>
                </a:moveTo>
                <a:lnTo>
                  <a:pt x="574830" y="41015"/>
                </a:lnTo>
                <a:lnTo>
                  <a:pt x="595839" y="41015"/>
                </a:lnTo>
                <a:lnTo>
                  <a:pt x="592180" y="40197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9336730" y="5827590"/>
            <a:ext cx="1646555" cy="1713864"/>
            <a:chOff x="9336730" y="5827590"/>
            <a:chExt cx="1646555" cy="1713864"/>
          </a:xfrm>
        </p:grpSpPr>
        <p:sp>
          <p:nvSpPr>
            <p:cNvPr id="28" name="object 28"/>
            <p:cNvSpPr/>
            <p:nvPr/>
          </p:nvSpPr>
          <p:spPr>
            <a:xfrm>
              <a:off x="9635629" y="6492630"/>
              <a:ext cx="1048385" cy="1048385"/>
            </a:xfrm>
            <a:custGeom>
              <a:avLst/>
              <a:gdLst/>
              <a:ahLst/>
              <a:cxnLst/>
              <a:rect l="l" t="t" r="r" b="b"/>
              <a:pathLst>
                <a:path w="1048384" h="1048384">
                  <a:moveTo>
                    <a:pt x="166866" y="589"/>
                  </a:moveTo>
                  <a:lnTo>
                    <a:pt x="163960" y="589"/>
                  </a:lnTo>
                  <a:lnTo>
                    <a:pt x="162517" y="1112"/>
                  </a:lnTo>
                  <a:lnTo>
                    <a:pt x="26" y="163604"/>
                  </a:lnTo>
                  <a:lnTo>
                    <a:pt x="0" y="167197"/>
                  </a:lnTo>
                  <a:lnTo>
                    <a:pt x="354286" y="521400"/>
                  </a:lnTo>
                  <a:lnTo>
                    <a:pt x="355726" y="522866"/>
                  </a:lnTo>
                  <a:lnTo>
                    <a:pt x="355697" y="525307"/>
                  </a:lnTo>
                  <a:lnTo>
                    <a:pt x="0" y="881004"/>
                  </a:lnTo>
                  <a:lnTo>
                    <a:pt x="0" y="884570"/>
                  </a:lnTo>
                  <a:lnTo>
                    <a:pt x="163629" y="1048200"/>
                  </a:lnTo>
                  <a:lnTo>
                    <a:pt x="167197" y="1048200"/>
                  </a:lnTo>
                  <a:lnTo>
                    <a:pt x="521400" y="693914"/>
                  </a:lnTo>
                  <a:lnTo>
                    <a:pt x="522892" y="692449"/>
                  </a:lnTo>
                  <a:lnTo>
                    <a:pt x="859602" y="692449"/>
                  </a:lnTo>
                  <a:lnTo>
                    <a:pt x="693913" y="526799"/>
                  </a:lnTo>
                  <a:lnTo>
                    <a:pt x="692449" y="525307"/>
                  </a:lnTo>
                  <a:lnTo>
                    <a:pt x="692449" y="522866"/>
                  </a:lnTo>
                  <a:lnTo>
                    <a:pt x="859599" y="355752"/>
                  </a:lnTo>
                  <a:lnTo>
                    <a:pt x="522948" y="355752"/>
                  </a:lnTo>
                  <a:lnTo>
                    <a:pt x="168309" y="1112"/>
                  </a:lnTo>
                  <a:lnTo>
                    <a:pt x="166866" y="589"/>
                  </a:lnTo>
                  <a:close/>
                </a:path>
                <a:path w="1048384" h="1048384">
                  <a:moveTo>
                    <a:pt x="859602" y="692449"/>
                  </a:moveTo>
                  <a:lnTo>
                    <a:pt x="525333" y="692449"/>
                  </a:lnTo>
                  <a:lnTo>
                    <a:pt x="881002" y="1048200"/>
                  </a:lnTo>
                  <a:lnTo>
                    <a:pt x="884574" y="1048200"/>
                  </a:lnTo>
                  <a:lnTo>
                    <a:pt x="1048201" y="884570"/>
                  </a:lnTo>
                  <a:lnTo>
                    <a:pt x="1048201" y="881004"/>
                  </a:lnTo>
                  <a:lnTo>
                    <a:pt x="859602" y="692449"/>
                  </a:lnTo>
                  <a:close/>
                </a:path>
                <a:path w="1048384" h="1048384">
                  <a:moveTo>
                    <a:pt x="884573" y="0"/>
                  </a:moveTo>
                  <a:lnTo>
                    <a:pt x="881002" y="0"/>
                  </a:lnTo>
                  <a:lnTo>
                    <a:pt x="526799" y="354286"/>
                  </a:lnTo>
                  <a:lnTo>
                    <a:pt x="525307" y="355752"/>
                  </a:lnTo>
                  <a:lnTo>
                    <a:pt x="859599" y="355752"/>
                  </a:lnTo>
                  <a:lnTo>
                    <a:pt x="1045971" y="169421"/>
                  </a:lnTo>
                  <a:lnTo>
                    <a:pt x="1048170" y="167197"/>
                  </a:lnTo>
                  <a:lnTo>
                    <a:pt x="1048170" y="163604"/>
                  </a:lnTo>
                  <a:lnTo>
                    <a:pt x="884573" y="0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36730" y="5827590"/>
              <a:ext cx="1646555" cy="577215"/>
            </a:xfrm>
            <a:custGeom>
              <a:avLst/>
              <a:gdLst/>
              <a:ahLst/>
              <a:cxnLst/>
              <a:rect l="l" t="t" r="r" b="b"/>
              <a:pathLst>
                <a:path w="1646554" h="577214">
                  <a:moveTo>
                    <a:pt x="1443548" y="0"/>
                  </a:moveTo>
                  <a:lnTo>
                    <a:pt x="202449" y="0"/>
                  </a:lnTo>
                  <a:lnTo>
                    <a:pt x="162162" y="155"/>
                  </a:lnTo>
                  <a:lnTo>
                    <a:pt x="103868" y="4185"/>
                  </a:lnTo>
                  <a:lnTo>
                    <a:pt x="59415" y="21880"/>
                  </a:lnTo>
                  <a:lnTo>
                    <a:pt x="21880" y="59415"/>
                  </a:lnTo>
                  <a:lnTo>
                    <a:pt x="4185" y="103868"/>
                  </a:lnTo>
                  <a:lnTo>
                    <a:pt x="155" y="162162"/>
                  </a:lnTo>
                  <a:lnTo>
                    <a:pt x="0" y="202449"/>
                  </a:lnTo>
                  <a:lnTo>
                    <a:pt x="0" y="374645"/>
                  </a:lnTo>
                  <a:lnTo>
                    <a:pt x="155" y="414931"/>
                  </a:lnTo>
                  <a:lnTo>
                    <a:pt x="4185" y="473226"/>
                  </a:lnTo>
                  <a:lnTo>
                    <a:pt x="21880" y="517678"/>
                  </a:lnTo>
                  <a:lnTo>
                    <a:pt x="59415" y="555213"/>
                  </a:lnTo>
                  <a:lnTo>
                    <a:pt x="103868" y="572908"/>
                  </a:lnTo>
                  <a:lnTo>
                    <a:pt x="162162" y="576939"/>
                  </a:lnTo>
                  <a:lnTo>
                    <a:pt x="202449" y="577094"/>
                  </a:lnTo>
                  <a:lnTo>
                    <a:pt x="1443548" y="577094"/>
                  </a:lnTo>
                  <a:lnTo>
                    <a:pt x="1483836" y="576939"/>
                  </a:lnTo>
                  <a:lnTo>
                    <a:pt x="1542133" y="572908"/>
                  </a:lnTo>
                  <a:lnTo>
                    <a:pt x="1586584" y="555213"/>
                  </a:lnTo>
                  <a:lnTo>
                    <a:pt x="1624115" y="517678"/>
                  </a:lnTo>
                  <a:lnTo>
                    <a:pt x="1641815" y="473226"/>
                  </a:lnTo>
                  <a:lnTo>
                    <a:pt x="1645848" y="414931"/>
                  </a:lnTo>
                  <a:lnTo>
                    <a:pt x="1646003" y="374645"/>
                  </a:lnTo>
                  <a:lnTo>
                    <a:pt x="1646003" y="202449"/>
                  </a:lnTo>
                  <a:lnTo>
                    <a:pt x="1645848" y="162162"/>
                  </a:lnTo>
                  <a:lnTo>
                    <a:pt x="1641815" y="103868"/>
                  </a:lnTo>
                  <a:lnTo>
                    <a:pt x="1624115" y="59415"/>
                  </a:lnTo>
                  <a:lnTo>
                    <a:pt x="1586584" y="21880"/>
                  </a:lnTo>
                  <a:lnTo>
                    <a:pt x="1542133" y="4185"/>
                  </a:lnTo>
                  <a:lnTo>
                    <a:pt x="1483836" y="155"/>
                  </a:lnTo>
                  <a:lnTo>
                    <a:pt x="1443548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478152" y="4491508"/>
            <a:ext cx="1366520" cy="17500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785" marR="21590" algn="ctr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 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eams 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2.1.</a:t>
            </a:r>
            <a:r>
              <a:rPr sz="14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14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Arial MT"/>
                <a:cs typeface="Arial MT"/>
              </a:rPr>
              <a:t>Store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94442" y="6190815"/>
            <a:ext cx="612140" cy="612140"/>
          </a:xfrm>
          <a:custGeom>
            <a:avLst/>
            <a:gdLst/>
            <a:ahLst/>
            <a:cxnLst/>
            <a:rect l="l" t="t" r="r" b="b"/>
            <a:pathLst>
              <a:path w="612140" h="612140">
                <a:moveTo>
                  <a:pt x="97353" y="343"/>
                </a:moveTo>
                <a:lnTo>
                  <a:pt x="95657" y="343"/>
                </a:lnTo>
                <a:lnTo>
                  <a:pt x="94815" y="649"/>
                </a:lnTo>
                <a:lnTo>
                  <a:pt x="15" y="95449"/>
                </a:lnTo>
                <a:lnTo>
                  <a:pt x="0" y="97545"/>
                </a:lnTo>
                <a:lnTo>
                  <a:pt x="207537" y="305050"/>
                </a:lnTo>
                <a:lnTo>
                  <a:pt x="207520" y="306474"/>
                </a:lnTo>
                <a:lnTo>
                  <a:pt x="0" y="513993"/>
                </a:lnTo>
                <a:lnTo>
                  <a:pt x="0" y="516075"/>
                </a:lnTo>
                <a:lnTo>
                  <a:pt x="95465" y="611539"/>
                </a:lnTo>
                <a:lnTo>
                  <a:pt x="97545" y="611539"/>
                </a:lnTo>
                <a:lnTo>
                  <a:pt x="305066" y="403987"/>
                </a:lnTo>
                <a:lnTo>
                  <a:pt x="501516" y="403987"/>
                </a:lnTo>
                <a:lnTo>
                  <a:pt x="403987" y="306474"/>
                </a:lnTo>
                <a:lnTo>
                  <a:pt x="403987" y="305050"/>
                </a:lnTo>
                <a:lnTo>
                  <a:pt x="501500" y="207552"/>
                </a:lnTo>
                <a:lnTo>
                  <a:pt x="305098" y="207552"/>
                </a:lnTo>
                <a:lnTo>
                  <a:pt x="98194" y="649"/>
                </a:lnTo>
                <a:lnTo>
                  <a:pt x="97353" y="343"/>
                </a:lnTo>
                <a:close/>
              </a:path>
              <a:path w="612140" h="612140">
                <a:moveTo>
                  <a:pt x="501516" y="403987"/>
                </a:moveTo>
                <a:lnTo>
                  <a:pt x="306490" y="403987"/>
                </a:lnTo>
                <a:lnTo>
                  <a:pt x="513994" y="611539"/>
                </a:lnTo>
                <a:lnTo>
                  <a:pt x="516075" y="611539"/>
                </a:lnTo>
                <a:lnTo>
                  <a:pt x="611540" y="516075"/>
                </a:lnTo>
                <a:lnTo>
                  <a:pt x="611539" y="513993"/>
                </a:lnTo>
                <a:lnTo>
                  <a:pt x="501516" y="403987"/>
                </a:lnTo>
                <a:close/>
              </a:path>
              <a:path w="612140" h="612140">
                <a:moveTo>
                  <a:pt x="516075" y="0"/>
                </a:moveTo>
                <a:lnTo>
                  <a:pt x="513994" y="0"/>
                </a:lnTo>
                <a:lnTo>
                  <a:pt x="306474" y="207552"/>
                </a:lnTo>
                <a:lnTo>
                  <a:pt x="501500" y="207552"/>
                </a:lnTo>
                <a:lnTo>
                  <a:pt x="611524" y="97545"/>
                </a:lnTo>
                <a:lnTo>
                  <a:pt x="611524" y="95449"/>
                </a:lnTo>
                <a:lnTo>
                  <a:pt x="516075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31610" y="3236748"/>
            <a:ext cx="728345" cy="460375"/>
          </a:xfrm>
          <a:custGeom>
            <a:avLst/>
            <a:gdLst/>
            <a:ahLst/>
            <a:cxnLst/>
            <a:rect l="l" t="t" r="r" b="b"/>
            <a:pathLst>
              <a:path w="728345" h="460375">
                <a:moveTo>
                  <a:pt x="0" y="3336"/>
                </a:moveTo>
                <a:lnTo>
                  <a:pt x="0" y="458328"/>
                </a:lnTo>
                <a:lnTo>
                  <a:pt x="1747" y="460076"/>
                </a:lnTo>
                <a:lnTo>
                  <a:pt x="726039" y="460076"/>
                </a:lnTo>
                <a:lnTo>
                  <a:pt x="727786" y="458328"/>
                </a:lnTo>
                <a:lnTo>
                  <a:pt x="727786" y="282694"/>
                </a:lnTo>
                <a:lnTo>
                  <a:pt x="361666" y="282694"/>
                </a:lnTo>
                <a:lnTo>
                  <a:pt x="359494" y="281868"/>
                </a:lnTo>
                <a:lnTo>
                  <a:pt x="357553" y="280510"/>
                </a:lnTo>
                <a:lnTo>
                  <a:pt x="0" y="3336"/>
                </a:lnTo>
                <a:close/>
              </a:path>
              <a:path w="728345" h="460375">
                <a:moveTo>
                  <a:pt x="727786" y="3336"/>
                </a:moveTo>
                <a:lnTo>
                  <a:pt x="368061" y="282111"/>
                </a:lnTo>
                <a:lnTo>
                  <a:pt x="365937" y="282694"/>
                </a:lnTo>
                <a:lnTo>
                  <a:pt x="727786" y="282694"/>
                </a:lnTo>
                <a:lnTo>
                  <a:pt x="727786" y="3336"/>
                </a:lnTo>
                <a:close/>
              </a:path>
              <a:path w="728345" h="460375">
                <a:moveTo>
                  <a:pt x="702732" y="0"/>
                </a:moveTo>
                <a:lnTo>
                  <a:pt x="25054" y="0"/>
                </a:lnTo>
                <a:lnTo>
                  <a:pt x="363984" y="260127"/>
                </a:lnTo>
                <a:lnTo>
                  <a:pt x="702732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317089" y="2877700"/>
            <a:ext cx="15570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5E5E5E"/>
                </a:solidFill>
                <a:latin typeface="Arial MT"/>
                <a:cs typeface="Arial MT"/>
              </a:rPr>
              <a:t>Same</a:t>
            </a:r>
            <a:r>
              <a:rPr sz="1950" spc="-8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950" spc="20" dirty="0">
                <a:solidFill>
                  <a:srgbClr val="5E5E5E"/>
                </a:solidFill>
                <a:latin typeface="Arial MT"/>
                <a:cs typeface="Arial MT"/>
              </a:rPr>
              <a:t>Record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10244" y="8228785"/>
            <a:ext cx="9436735" cy="1153160"/>
          </a:xfrm>
          <a:custGeom>
            <a:avLst/>
            <a:gdLst/>
            <a:ahLst/>
            <a:cxnLst/>
            <a:rect l="l" t="t" r="r" b="b"/>
            <a:pathLst>
              <a:path w="9436735" h="1153159">
                <a:moveTo>
                  <a:pt x="9196427" y="0"/>
                </a:moveTo>
                <a:lnTo>
                  <a:pt x="239861" y="0"/>
                </a:lnTo>
                <a:lnTo>
                  <a:pt x="192130" y="183"/>
                </a:lnTo>
                <a:lnTo>
                  <a:pt x="153637" y="1469"/>
                </a:lnTo>
                <a:lnTo>
                  <a:pt x="99087" y="11753"/>
                </a:lnTo>
                <a:lnTo>
                  <a:pt x="45740" y="45740"/>
                </a:lnTo>
                <a:lnTo>
                  <a:pt x="11754" y="99087"/>
                </a:lnTo>
                <a:lnTo>
                  <a:pt x="1469" y="153637"/>
                </a:lnTo>
                <a:lnTo>
                  <a:pt x="183" y="192130"/>
                </a:lnTo>
                <a:lnTo>
                  <a:pt x="0" y="239861"/>
                </a:lnTo>
                <a:lnTo>
                  <a:pt x="0" y="912738"/>
                </a:lnTo>
                <a:lnTo>
                  <a:pt x="183" y="960470"/>
                </a:lnTo>
                <a:lnTo>
                  <a:pt x="1469" y="998963"/>
                </a:lnTo>
                <a:lnTo>
                  <a:pt x="11754" y="1053513"/>
                </a:lnTo>
                <a:lnTo>
                  <a:pt x="45740" y="1106860"/>
                </a:lnTo>
                <a:lnTo>
                  <a:pt x="99087" y="1140845"/>
                </a:lnTo>
                <a:lnTo>
                  <a:pt x="153637" y="1151131"/>
                </a:lnTo>
                <a:lnTo>
                  <a:pt x="192130" y="1152416"/>
                </a:lnTo>
                <a:lnTo>
                  <a:pt x="239861" y="1152600"/>
                </a:lnTo>
                <a:lnTo>
                  <a:pt x="9196427" y="1152600"/>
                </a:lnTo>
                <a:lnTo>
                  <a:pt x="9244157" y="1152416"/>
                </a:lnTo>
                <a:lnTo>
                  <a:pt x="9282649" y="1151131"/>
                </a:lnTo>
                <a:lnTo>
                  <a:pt x="9337198" y="1140845"/>
                </a:lnTo>
                <a:lnTo>
                  <a:pt x="9390546" y="1106860"/>
                </a:lnTo>
                <a:lnTo>
                  <a:pt x="9424536" y="1053513"/>
                </a:lnTo>
                <a:lnTo>
                  <a:pt x="9434815" y="998963"/>
                </a:lnTo>
                <a:lnTo>
                  <a:pt x="9436100" y="960470"/>
                </a:lnTo>
                <a:lnTo>
                  <a:pt x="9436284" y="912738"/>
                </a:lnTo>
                <a:lnTo>
                  <a:pt x="9436284" y="239861"/>
                </a:lnTo>
                <a:lnTo>
                  <a:pt x="9436100" y="192130"/>
                </a:lnTo>
                <a:lnTo>
                  <a:pt x="9434815" y="153637"/>
                </a:lnTo>
                <a:lnTo>
                  <a:pt x="9424536" y="99087"/>
                </a:lnTo>
                <a:lnTo>
                  <a:pt x="9390546" y="45740"/>
                </a:lnTo>
                <a:lnTo>
                  <a:pt x="9337198" y="11753"/>
                </a:lnTo>
                <a:lnTo>
                  <a:pt x="9282649" y="1469"/>
                </a:lnTo>
                <a:lnTo>
                  <a:pt x="9244157" y="183"/>
                </a:lnTo>
                <a:lnTo>
                  <a:pt x="9196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26577" y="8374487"/>
            <a:ext cx="880364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362200" marR="5080" indent="-2350135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Reprocess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record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3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Arial MT"/>
                <a:cs typeface="Arial MT"/>
              </a:rPr>
              <a:t>crash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Duplicate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Arial MT"/>
                <a:cs typeface="Arial MT"/>
              </a:rPr>
              <a:t>writes.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98" y="309990"/>
            <a:ext cx="17938750" cy="965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150" b="1" spc="-140" dirty="0">
                <a:latin typeface="Arial"/>
                <a:cs typeface="Arial"/>
              </a:rPr>
              <a:t>Error</a:t>
            </a:r>
            <a:r>
              <a:rPr sz="6150" b="1" spc="-245" dirty="0">
                <a:latin typeface="Arial"/>
                <a:cs typeface="Arial"/>
              </a:rPr>
              <a:t> </a:t>
            </a:r>
            <a:r>
              <a:rPr sz="6150" b="1" spc="5" dirty="0">
                <a:latin typeface="Arial"/>
                <a:cs typeface="Arial"/>
              </a:rPr>
              <a:t>2</a:t>
            </a:r>
            <a:r>
              <a:rPr sz="6150" b="1" spc="-245" dirty="0">
                <a:latin typeface="Arial"/>
                <a:cs typeface="Arial"/>
              </a:rPr>
              <a:t> </a:t>
            </a:r>
            <a:r>
              <a:rPr sz="6150" b="1" spc="-335" dirty="0">
                <a:latin typeface="Arial"/>
                <a:cs typeface="Arial"/>
              </a:rPr>
              <a:t>:</a:t>
            </a:r>
            <a:r>
              <a:rPr sz="6150" b="1" spc="-245" dirty="0">
                <a:latin typeface="Arial"/>
                <a:cs typeface="Arial"/>
              </a:rPr>
              <a:t> </a:t>
            </a:r>
            <a:r>
              <a:rPr sz="6150" b="1" spc="-80" dirty="0">
                <a:latin typeface="Arial"/>
                <a:cs typeface="Arial"/>
              </a:rPr>
              <a:t>Duplicate</a:t>
            </a:r>
            <a:r>
              <a:rPr sz="6150" b="1" spc="-245" dirty="0">
                <a:latin typeface="Arial"/>
                <a:cs typeface="Arial"/>
              </a:rPr>
              <a:t> </a:t>
            </a:r>
            <a:r>
              <a:rPr sz="6150" b="1" spc="-120" dirty="0">
                <a:latin typeface="Arial"/>
                <a:cs typeface="Arial"/>
              </a:rPr>
              <a:t>Writes</a:t>
            </a:r>
            <a:r>
              <a:rPr sz="6150" b="1" spc="-245" dirty="0">
                <a:latin typeface="Arial"/>
                <a:cs typeface="Arial"/>
              </a:rPr>
              <a:t> </a:t>
            </a:r>
            <a:r>
              <a:rPr sz="6150" b="1" spc="-75" dirty="0">
                <a:latin typeface="Arial"/>
                <a:cs typeface="Arial"/>
              </a:rPr>
              <a:t>due</a:t>
            </a:r>
            <a:r>
              <a:rPr sz="6150" b="1" spc="-240" dirty="0">
                <a:latin typeface="Arial"/>
                <a:cs typeface="Arial"/>
              </a:rPr>
              <a:t> </a:t>
            </a:r>
            <a:r>
              <a:rPr sz="6150" b="1" dirty="0">
                <a:latin typeface="Arial"/>
                <a:cs typeface="Arial"/>
              </a:rPr>
              <a:t>to</a:t>
            </a:r>
            <a:r>
              <a:rPr sz="6150" b="1" spc="-245" dirty="0">
                <a:latin typeface="Arial"/>
                <a:cs typeface="Arial"/>
              </a:rPr>
              <a:t> </a:t>
            </a:r>
            <a:r>
              <a:rPr sz="6150" b="1" spc="-5" dirty="0">
                <a:latin typeface="Arial"/>
                <a:cs typeface="Arial"/>
              </a:rPr>
              <a:t>Network</a:t>
            </a:r>
            <a:r>
              <a:rPr sz="6150" b="1" spc="-245" dirty="0">
                <a:latin typeface="Arial"/>
                <a:cs typeface="Arial"/>
              </a:rPr>
              <a:t> </a:t>
            </a:r>
            <a:r>
              <a:rPr sz="6150" b="1" spc="-120" dirty="0">
                <a:latin typeface="Arial"/>
                <a:cs typeface="Arial"/>
              </a:rPr>
              <a:t>Partition</a:t>
            </a:r>
            <a:endParaRPr sz="61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8649" y="4144548"/>
            <a:ext cx="1323942" cy="21519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380" y="3986236"/>
            <a:ext cx="1323942" cy="215193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59186" y="2628579"/>
            <a:ext cx="2833370" cy="4991735"/>
            <a:chOff x="8759186" y="2628579"/>
            <a:chExt cx="2833370" cy="4991735"/>
          </a:xfrm>
        </p:grpSpPr>
        <p:sp>
          <p:nvSpPr>
            <p:cNvPr id="6" name="object 6"/>
            <p:cNvSpPr/>
            <p:nvPr/>
          </p:nvSpPr>
          <p:spPr>
            <a:xfrm>
              <a:off x="8759186" y="2628579"/>
              <a:ext cx="2833370" cy="4991735"/>
            </a:xfrm>
            <a:custGeom>
              <a:avLst/>
              <a:gdLst/>
              <a:ahLst/>
              <a:cxnLst/>
              <a:rect l="l" t="t" r="r" b="b"/>
              <a:pathLst>
                <a:path w="2833370" h="4991734">
                  <a:moveTo>
                    <a:pt x="2291765" y="0"/>
                  </a:moveTo>
                  <a:lnTo>
                    <a:pt x="541012" y="0"/>
                  </a:lnTo>
                  <a:lnTo>
                    <a:pt x="466761" y="122"/>
                  </a:lnTo>
                  <a:lnTo>
                    <a:pt x="402213" y="982"/>
                  </a:lnTo>
                  <a:lnTo>
                    <a:pt x="346488" y="3314"/>
                  </a:lnTo>
                  <a:lnTo>
                    <a:pt x="298702" y="7857"/>
                  </a:lnTo>
                  <a:lnTo>
                    <a:pt x="257974" y="15346"/>
                  </a:lnTo>
                  <a:lnTo>
                    <a:pt x="179347" y="46326"/>
                  </a:lnTo>
                  <a:lnTo>
                    <a:pt x="139050" y="72063"/>
                  </a:lnTo>
                  <a:lnTo>
                    <a:pt x="103068" y="103191"/>
                  </a:lnTo>
                  <a:lnTo>
                    <a:pt x="71939" y="139173"/>
                  </a:lnTo>
                  <a:lnTo>
                    <a:pt x="46202" y="179469"/>
                  </a:lnTo>
                  <a:lnTo>
                    <a:pt x="26394" y="223543"/>
                  </a:lnTo>
                  <a:lnTo>
                    <a:pt x="7734" y="298825"/>
                  </a:lnTo>
                  <a:lnTo>
                    <a:pt x="3191" y="346611"/>
                  </a:lnTo>
                  <a:lnTo>
                    <a:pt x="859" y="402336"/>
                  </a:lnTo>
                  <a:lnTo>
                    <a:pt x="0" y="466884"/>
                  </a:lnTo>
                  <a:lnTo>
                    <a:pt x="0" y="4524852"/>
                  </a:lnTo>
                  <a:lnTo>
                    <a:pt x="859" y="4589400"/>
                  </a:lnTo>
                  <a:lnTo>
                    <a:pt x="3191" y="4645125"/>
                  </a:lnTo>
                  <a:lnTo>
                    <a:pt x="7734" y="4692911"/>
                  </a:lnTo>
                  <a:lnTo>
                    <a:pt x="15223" y="4733640"/>
                  </a:lnTo>
                  <a:lnTo>
                    <a:pt x="46202" y="4812267"/>
                  </a:lnTo>
                  <a:lnTo>
                    <a:pt x="71939" y="4852563"/>
                  </a:lnTo>
                  <a:lnTo>
                    <a:pt x="103068" y="4888545"/>
                  </a:lnTo>
                  <a:lnTo>
                    <a:pt x="139050" y="4919673"/>
                  </a:lnTo>
                  <a:lnTo>
                    <a:pt x="179347" y="4945410"/>
                  </a:lnTo>
                  <a:lnTo>
                    <a:pt x="223421" y="4965218"/>
                  </a:lnTo>
                  <a:lnTo>
                    <a:pt x="298702" y="4983879"/>
                  </a:lnTo>
                  <a:lnTo>
                    <a:pt x="346488" y="4988422"/>
                  </a:lnTo>
                  <a:lnTo>
                    <a:pt x="402213" y="4990754"/>
                  </a:lnTo>
                  <a:lnTo>
                    <a:pt x="466761" y="4991614"/>
                  </a:lnTo>
                  <a:lnTo>
                    <a:pt x="541012" y="4991737"/>
                  </a:lnTo>
                  <a:lnTo>
                    <a:pt x="2291765" y="4991737"/>
                  </a:lnTo>
                  <a:lnTo>
                    <a:pt x="2366015" y="4991614"/>
                  </a:lnTo>
                  <a:lnTo>
                    <a:pt x="2430561" y="4990754"/>
                  </a:lnTo>
                  <a:lnTo>
                    <a:pt x="2486285" y="4988422"/>
                  </a:lnTo>
                  <a:lnTo>
                    <a:pt x="2534071" y="4983879"/>
                  </a:lnTo>
                  <a:lnTo>
                    <a:pt x="2574801" y="4976390"/>
                  </a:lnTo>
                  <a:lnTo>
                    <a:pt x="2653428" y="4945410"/>
                  </a:lnTo>
                  <a:lnTo>
                    <a:pt x="2693723" y="4919673"/>
                  </a:lnTo>
                  <a:lnTo>
                    <a:pt x="2729703" y="4888545"/>
                  </a:lnTo>
                  <a:lnTo>
                    <a:pt x="2760832" y="4852563"/>
                  </a:lnTo>
                  <a:lnTo>
                    <a:pt x="2786569" y="4812267"/>
                  </a:lnTo>
                  <a:lnTo>
                    <a:pt x="2806378" y="4768193"/>
                  </a:lnTo>
                  <a:lnTo>
                    <a:pt x="2825042" y="4692911"/>
                  </a:lnTo>
                  <a:lnTo>
                    <a:pt x="2829585" y="4645125"/>
                  </a:lnTo>
                  <a:lnTo>
                    <a:pt x="2831918" y="4589400"/>
                  </a:lnTo>
                  <a:lnTo>
                    <a:pt x="2832778" y="4524852"/>
                  </a:lnTo>
                  <a:lnTo>
                    <a:pt x="2832778" y="466884"/>
                  </a:lnTo>
                  <a:lnTo>
                    <a:pt x="2831918" y="402336"/>
                  </a:lnTo>
                  <a:lnTo>
                    <a:pt x="2829585" y="346611"/>
                  </a:lnTo>
                  <a:lnTo>
                    <a:pt x="2825042" y="298825"/>
                  </a:lnTo>
                  <a:lnTo>
                    <a:pt x="2817552" y="258096"/>
                  </a:lnTo>
                  <a:lnTo>
                    <a:pt x="2786569" y="179469"/>
                  </a:lnTo>
                  <a:lnTo>
                    <a:pt x="2760832" y="139173"/>
                  </a:lnTo>
                  <a:lnTo>
                    <a:pt x="2729703" y="103191"/>
                  </a:lnTo>
                  <a:lnTo>
                    <a:pt x="2693723" y="72063"/>
                  </a:lnTo>
                  <a:lnTo>
                    <a:pt x="2653428" y="46326"/>
                  </a:lnTo>
                  <a:lnTo>
                    <a:pt x="2609357" y="26518"/>
                  </a:lnTo>
                  <a:lnTo>
                    <a:pt x="2534071" y="7857"/>
                  </a:lnTo>
                  <a:lnTo>
                    <a:pt x="2486285" y="3314"/>
                  </a:lnTo>
                  <a:lnTo>
                    <a:pt x="2430561" y="982"/>
                  </a:lnTo>
                  <a:lnTo>
                    <a:pt x="2366015" y="122"/>
                  </a:lnTo>
                  <a:lnTo>
                    <a:pt x="2291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0406" y="3614230"/>
              <a:ext cx="1483360" cy="577215"/>
            </a:xfrm>
            <a:custGeom>
              <a:avLst/>
              <a:gdLst/>
              <a:ahLst/>
              <a:cxnLst/>
              <a:rect l="l" t="t" r="r" b="b"/>
              <a:pathLst>
                <a:path w="1483359" h="577214">
                  <a:moveTo>
                    <a:pt x="1280841" y="0"/>
                  </a:moveTo>
                  <a:lnTo>
                    <a:pt x="202449" y="0"/>
                  </a:lnTo>
                  <a:lnTo>
                    <a:pt x="162162" y="155"/>
                  </a:lnTo>
                  <a:lnTo>
                    <a:pt x="103868" y="4185"/>
                  </a:lnTo>
                  <a:lnTo>
                    <a:pt x="59416" y="21880"/>
                  </a:lnTo>
                  <a:lnTo>
                    <a:pt x="21881" y="59415"/>
                  </a:lnTo>
                  <a:lnTo>
                    <a:pt x="4185" y="103868"/>
                  </a:lnTo>
                  <a:lnTo>
                    <a:pt x="155" y="162162"/>
                  </a:lnTo>
                  <a:lnTo>
                    <a:pt x="0" y="202449"/>
                  </a:lnTo>
                  <a:lnTo>
                    <a:pt x="0" y="374645"/>
                  </a:lnTo>
                  <a:lnTo>
                    <a:pt x="155" y="414931"/>
                  </a:lnTo>
                  <a:lnTo>
                    <a:pt x="4185" y="473226"/>
                  </a:lnTo>
                  <a:lnTo>
                    <a:pt x="21881" y="517678"/>
                  </a:lnTo>
                  <a:lnTo>
                    <a:pt x="59416" y="555213"/>
                  </a:lnTo>
                  <a:lnTo>
                    <a:pt x="103868" y="572908"/>
                  </a:lnTo>
                  <a:lnTo>
                    <a:pt x="162162" y="576939"/>
                  </a:lnTo>
                  <a:lnTo>
                    <a:pt x="202449" y="577094"/>
                  </a:lnTo>
                  <a:lnTo>
                    <a:pt x="1280841" y="577094"/>
                  </a:lnTo>
                  <a:lnTo>
                    <a:pt x="1321123" y="576939"/>
                  </a:lnTo>
                  <a:lnTo>
                    <a:pt x="1379416" y="572908"/>
                  </a:lnTo>
                  <a:lnTo>
                    <a:pt x="1423872" y="555213"/>
                  </a:lnTo>
                  <a:lnTo>
                    <a:pt x="1461408" y="517678"/>
                  </a:lnTo>
                  <a:lnTo>
                    <a:pt x="1479102" y="473226"/>
                  </a:lnTo>
                  <a:lnTo>
                    <a:pt x="1483130" y="414931"/>
                  </a:lnTo>
                  <a:lnTo>
                    <a:pt x="1483285" y="374645"/>
                  </a:lnTo>
                  <a:lnTo>
                    <a:pt x="1483285" y="202449"/>
                  </a:lnTo>
                  <a:lnTo>
                    <a:pt x="1483130" y="162162"/>
                  </a:lnTo>
                  <a:lnTo>
                    <a:pt x="1479102" y="103868"/>
                  </a:lnTo>
                  <a:lnTo>
                    <a:pt x="1461408" y="59415"/>
                  </a:lnTo>
                  <a:lnTo>
                    <a:pt x="1423872" y="21880"/>
                  </a:lnTo>
                  <a:lnTo>
                    <a:pt x="1379416" y="4185"/>
                  </a:lnTo>
                  <a:lnTo>
                    <a:pt x="1353610" y="1240"/>
                  </a:lnTo>
                  <a:lnTo>
                    <a:pt x="1321123" y="155"/>
                  </a:lnTo>
                  <a:lnTo>
                    <a:pt x="128084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353861" y="3826370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37" y="0"/>
                </a:moveTo>
                <a:lnTo>
                  <a:pt x="202449" y="0"/>
                </a:lnTo>
                <a:lnTo>
                  <a:pt x="162162" y="155"/>
                </a:lnTo>
                <a:lnTo>
                  <a:pt x="103868" y="4185"/>
                </a:lnTo>
                <a:lnTo>
                  <a:pt x="59416" y="21881"/>
                </a:lnTo>
                <a:lnTo>
                  <a:pt x="21881" y="59416"/>
                </a:lnTo>
                <a:lnTo>
                  <a:pt x="4185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5" y="473226"/>
                </a:lnTo>
                <a:lnTo>
                  <a:pt x="21881" y="517678"/>
                </a:lnTo>
                <a:lnTo>
                  <a:pt x="59416" y="555214"/>
                </a:lnTo>
                <a:lnTo>
                  <a:pt x="103868" y="572909"/>
                </a:lnTo>
                <a:lnTo>
                  <a:pt x="162162" y="576939"/>
                </a:lnTo>
                <a:lnTo>
                  <a:pt x="202449" y="577094"/>
                </a:lnTo>
                <a:lnTo>
                  <a:pt x="1280837" y="577094"/>
                </a:lnTo>
                <a:lnTo>
                  <a:pt x="1321123" y="576939"/>
                </a:lnTo>
                <a:lnTo>
                  <a:pt x="1379418" y="572909"/>
                </a:lnTo>
                <a:lnTo>
                  <a:pt x="1423870" y="555214"/>
                </a:lnTo>
                <a:lnTo>
                  <a:pt x="1461405" y="517678"/>
                </a:lnTo>
                <a:lnTo>
                  <a:pt x="1479101" y="473226"/>
                </a:lnTo>
                <a:lnTo>
                  <a:pt x="1483131" y="414931"/>
                </a:lnTo>
                <a:lnTo>
                  <a:pt x="1483286" y="374645"/>
                </a:lnTo>
                <a:lnTo>
                  <a:pt x="1483286" y="202449"/>
                </a:lnTo>
                <a:lnTo>
                  <a:pt x="1483131" y="162162"/>
                </a:lnTo>
                <a:lnTo>
                  <a:pt x="1479101" y="103868"/>
                </a:lnTo>
                <a:lnTo>
                  <a:pt x="1461405" y="59416"/>
                </a:lnTo>
                <a:lnTo>
                  <a:pt x="1423870" y="21881"/>
                </a:lnTo>
                <a:lnTo>
                  <a:pt x="1379418" y="4185"/>
                </a:lnTo>
                <a:lnTo>
                  <a:pt x="1321123" y="155"/>
                </a:lnTo>
                <a:lnTo>
                  <a:pt x="128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5593" y="3852119"/>
            <a:ext cx="1066165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735" marR="5080" indent="-15367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1.</a:t>
            </a:r>
            <a:r>
              <a:rPr sz="14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Consume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84713" y="3639978"/>
            <a:ext cx="941069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505" marR="5080" indent="-9144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2.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Process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63712" y="4663866"/>
            <a:ext cx="2073275" cy="100965"/>
            <a:chOff x="6163712" y="4663866"/>
            <a:chExt cx="2073275" cy="100965"/>
          </a:xfrm>
        </p:grpSpPr>
        <p:sp>
          <p:nvSpPr>
            <p:cNvPr id="12" name="object 12"/>
            <p:cNvSpPr/>
            <p:nvPr/>
          </p:nvSpPr>
          <p:spPr>
            <a:xfrm>
              <a:off x="6163712" y="4714126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4">
                  <a:moveTo>
                    <a:pt x="0" y="0"/>
                  </a:moveTo>
                  <a:lnTo>
                    <a:pt x="197248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36192" y="466386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678230" y="4321519"/>
            <a:ext cx="2073275" cy="100965"/>
            <a:chOff x="11678230" y="4321519"/>
            <a:chExt cx="2073275" cy="100965"/>
          </a:xfrm>
        </p:grpSpPr>
        <p:sp>
          <p:nvSpPr>
            <p:cNvPr id="15" name="object 15"/>
            <p:cNvSpPr/>
            <p:nvPr/>
          </p:nvSpPr>
          <p:spPr>
            <a:xfrm>
              <a:off x="11678230" y="4371780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5">
                  <a:moveTo>
                    <a:pt x="0" y="0"/>
                  </a:moveTo>
                  <a:lnTo>
                    <a:pt x="197248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50704" y="432151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1918223" y="3614230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40" y="0"/>
                </a:moveTo>
                <a:lnTo>
                  <a:pt x="202454" y="0"/>
                </a:lnTo>
                <a:lnTo>
                  <a:pt x="162166" y="155"/>
                </a:lnTo>
                <a:lnTo>
                  <a:pt x="103869" y="4185"/>
                </a:lnTo>
                <a:lnTo>
                  <a:pt x="59417" y="21880"/>
                </a:lnTo>
                <a:lnTo>
                  <a:pt x="21883" y="59415"/>
                </a:lnTo>
                <a:lnTo>
                  <a:pt x="4187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7" y="473226"/>
                </a:lnTo>
                <a:lnTo>
                  <a:pt x="21883" y="517678"/>
                </a:lnTo>
                <a:lnTo>
                  <a:pt x="59417" y="555213"/>
                </a:lnTo>
                <a:lnTo>
                  <a:pt x="103869" y="572908"/>
                </a:lnTo>
                <a:lnTo>
                  <a:pt x="162166" y="576939"/>
                </a:lnTo>
                <a:lnTo>
                  <a:pt x="202454" y="577094"/>
                </a:lnTo>
                <a:lnTo>
                  <a:pt x="1280840" y="577094"/>
                </a:lnTo>
                <a:lnTo>
                  <a:pt x="1321128" y="576939"/>
                </a:lnTo>
                <a:lnTo>
                  <a:pt x="1379420" y="572908"/>
                </a:lnTo>
                <a:lnTo>
                  <a:pt x="1423871" y="555213"/>
                </a:lnTo>
                <a:lnTo>
                  <a:pt x="1461407" y="517678"/>
                </a:lnTo>
                <a:lnTo>
                  <a:pt x="1479101" y="473226"/>
                </a:lnTo>
                <a:lnTo>
                  <a:pt x="1483129" y="414931"/>
                </a:lnTo>
                <a:lnTo>
                  <a:pt x="1483284" y="374645"/>
                </a:lnTo>
                <a:lnTo>
                  <a:pt x="1483284" y="202449"/>
                </a:lnTo>
                <a:lnTo>
                  <a:pt x="1483129" y="162162"/>
                </a:lnTo>
                <a:lnTo>
                  <a:pt x="1479101" y="103868"/>
                </a:lnTo>
                <a:lnTo>
                  <a:pt x="1461407" y="59415"/>
                </a:lnTo>
                <a:lnTo>
                  <a:pt x="1423871" y="21880"/>
                </a:lnTo>
                <a:lnTo>
                  <a:pt x="1379420" y="4185"/>
                </a:lnTo>
                <a:lnTo>
                  <a:pt x="1353617" y="1240"/>
                </a:lnTo>
                <a:lnTo>
                  <a:pt x="1321128" y="155"/>
                </a:lnTo>
                <a:lnTo>
                  <a:pt x="1280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178677" y="3639978"/>
            <a:ext cx="968375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7475" marR="5080" indent="-10541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3.</a:t>
            </a:r>
            <a:r>
              <a:rPr sz="14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Arial MT"/>
                <a:cs typeface="Arial MT"/>
              </a:rPr>
              <a:t>Produce </a:t>
            </a:r>
            <a:r>
              <a:rPr sz="1450" spc="-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63712" y="5448106"/>
            <a:ext cx="2073275" cy="710565"/>
            <a:chOff x="6163712" y="5448106"/>
            <a:chExt cx="2073275" cy="710565"/>
          </a:xfrm>
        </p:grpSpPr>
        <p:sp>
          <p:nvSpPr>
            <p:cNvPr id="20" name="object 20"/>
            <p:cNvSpPr/>
            <p:nvPr/>
          </p:nvSpPr>
          <p:spPr>
            <a:xfrm>
              <a:off x="6253762" y="5498366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4">
                  <a:moveTo>
                    <a:pt x="0" y="0"/>
                  </a:moveTo>
                  <a:lnTo>
                    <a:pt x="1047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63704" y="5448115"/>
              <a:ext cx="1778635" cy="710565"/>
            </a:xfrm>
            <a:custGeom>
              <a:avLst/>
              <a:gdLst/>
              <a:ahLst/>
              <a:cxnLst/>
              <a:rect l="l" t="t" r="r" b="b"/>
              <a:pathLst>
                <a:path w="1778634" h="710564">
                  <a:moveTo>
                    <a:pt x="100520" y="0"/>
                  </a:moveTo>
                  <a:lnTo>
                    <a:pt x="0" y="50253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  <a:path w="1778634" h="710564">
                  <a:moveTo>
                    <a:pt x="1778139" y="335673"/>
                  </a:moveTo>
                  <a:lnTo>
                    <a:pt x="1777987" y="295389"/>
                  </a:lnTo>
                  <a:lnTo>
                    <a:pt x="1773961" y="237096"/>
                  </a:lnTo>
                  <a:lnTo>
                    <a:pt x="1756270" y="192646"/>
                  </a:lnTo>
                  <a:lnTo>
                    <a:pt x="1718729" y="155105"/>
                  </a:lnTo>
                  <a:lnTo>
                    <a:pt x="1674279" y="137414"/>
                  </a:lnTo>
                  <a:lnTo>
                    <a:pt x="1615986" y="133388"/>
                  </a:lnTo>
                  <a:lnTo>
                    <a:pt x="1575701" y="133223"/>
                  </a:lnTo>
                  <a:lnTo>
                    <a:pt x="497306" y="133223"/>
                  </a:lnTo>
                  <a:lnTo>
                    <a:pt x="457022" y="133388"/>
                  </a:lnTo>
                  <a:lnTo>
                    <a:pt x="398729" y="137414"/>
                  </a:lnTo>
                  <a:lnTo>
                    <a:pt x="354279" y="155105"/>
                  </a:lnTo>
                  <a:lnTo>
                    <a:pt x="316738" y="192646"/>
                  </a:lnTo>
                  <a:lnTo>
                    <a:pt x="299046" y="237096"/>
                  </a:lnTo>
                  <a:lnTo>
                    <a:pt x="295008" y="295389"/>
                  </a:lnTo>
                  <a:lnTo>
                    <a:pt x="294855" y="335673"/>
                  </a:lnTo>
                  <a:lnTo>
                    <a:pt x="294855" y="507873"/>
                  </a:lnTo>
                  <a:lnTo>
                    <a:pt x="295008" y="548157"/>
                  </a:lnTo>
                  <a:lnTo>
                    <a:pt x="299046" y="606450"/>
                  </a:lnTo>
                  <a:lnTo>
                    <a:pt x="316738" y="650900"/>
                  </a:lnTo>
                  <a:lnTo>
                    <a:pt x="354279" y="688441"/>
                  </a:lnTo>
                  <a:lnTo>
                    <a:pt x="398729" y="706132"/>
                  </a:lnTo>
                  <a:lnTo>
                    <a:pt x="457022" y="710171"/>
                  </a:lnTo>
                  <a:lnTo>
                    <a:pt x="497306" y="710323"/>
                  </a:lnTo>
                  <a:lnTo>
                    <a:pt x="1575701" y="710323"/>
                  </a:lnTo>
                  <a:lnTo>
                    <a:pt x="1615986" y="710171"/>
                  </a:lnTo>
                  <a:lnTo>
                    <a:pt x="1674279" y="706132"/>
                  </a:lnTo>
                  <a:lnTo>
                    <a:pt x="1718729" y="688441"/>
                  </a:lnTo>
                  <a:lnTo>
                    <a:pt x="1756270" y="650900"/>
                  </a:lnTo>
                  <a:lnTo>
                    <a:pt x="1773961" y="606450"/>
                  </a:lnTo>
                  <a:lnTo>
                    <a:pt x="1777987" y="548157"/>
                  </a:lnTo>
                  <a:lnTo>
                    <a:pt x="1778139" y="507873"/>
                  </a:lnTo>
                  <a:lnTo>
                    <a:pt x="1778139" y="335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43713" y="5607085"/>
            <a:ext cx="919480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2560" marR="5080" indent="-150495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4.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65" dirty="0">
                <a:solidFill>
                  <a:srgbClr val="FFFFFF"/>
                </a:solidFill>
                <a:latin typeface="Arial MT"/>
                <a:cs typeface="Arial MT"/>
              </a:rPr>
              <a:t>Commit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Arial MT"/>
                <a:cs typeface="Arial MT"/>
              </a:rPr>
              <a:t>offsets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678230" y="523250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73080" y="5365731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40" y="0"/>
                </a:moveTo>
                <a:lnTo>
                  <a:pt x="202454" y="0"/>
                </a:lnTo>
                <a:lnTo>
                  <a:pt x="162166" y="155"/>
                </a:lnTo>
                <a:lnTo>
                  <a:pt x="103874" y="4185"/>
                </a:lnTo>
                <a:lnTo>
                  <a:pt x="59423" y="21880"/>
                </a:lnTo>
                <a:lnTo>
                  <a:pt x="21887" y="59415"/>
                </a:lnTo>
                <a:lnTo>
                  <a:pt x="4187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7" y="473226"/>
                </a:lnTo>
                <a:lnTo>
                  <a:pt x="21887" y="517678"/>
                </a:lnTo>
                <a:lnTo>
                  <a:pt x="59423" y="555213"/>
                </a:lnTo>
                <a:lnTo>
                  <a:pt x="103874" y="572908"/>
                </a:lnTo>
                <a:lnTo>
                  <a:pt x="162166" y="576939"/>
                </a:lnTo>
                <a:lnTo>
                  <a:pt x="202454" y="577094"/>
                </a:lnTo>
                <a:lnTo>
                  <a:pt x="1280840" y="577094"/>
                </a:lnTo>
                <a:lnTo>
                  <a:pt x="1321128" y="576939"/>
                </a:lnTo>
                <a:lnTo>
                  <a:pt x="1379425" y="572908"/>
                </a:lnTo>
                <a:lnTo>
                  <a:pt x="1423876" y="555213"/>
                </a:lnTo>
                <a:lnTo>
                  <a:pt x="1461407" y="517678"/>
                </a:lnTo>
                <a:lnTo>
                  <a:pt x="1479107" y="473226"/>
                </a:lnTo>
                <a:lnTo>
                  <a:pt x="1483140" y="414931"/>
                </a:lnTo>
                <a:lnTo>
                  <a:pt x="1483295" y="374645"/>
                </a:lnTo>
                <a:lnTo>
                  <a:pt x="1483295" y="202449"/>
                </a:lnTo>
                <a:lnTo>
                  <a:pt x="1483140" y="162162"/>
                </a:lnTo>
                <a:lnTo>
                  <a:pt x="1479107" y="103868"/>
                </a:lnTo>
                <a:lnTo>
                  <a:pt x="1461407" y="59415"/>
                </a:lnTo>
                <a:lnTo>
                  <a:pt x="1423876" y="21880"/>
                </a:lnTo>
                <a:lnTo>
                  <a:pt x="1379425" y="4185"/>
                </a:lnTo>
                <a:lnTo>
                  <a:pt x="1321128" y="155"/>
                </a:lnTo>
                <a:lnTo>
                  <a:pt x="1280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755580" y="4899873"/>
            <a:ext cx="2008505" cy="878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9517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>
              <a:latin typeface="Arial MT"/>
              <a:cs typeface="Arial MT"/>
            </a:endParaRPr>
          </a:p>
          <a:p>
            <a:pPr marL="607695">
              <a:lnSpc>
                <a:spcPct val="100000"/>
              </a:lnSpc>
              <a:spcBef>
                <a:spcPts val="1810"/>
              </a:spcBef>
            </a:pP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3.1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30" dirty="0">
                <a:solidFill>
                  <a:srgbClr val="FFFFFF"/>
                </a:solidFill>
                <a:latin typeface="Arial MT"/>
                <a:cs typeface="Arial MT"/>
              </a:rPr>
              <a:t>ACK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408941" y="5786347"/>
            <a:ext cx="659765" cy="659765"/>
          </a:xfrm>
          <a:custGeom>
            <a:avLst/>
            <a:gdLst/>
            <a:ahLst/>
            <a:cxnLst/>
            <a:rect l="l" t="t" r="r" b="b"/>
            <a:pathLst>
              <a:path w="659765" h="659764">
                <a:moveTo>
                  <a:pt x="105002" y="370"/>
                </a:moveTo>
                <a:lnTo>
                  <a:pt x="103169" y="370"/>
                </a:lnTo>
                <a:lnTo>
                  <a:pt x="102258" y="700"/>
                </a:lnTo>
                <a:lnTo>
                  <a:pt x="16" y="102947"/>
                </a:lnTo>
                <a:lnTo>
                  <a:pt x="0" y="105208"/>
                </a:lnTo>
                <a:lnTo>
                  <a:pt x="223841" y="329014"/>
                </a:lnTo>
                <a:lnTo>
                  <a:pt x="223821" y="330550"/>
                </a:lnTo>
                <a:lnTo>
                  <a:pt x="0" y="554371"/>
                </a:lnTo>
                <a:lnTo>
                  <a:pt x="0" y="556615"/>
                </a:lnTo>
                <a:lnTo>
                  <a:pt x="102960" y="659579"/>
                </a:lnTo>
                <a:lnTo>
                  <a:pt x="105211" y="659579"/>
                </a:lnTo>
                <a:lnTo>
                  <a:pt x="329026" y="435722"/>
                </a:lnTo>
                <a:lnTo>
                  <a:pt x="540914" y="435722"/>
                </a:lnTo>
                <a:lnTo>
                  <a:pt x="435724" y="330550"/>
                </a:lnTo>
                <a:lnTo>
                  <a:pt x="435724" y="329014"/>
                </a:lnTo>
                <a:lnTo>
                  <a:pt x="540904" y="223857"/>
                </a:lnTo>
                <a:lnTo>
                  <a:pt x="329068" y="223857"/>
                </a:lnTo>
                <a:lnTo>
                  <a:pt x="105902" y="699"/>
                </a:lnTo>
                <a:lnTo>
                  <a:pt x="105002" y="370"/>
                </a:lnTo>
                <a:close/>
              </a:path>
              <a:path w="659765" h="659764">
                <a:moveTo>
                  <a:pt x="540914" y="435722"/>
                </a:moveTo>
                <a:lnTo>
                  <a:pt x="330565" y="435722"/>
                </a:lnTo>
                <a:lnTo>
                  <a:pt x="554370" y="659579"/>
                </a:lnTo>
                <a:lnTo>
                  <a:pt x="556611" y="659579"/>
                </a:lnTo>
                <a:lnTo>
                  <a:pt x="659582" y="556615"/>
                </a:lnTo>
                <a:lnTo>
                  <a:pt x="659582" y="554371"/>
                </a:lnTo>
                <a:lnTo>
                  <a:pt x="540914" y="435722"/>
                </a:lnTo>
                <a:close/>
              </a:path>
              <a:path w="659765" h="659764">
                <a:moveTo>
                  <a:pt x="556611" y="0"/>
                </a:moveTo>
                <a:lnTo>
                  <a:pt x="554370" y="0"/>
                </a:lnTo>
                <a:lnTo>
                  <a:pt x="331487" y="222934"/>
                </a:lnTo>
                <a:lnTo>
                  <a:pt x="330544" y="223857"/>
                </a:lnTo>
                <a:lnTo>
                  <a:pt x="540904" y="223857"/>
                </a:lnTo>
                <a:lnTo>
                  <a:pt x="659561" y="105208"/>
                </a:lnTo>
                <a:lnTo>
                  <a:pt x="659561" y="102947"/>
                </a:lnTo>
                <a:lnTo>
                  <a:pt x="556611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269804" y="2973625"/>
            <a:ext cx="780415" cy="493395"/>
          </a:xfrm>
          <a:custGeom>
            <a:avLst/>
            <a:gdLst/>
            <a:ahLst/>
            <a:cxnLst/>
            <a:rect l="l" t="t" r="r" b="b"/>
            <a:pathLst>
              <a:path w="780415" h="493395">
                <a:moveTo>
                  <a:pt x="0" y="3576"/>
                </a:moveTo>
                <a:lnTo>
                  <a:pt x="0" y="491287"/>
                </a:lnTo>
                <a:lnTo>
                  <a:pt x="1874" y="493160"/>
                </a:lnTo>
                <a:lnTo>
                  <a:pt x="778248" y="493160"/>
                </a:lnTo>
                <a:lnTo>
                  <a:pt x="780122" y="491287"/>
                </a:lnTo>
                <a:lnTo>
                  <a:pt x="780122" y="303023"/>
                </a:lnTo>
                <a:lnTo>
                  <a:pt x="387674" y="303023"/>
                </a:lnTo>
                <a:lnTo>
                  <a:pt x="385349" y="302139"/>
                </a:lnTo>
                <a:lnTo>
                  <a:pt x="383265" y="300682"/>
                </a:lnTo>
                <a:lnTo>
                  <a:pt x="0" y="3576"/>
                </a:lnTo>
                <a:close/>
              </a:path>
              <a:path w="780415" h="493395">
                <a:moveTo>
                  <a:pt x="780122" y="3576"/>
                </a:moveTo>
                <a:lnTo>
                  <a:pt x="394532" y="302399"/>
                </a:lnTo>
                <a:lnTo>
                  <a:pt x="392260" y="303023"/>
                </a:lnTo>
                <a:lnTo>
                  <a:pt x="780122" y="303023"/>
                </a:lnTo>
                <a:lnTo>
                  <a:pt x="780122" y="3576"/>
                </a:lnTo>
                <a:close/>
              </a:path>
              <a:path w="780415" h="493395">
                <a:moveTo>
                  <a:pt x="753275" y="0"/>
                </a:moveTo>
                <a:lnTo>
                  <a:pt x="26857" y="0"/>
                </a:lnTo>
                <a:lnTo>
                  <a:pt x="390166" y="278833"/>
                </a:lnTo>
                <a:lnTo>
                  <a:pt x="753275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085381" y="2466772"/>
            <a:ext cx="11493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solidFill>
                  <a:srgbClr val="5E5E5E"/>
                </a:solidFill>
                <a:latin typeface="Arial MT"/>
                <a:cs typeface="Arial MT"/>
              </a:rPr>
              <a:t>retries</a:t>
            </a:r>
            <a:r>
              <a:rPr sz="1950" spc="-4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950" spc="45" dirty="0">
                <a:solidFill>
                  <a:srgbClr val="5E5E5E"/>
                </a:solidFill>
                <a:latin typeface="Arial MT"/>
                <a:cs typeface="Arial MT"/>
              </a:rPr>
              <a:t>&gt;</a:t>
            </a:r>
            <a:r>
              <a:rPr sz="1950" spc="-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950" spc="15" dirty="0">
                <a:solidFill>
                  <a:srgbClr val="5E5E5E"/>
                </a:solidFill>
                <a:latin typeface="Arial MT"/>
                <a:cs typeface="Arial MT"/>
              </a:rPr>
              <a:t>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704202" y="3636095"/>
            <a:ext cx="1217930" cy="533400"/>
          </a:xfrm>
          <a:custGeom>
            <a:avLst/>
            <a:gdLst/>
            <a:ahLst/>
            <a:cxnLst/>
            <a:rect l="l" t="t" r="r" b="b"/>
            <a:pathLst>
              <a:path w="1217930" h="533400">
                <a:moveTo>
                  <a:pt x="995906" y="0"/>
                </a:moveTo>
                <a:lnTo>
                  <a:pt x="221899" y="0"/>
                </a:lnTo>
                <a:lnTo>
                  <a:pt x="177741" y="169"/>
                </a:lnTo>
                <a:lnTo>
                  <a:pt x="113849" y="4587"/>
                </a:lnTo>
                <a:lnTo>
                  <a:pt x="65129" y="23983"/>
                </a:lnTo>
                <a:lnTo>
                  <a:pt x="23987" y="65125"/>
                </a:lnTo>
                <a:lnTo>
                  <a:pt x="4589" y="113849"/>
                </a:lnTo>
                <a:lnTo>
                  <a:pt x="169" y="177745"/>
                </a:lnTo>
                <a:lnTo>
                  <a:pt x="0" y="221903"/>
                </a:lnTo>
                <a:lnTo>
                  <a:pt x="0" y="311460"/>
                </a:lnTo>
                <a:lnTo>
                  <a:pt x="169" y="355618"/>
                </a:lnTo>
                <a:lnTo>
                  <a:pt x="4589" y="419514"/>
                </a:lnTo>
                <a:lnTo>
                  <a:pt x="23987" y="468238"/>
                </a:lnTo>
                <a:lnTo>
                  <a:pt x="65129" y="509379"/>
                </a:lnTo>
                <a:lnTo>
                  <a:pt x="113849" y="528775"/>
                </a:lnTo>
                <a:lnTo>
                  <a:pt x="177741" y="533193"/>
                </a:lnTo>
                <a:lnTo>
                  <a:pt x="221899" y="533363"/>
                </a:lnTo>
                <a:lnTo>
                  <a:pt x="995906" y="533363"/>
                </a:lnTo>
                <a:lnTo>
                  <a:pt x="1040064" y="533193"/>
                </a:lnTo>
                <a:lnTo>
                  <a:pt x="1103956" y="528775"/>
                </a:lnTo>
                <a:lnTo>
                  <a:pt x="1152676" y="509379"/>
                </a:lnTo>
                <a:lnTo>
                  <a:pt x="1193818" y="468238"/>
                </a:lnTo>
                <a:lnTo>
                  <a:pt x="1213216" y="419514"/>
                </a:lnTo>
                <a:lnTo>
                  <a:pt x="1217635" y="355618"/>
                </a:lnTo>
                <a:lnTo>
                  <a:pt x="1217805" y="311460"/>
                </a:lnTo>
                <a:lnTo>
                  <a:pt x="1217805" y="221903"/>
                </a:lnTo>
                <a:lnTo>
                  <a:pt x="1217635" y="177745"/>
                </a:lnTo>
                <a:lnTo>
                  <a:pt x="1213216" y="113849"/>
                </a:lnTo>
                <a:lnTo>
                  <a:pt x="1193818" y="65125"/>
                </a:lnTo>
                <a:lnTo>
                  <a:pt x="1152676" y="23983"/>
                </a:lnTo>
                <a:lnTo>
                  <a:pt x="1103956" y="4587"/>
                </a:lnTo>
                <a:lnTo>
                  <a:pt x="1075674" y="1359"/>
                </a:lnTo>
                <a:lnTo>
                  <a:pt x="1040064" y="169"/>
                </a:lnTo>
                <a:lnTo>
                  <a:pt x="995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842084" y="3755118"/>
            <a:ext cx="94488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Duplicate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336730" y="5827590"/>
            <a:ext cx="1646555" cy="577215"/>
          </a:xfrm>
          <a:custGeom>
            <a:avLst/>
            <a:gdLst/>
            <a:ahLst/>
            <a:cxnLst/>
            <a:rect l="l" t="t" r="r" b="b"/>
            <a:pathLst>
              <a:path w="1646554" h="577214">
                <a:moveTo>
                  <a:pt x="1443548" y="0"/>
                </a:moveTo>
                <a:lnTo>
                  <a:pt x="202449" y="0"/>
                </a:lnTo>
                <a:lnTo>
                  <a:pt x="162162" y="155"/>
                </a:lnTo>
                <a:lnTo>
                  <a:pt x="103868" y="4185"/>
                </a:lnTo>
                <a:lnTo>
                  <a:pt x="59415" y="21880"/>
                </a:lnTo>
                <a:lnTo>
                  <a:pt x="21880" y="59415"/>
                </a:lnTo>
                <a:lnTo>
                  <a:pt x="4185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5" y="473226"/>
                </a:lnTo>
                <a:lnTo>
                  <a:pt x="21880" y="517678"/>
                </a:lnTo>
                <a:lnTo>
                  <a:pt x="59415" y="555213"/>
                </a:lnTo>
                <a:lnTo>
                  <a:pt x="103868" y="572908"/>
                </a:lnTo>
                <a:lnTo>
                  <a:pt x="162162" y="576939"/>
                </a:lnTo>
                <a:lnTo>
                  <a:pt x="202449" y="577094"/>
                </a:lnTo>
                <a:lnTo>
                  <a:pt x="1443548" y="577094"/>
                </a:lnTo>
                <a:lnTo>
                  <a:pt x="1483836" y="576939"/>
                </a:lnTo>
                <a:lnTo>
                  <a:pt x="1542133" y="572908"/>
                </a:lnTo>
                <a:lnTo>
                  <a:pt x="1586584" y="555213"/>
                </a:lnTo>
                <a:lnTo>
                  <a:pt x="1624115" y="517678"/>
                </a:lnTo>
                <a:lnTo>
                  <a:pt x="1641815" y="473226"/>
                </a:lnTo>
                <a:lnTo>
                  <a:pt x="1645848" y="414931"/>
                </a:lnTo>
                <a:lnTo>
                  <a:pt x="1646003" y="374645"/>
                </a:lnTo>
                <a:lnTo>
                  <a:pt x="1646003" y="202449"/>
                </a:lnTo>
                <a:lnTo>
                  <a:pt x="1645848" y="162162"/>
                </a:lnTo>
                <a:lnTo>
                  <a:pt x="1641815" y="103868"/>
                </a:lnTo>
                <a:lnTo>
                  <a:pt x="1624115" y="59415"/>
                </a:lnTo>
                <a:lnTo>
                  <a:pt x="1586584" y="21880"/>
                </a:lnTo>
                <a:lnTo>
                  <a:pt x="1542133" y="4185"/>
                </a:lnTo>
                <a:lnTo>
                  <a:pt x="1483836" y="155"/>
                </a:lnTo>
                <a:lnTo>
                  <a:pt x="1443548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78152" y="4491508"/>
            <a:ext cx="1366520" cy="17500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785" marR="21590" algn="ctr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 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eams 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2.1.</a:t>
            </a:r>
            <a:r>
              <a:rPr sz="14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14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Arial MT"/>
                <a:cs typeface="Arial MT"/>
              </a:rPr>
              <a:t>Store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5934"/>
            <a:ext cx="1526031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400" dirty="0">
                <a:latin typeface="Arial"/>
                <a:cs typeface="Arial"/>
              </a:rPr>
              <a:t>A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12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the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12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an</a:t>
            </a:r>
            <a:r>
              <a:rPr sz="7000" b="1" spc="-80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issue</a:t>
            </a:r>
            <a:r>
              <a:rPr sz="7000" b="1" spc="-95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wit</a:t>
            </a:r>
            <a:r>
              <a:rPr sz="7000" b="1" spc="40" dirty="0">
                <a:latin typeface="Arial"/>
                <a:cs typeface="Arial"/>
              </a:rPr>
              <a:t>h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70" dirty="0">
                <a:latin typeface="Arial"/>
                <a:cs typeface="Arial"/>
              </a:rPr>
              <a:t>Duplicates?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055037"/>
            <a:ext cx="7778750" cy="697230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It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depends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use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case.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75"/>
              </a:spcBef>
              <a:buClr>
                <a:srgbClr val="000000"/>
              </a:buClr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b="1" spc="5" dirty="0">
                <a:solidFill>
                  <a:srgbClr val="EE220C"/>
                </a:solidFill>
                <a:latin typeface="Arial"/>
                <a:cs typeface="Arial"/>
              </a:rPr>
              <a:t>Duplicates</a:t>
            </a:r>
            <a:r>
              <a:rPr sz="3950" b="1" spc="-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EE220C"/>
                </a:solidFill>
                <a:latin typeface="Arial"/>
                <a:cs typeface="Arial"/>
              </a:rPr>
              <a:t>not</a:t>
            </a:r>
            <a:r>
              <a:rPr sz="3950" b="1" spc="-10" dirty="0">
                <a:solidFill>
                  <a:srgbClr val="EE220C"/>
                </a:solidFill>
                <a:latin typeface="Arial"/>
                <a:cs typeface="Arial"/>
              </a:rPr>
              <a:t> Allowed</a:t>
            </a:r>
            <a:r>
              <a:rPr sz="3950" spc="-10" dirty="0">
                <a:latin typeface="Arial MT"/>
                <a:cs typeface="Arial MT"/>
              </a:rPr>
              <a:t>:</a:t>
            </a:r>
            <a:endParaRPr sz="39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2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20" dirty="0">
                <a:latin typeface="Arial MT"/>
                <a:cs typeface="Arial MT"/>
              </a:rPr>
              <a:t>Finance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related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transactions</a:t>
            </a:r>
            <a:endParaRPr sz="39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50" dirty="0">
                <a:latin typeface="Arial MT"/>
                <a:cs typeface="Arial MT"/>
              </a:rPr>
              <a:t>Revenue</a:t>
            </a:r>
            <a:r>
              <a:rPr sz="3950" spc="-3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Calculation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7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b="1" spc="15" dirty="0">
                <a:solidFill>
                  <a:srgbClr val="017100"/>
                </a:solidFill>
                <a:latin typeface="Arial"/>
                <a:cs typeface="Arial"/>
              </a:rPr>
              <a:t>Duplicated</a:t>
            </a:r>
            <a:r>
              <a:rPr sz="3950" b="1" spc="-35" dirty="0">
                <a:solidFill>
                  <a:srgbClr val="017100"/>
                </a:solidFill>
                <a:latin typeface="Arial"/>
                <a:cs typeface="Arial"/>
              </a:rPr>
              <a:t> Allowed:</a:t>
            </a:r>
            <a:endParaRPr sz="3950">
              <a:latin typeface="Arial"/>
              <a:cs typeface="Arial"/>
            </a:endParaRPr>
          </a:p>
          <a:p>
            <a:pPr marL="1017905" lvl="1" indent="-502920">
              <a:lnSpc>
                <a:spcPct val="100000"/>
              </a:lnSpc>
              <a:spcBef>
                <a:spcPts val="322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dirty="0">
                <a:latin typeface="Arial MT"/>
                <a:cs typeface="Arial MT"/>
              </a:rPr>
              <a:t>Likes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90" dirty="0">
                <a:latin typeface="Arial MT"/>
                <a:cs typeface="Arial MT"/>
              </a:rPr>
              <a:t>post</a:t>
            </a:r>
            <a:endParaRPr sz="39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35" dirty="0">
                <a:latin typeface="Arial MT"/>
                <a:cs typeface="Arial MT"/>
              </a:rPr>
              <a:t>No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viewers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live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stream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98" y="304421"/>
            <a:ext cx="1788033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800" b="1" spc="30" dirty="0">
                <a:latin typeface="Arial"/>
                <a:cs typeface="Arial"/>
              </a:rPr>
              <a:t>How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0" dirty="0">
                <a:latin typeface="Arial"/>
                <a:cs typeface="Arial"/>
              </a:rPr>
              <a:t>to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85" dirty="0">
                <a:latin typeface="Arial"/>
                <a:cs typeface="Arial"/>
              </a:rPr>
              <a:t>guarantee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65" dirty="0">
                <a:latin typeface="Arial"/>
                <a:cs typeface="Arial"/>
              </a:rPr>
              <a:t>Exactly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80" dirty="0">
                <a:latin typeface="Arial"/>
                <a:cs typeface="Arial"/>
              </a:rPr>
              <a:t>Once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70" dirty="0">
                <a:latin typeface="Arial"/>
                <a:cs typeface="Arial"/>
              </a:rPr>
              <a:t>Processing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375" dirty="0">
                <a:latin typeface="Arial"/>
                <a:cs typeface="Arial"/>
              </a:rPr>
              <a:t>?</a:t>
            </a:r>
            <a:endParaRPr sz="6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8649" y="4144548"/>
            <a:ext cx="1323942" cy="21519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380" y="3986236"/>
            <a:ext cx="1323942" cy="215193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759186" y="2628579"/>
            <a:ext cx="2833370" cy="4991735"/>
          </a:xfrm>
          <a:custGeom>
            <a:avLst/>
            <a:gdLst/>
            <a:ahLst/>
            <a:cxnLst/>
            <a:rect l="l" t="t" r="r" b="b"/>
            <a:pathLst>
              <a:path w="2833370" h="4991734">
                <a:moveTo>
                  <a:pt x="2291765" y="0"/>
                </a:moveTo>
                <a:lnTo>
                  <a:pt x="541012" y="0"/>
                </a:lnTo>
                <a:lnTo>
                  <a:pt x="466761" y="122"/>
                </a:lnTo>
                <a:lnTo>
                  <a:pt x="402213" y="982"/>
                </a:lnTo>
                <a:lnTo>
                  <a:pt x="346488" y="3314"/>
                </a:lnTo>
                <a:lnTo>
                  <a:pt x="298702" y="7857"/>
                </a:lnTo>
                <a:lnTo>
                  <a:pt x="257974" y="15346"/>
                </a:lnTo>
                <a:lnTo>
                  <a:pt x="179347" y="46326"/>
                </a:lnTo>
                <a:lnTo>
                  <a:pt x="139050" y="72063"/>
                </a:lnTo>
                <a:lnTo>
                  <a:pt x="103068" y="103191"/>
                </a:lnTo>
                <a:lnTo>
                  <a:pt x="71939" y="139173"/>
                </a:lnTo>
                <a:lnTo>
                  <a:pt x="46202" y="179469"/>
                </a:lnTo>
                <a:lnTo>
                  <a:pt x="26394" y="223543"/>
                </a:lnTo>
                <a:lnTo>
                  <a:pt x="7734" y="298825"/>
                </a:lnTo>
                <a:lnTo>
                  <a:pt x="3191" y="346611"/>
                </a:lnTo>
                <a:lnTo>
                  <a:pt x="859" y="402336"/>
                </a:lnTo>
                <a:lnTo>
                  <a:pt x="0" y="466884"/>
                </a:lnTo>
                <a:lnTo>
                  <a:pt x="0" y="4524852"/>
                </a:lnTo>
                <a:lnTo>
                  <a:pt x="859" y="4589400"/>
                </a:lnTo>
                <a:lnTo>
                  <a:pt x="3191" y="4645125"/>
                </a:lnTo>
                <a:lnTo>
                  <a:pt x="7734" y="4692911"/>
                </a:lnTo>
                <a:lnTo>
                  <a:pt x="15223" y="4733640"/>
                </a:lnTo>
                <a:lnTo>
                  <a:pt x="46202" y="4812267"/>
                </a:lnTo>
                <a:lnTo>
                  <a:pt x="71939" y="4852563"/>
                </a:lnTo>
                <a:lnTo>
                  <a:pt x="103068" y="4888545"/>
                </a:lnTo>
                <a:lnTo>
                  <a:pt x="139050" y="4919673"/>
                </a:lnTo>
                <a:lnTo>
                  <a:pt x="179347" y="4945410"/>
                </a:lnTo>
                <a:lnTo>
                  <a:pt x="223421" y="4965218"/>
                </a:lnTo>
                <a:lnTo>
                  <a:pt x="298702" y="4983879"/>
                </a:lnTo>
                <a:lnTo>
                  <a:pt x="346488" y="4988422"/>
                </a:lnTo>
                <a:lnTo>
                  <a:pt x="402213" y="4990754"/>
                </a:lnTo>
                <a:lnTo>
                  <a:pt x="466761" y="4991614"/>
                </a:lnTo>
                <a:lnTo>
                  <a:pt x="541012" y="4991737"/>
                </a:lnTo>
                <a:lnTo>
                  <a:pt x="2291765" y="4991737"/>
                </a:lnTo>
                <a:lnTo>
                  <a:pt x="2366015" y="4991614"/>
                </a:lnTo>
                <a:lnTo>
                  <a:pt x="2430561" y="4990754"/>
                </a:lnTo>
                <a:lnTo>
                  <a:pt x="2486285" y="4988422"/>
                </a:lnTo>
                <a:lnTo>
                  <a:pt x="2534071" y="4983879"/>
                </a:lnTo>
                <a:lnTo>
                  <a:pt x="2574801" y="4976390"/>
                </a:lnTo>
                <a:lnTo>
                  <a:pt x="2653428" y="4945410"/>
                </a:lnTo>
                <a:lnTo>
                  <a:pt x="2693723" y="4919673"/>
                </a:lnTo>
                <a:lnTo>
                  <a:pt x="2729703" y="4888545"/>
                </a:lnTo>
                <a:lnTo>
                  <a:pt x="2760832" y="4852563"/>
                </a:lnTo>
                <a:lnTo>
                  <a:pt x="2786569" y="4812267"/>
                </a:lnTo>
                <a:lnTo>
                  <a:pt x="2806378" y="4768193"/>
                </a:lnTo>
                <a:lnTo>
                  <a:pt x="2825042" y="4692911"/>
                </a:lnTo>
                <a:lnTo>
                  <a:pt x="2829585" y="4645125"/>
                </a:lnTo>
                <a:lnTo>
                  <a:pt x="2831918" y="4589400"/>
                </a:lnTo>
                <a:lnTo>
                  <a:pt x="2832778" y="4524852"/>
                </a:lnTo>
                <a:lnTo>
                  <a:pt x="2832778" y="466884"/>
                </a:lnTo>
                <a:lnTo>
                  <a:pt x="2831918" y="402336"/>
                </a:lnTo>
                <a:lnTo>
                  <a:pt x="2829585" y="346611"/>
                </a:lnTo>
                <a:lnTo>
                  <a:pt x="2825042" y="298825"/>
                </a:lnTo>
                <a:lnTo>
                  <a:pt x="2817552" y="258096"/>
                </a:lnTo>
                <a:lnTo>
                  <a:pt x="2786569" y="179469"/>
                </a:lnTo>
                <a:lnTo>
                  <a:pt x="2760832" y="139173"/>
                </a:lnTo>
                <a:lnTo>
                  <a:pt x="2729703" y="103191"/>
                </a:lnTo>
                <a:lnTo>
                  <a:pt x="2693723" y="72063"/>
                </a:lnTo>
                <a:lnTo>
                  <a:pt x="2653428" y="46326"/>
                </a:lnTo>
                <a:lnTo>
                  <a:pt x="2609357" y="26518"/>
                </a:lnTo>
                <a:lnTo>
                  <a:pt x="2534071" y="7857"/>
                </a:lnTo>
                <a:lnTo>
                  <a:pt x="2486285" y="3314"/>
                </a:lnTo>
                <a:lnTo>
                  <a:pt x="2430561" y="982"/>
                </a:lnTo>
                <a:lnTo>
                  <a:pt x="2366015" y="122"/>
                </a:lnTo>
                <a:lnTo>
                  <a:pt x="22917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23562" y="4491508"/>
            <a:ext cx="1304290" cy="1244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algn="ctr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 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eams 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78230" y="4321519"/>
            <a:ext cx="2073275" cy="100965"/>
            <a:chOff x="11678230" y="4321519"/>
            <a:chExt cx="2073275" cy="100965"/>
          </a:xfrm>
        </p:grpSpPr>
        <p:sp>
          <p:nvSpPr>
            <p:cNvPr id="8" name="object 8"/>
            <p:cNvSpPr/>
            <p:nvPr/>
          </p:nvSpPr>
          <p:spPr>
            <a:xfrm>
              <a:off x="11678230" y="4371780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5">
                  <a:moveTo>
                    <a:pt x="0" y="0"/>
                  </a:moveTo>
                  <a:lnTo>
                    <a:pt x="197248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50704" y="432151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353861" y="3826370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37" y="0"/>
                </a:moveTo>
                <a:lnTo>
                  <a:pt x="202449" y="0"/>
                </a:lnTo>
                <a:lnTo>
                  <a:pt x="162162" y="155"/>
                </a:lnTo>
                <a:lnTo>
                  <a:pt x="103868" y="4185"/>
                </a:lnTo>
                <a:lnTo>
                  <a:pt x="59416" y="21881"/>
                </a:lnTo>
                <a:lnTo>
                  <a:pt x="21881" y="59416"/>
                </a:lnTo>
                <a:lnTo>
                  <a:pt x="4185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5" y="473226"/>
                </a:lnTo>
                <a:lnTo>
                  <a:pt x="21881" y="517678"/>
                </a:lnTo>
                <a:lnTo>
                  <a:pt x="59416" y="555214"/>
                </a:lnTo>
                <a:lnTo>
                  <a:pt x="103868" y="572909"/>
                </a:lnTo>
                <a:lnTo>
                  <a:pt x="162162" y="576939"/>
                </a:lnTo>
                <a:lnTo>
                  <a:pt x="202449" y="577094"/>
                </a:lnTo>
                <a:lnTo>
                  <a:pt x="1280837" y="577094"/>
                </a:lnTo>
                <a:lnTo>
                  <a:pt x="1321123" y="576939"/>
                </a:lnTo>
                <a:lnTo>
                  <a:pt x="1379418" y="572909"/>
                </a:lnTo>
                <a:lnTo>
                  <a:pt x="1423870" y="555214"/>
                </a:lnTo>
                <a:lnTo>
                  <a:pt x="1461405" y="517678"/>
                </a:lnTo>
                <a:lnTo>
                  <a:pt x="1479101" y="473226"/>
                </a:lnTo>
                <a:lnTo>
                  <a:pt x="1483131" y="414931"/>
                </a:lnTo>
                <a:lnTo>
                  <a:pt x="1483286" y="374645"/>
                </a:lnTo>
                <a:lnTo>
                  <a:pt x="1483286" y="202449"/>
                </a:lnTo>
                <a:lnTo>
                  <a:pt x="1483131" y="162162"/>
                </a:lnTo>
                <a:lnTo>
                  <a:pt x="1479101" y="103868"/>
                </a:lnTo>
                <a:lnTo>
                  <a:pt x="1461405" y="59416"/>
                </a:lnTo>
                <a:lnTo>
                  <a:pt x="1423870" y="21881"/>
                </a:lnTo>
                <a:lnTo>
                  <a:pt x="1379418" y="4185"/>
                </a:lnTo>
                <a:lnTo>
                  <a:pt x="1321123" y="155"/>
                </a:lnTo>
                <a:lnTo>
                  <a:pt x="128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65593" y="3852119"/>
            <a:ext cx="1066165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735" marR="5080" indent="-15367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1.</a:t>
            </a:r>
            <a:r>
              <a:rPr sz="14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Consume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10406" y="3614230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41" y="0"/>
                </a:moveTo>
                <a:lnTo>
                  <a:pt x="202449" y="0"/>
                </a:lnTo>
                <a:lnTo>
                  <a:pt x="162162" y="155"/>
                </a:lnTo>
                <a:lnTo>
                  <a:pt x="103868" y="4185"/>
                </a:lnTo>
                <a:lnTo>
                  <a:pt x="59416" y="21880"/>
                </a:lnTo>
                <a:lnTo>
                  <a:pt x="21881" y="59415"/>
                </a:lnTo>
                <a:lnTo>
                  <a:pt x="4185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5" y="473226"/>
                </a:lnTo>
                <a:lnTo>
                  <a:pt x="21881" y="517678"/>
                </a:lnTo>
                <a:lnTo>
                  <a:pt x="59416" y="555213"/>
                </a:lnTo>
                <a:lnTo>
                  <a:pt x="103868" y="572908"/>
                </a:lnTo>
                <a:lnTo>
                  <a:pt x="162162" y="576939"/>
                </a:lnTo>
                <a:lnTo>
                  <a:pt x="202449" y="577094"/>
                </a:lnTo>
                <a:lnTo>
                  <a:pt x="1280841" y="577094"/>
                </a:lnTo>
                <a:lnTo>
                  <a:pt x="1321123" y="576939"/>
                </a:lnTo>
                <a:lnTo>
                  <a:pt x="1379416" y="572908"/>
                </a:lnTo>
                <a:lnTo>
                  <a:pt x="1423872" y="555213"/>
                </a:lnTo>
                <a:lnTo>
                  <a:pt x="1461408" y="517678"/>
                </a:lnTo>
                <a:lnTo>
                  <a:pt x="1479102" y="473226"/>
                </a:lnTo>
                <a:lnTo>
                  <a:pt x="1483130" y="414931"/>
                </a:lnTo>
                <a:lnTo>
                  <a:pt x="1483285" y="374645"/>
                </a:lnTo>
                <a:lnTo>
                  <a:pt x="1483285" y="202449"/>
                </a:lnTo>
                <a:lnTo>
                  <a:pt x="1483130" y="162162"/>
                </a:lnTo>
                <a:lnTo>
                  <a:pt x="1479102" y="103868"/>
                </a:lnTo>
                <a:lnTo>
                  <a:pt x="1461408" y="59415"/>
                </a:lnTo>
                <a:lnTo>
                  <a:pt x="1423872" y="21880"/>
                </a:lnTo>
                <a:lnTo>
                  <a:pt x="1379416" y="4185"/>
                </a:lnTo>
                <a:lnTo>
                  <a:pt x="1353610" y="1240"/>
                </a:lnTo>
                <a:lnTo>
                  <a:pt x="1321123" y="155"/>
                </a:lnTo>
                <a:lnTo>
                  <a:pt x="1280841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84713" y="3639978"/>
            <a:ext cx="941069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505" marR="5080" indent="-9144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2.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Process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18223" y="3614230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40" y="0"/>
                </a:moveTo>
                <a:lnTo>
                  <a:pt x="202454" y="0"/>
                </a:lnTo>
                <a:lnTo>
                  <a:pt x="162166" y="155"/>
                </a:lnTo>
                <a:lnTo>
                  <a:pt x="103869" y="4185"/>
                </a:lnTo>
                <a:lnTo>
                  <a:pt x="59417" y="21880"/>
                </a:lnTo>
                <a:lnTo>
                  <a:pt x="21883" y="59415"/>
                </a:lnTo>
                <a:lnTo>
                  <a:pt x="4187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7" y="473226"/>
                </a:lnTo>
                <a:lnTo>
                  <a:pt x="21883" y="517678"/>
                </a:lnTo>
                <a:lnTo>
                  <a:pt x="59417" y="555213"/>
                </a:lnTo>
                <a:lnTo>
                  <a:pt x="103869" y="572908"/>
                </a:lnTo>
                <a:lnTo>
                  <a:pt x="162166" y="576939"/>
                </a:lnTo>
                <a:lnTo>
                  <a:pt x="202454" y="577094"/>
                </a:lnTo>
                <a:lnTo>
                  <a:pt x="1280840" y="577094"/>
                </a:lnTo>
                <a:lnTo>
                  <a:pt x="1321128" y="576939"/>
                </a:lnTo>
                <a:lnTo>
                  <a:pt x="1379420" y="572908"/>
                </a:lnTo>
                <a:lnTo>
                  <a:pt x="1423871" y="555213"/>
                </a:lnTo>
                <a:lnTo>
                  <a:pt x="1461407" y="517678"/>
                </a:lnTo>
                <a:lnTo>
                  <a:pt x="1479101" y="473226"/>
                </a:lnTo>
                <a:lnTo>
                  <a:pt x="1483129" y="414931"/>
                </a:lnTo>
                <a:lnTo>
                  <a:pt x="1483284" y="374645"/>
                </a:lnTo>
                <a:lnTo>
                  <a:pt x="1483284" y="202449"/>
                </a:lnTo>
                <a:lnTo>
                  <a:pt x="1483129" y="162162"/>
                </a:lnTo>
                <a:lnTo>
                  <a:pt x="1479101" y="103868"/>
                </a:lnTo>
                <a:lnTo>
                  <a:pt x="1461407" y="59415"/>
                </a:lnTo>
                <a:lnTo>
                  <a:pt x="1423871" y="21880"/>
                </a:lnTo>
                <a:lnTo>
                  <a:pt x="1379420" y="4185"/>
                </a:lnTo>
                <a:lnTo>
                  <a:pt x="1353617" y="1240"/>
                </a:lnTo>
                <a:lnTo>
                  <a:pt x="1321128" y="155"/>
                </a:lnTo>
                <a:lnTo>
                  <a:pt x="1280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78677" y="3639978"/>
            <a:ext cx="968375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7475" marR="5080" indent="-105410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3.</a:t>
            </a:r>
            <a:r>
              <a:rPr sz="14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Arial MT"/>
                <a:cs typeface="Arial MT"/>
              </a:rPr>
              <a:t>Produce </a:t>
            </a:r>
            <a:r>
              <a:rPr sz="1450" spc="-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63712" y="4663866"/>
            <a:ext cx="2073275" cy="100965"/>
            <a:chOff x="6163712" y="4663866"/>
            <a:chExt cx="2073275" cy="100965"/>
          </a:xfrm>
        </p:grpSpPr>
        <p:sp>
          <p:nvSpPr>
            <p:cNvPr id="17" name="object 17"/>
            <p:cNvSpPr/>
            <p:nvPr/>
          </p:nvSpPr>
          <p:spPr>
            <a:xfrm>
              <a:off x="6163712" y="4714126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4">
                  <a:moveTo>
                    <a:pt x="0" y="0"/>
                  </a:moveTo>
                  <a:lnTo>
                    <a:pt x="197248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36192" y="466386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1678230" y="523250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73080" y="5365731"/>
            <a:ext cx="1483360" cy="577215"/>
          </a:xfrm>
          <a:custGeom>
            <a:avLst/>
            <a:gdLst/>
            <a:ahLst/>
            <a:cxnLst/>
            <a:rect l="l" t="t" r="r" b="b"/>
            <a:pathLst>
              <a:path w="1483359" h="577214">
                <a:moveTo>
                  <a:pt x="1280840" y="0"/>
                </a:moveTo>
                <a:lnTo>
                  <a:pt x="202454" y="0"/>
                </a:lnTo>
                <a:lnTo>
                  <a:pt x="162166" y="155"/>
                </a:lnTo>
                <a:lnTo>
                  <a:pt x="103874" y="4185"/>
                </a:lnTo>
                <a:lnTo>
                  <a:pt x="59423" y="21880"/>
                </a:lnTo>
                <a:lnTo>
                  <a:pt x="21887" y="59415"/>
                </a:lnTo>
                <a:lnTo>
                  <a:pt x="4187" y="103868"/>
                </a:lnTo>
                <a:lnTo>
                  <a:pt x="155" y="162162"/>
                </a:lnTo>
                <a:lnTo>
                  <a:pt x="0" y="202449"/>
                </a:lnTo>
                <a:lnTo>
                  <a:pt x="0" y="374645"/>
                </a:lnTo>
                <a:lnTo>
                  <a:pt x="155" y="414931"/>
                </a:lnTo>
                <a:lnTo>
                  <a:pt x="4187" y="473226"/>
                </a:lnTo>
                <a:lnTo>
                  <a:pt x="21887" y="517678"/>
                </a:lnTo>
                <a:lnTo>
                  <a:pt x="59423" y="555213"/>
                </a:lnTo>
                <a:lnTo>
                  <a:pt x="103874" y="572908"/>
                </a:lnTo>
                <a:lnTo>
                  <a:pt x="162166" y="576939"/>
                </a:lnTo>
                <a:lnTo>
                  <a:pt x="202454" y="577094"/>
                </a:lnTo>
                <a:lnTo>
                  <a:pt x="1280840" y="577094"/>
                </a:lnTo>
                <a:lnTo>
                  <a:pt x="1321128" y="576939"/>
                </a:lnTo>
                <a:lnTo>
                  <a:pt x="1379425" y="572908"/>
                </a:lnTo>
                <a:lnTo>
                  <a:pt x="1423876" y="555213"/>
                </a:lnTo>
                <a:lnTo>
                  <a:pt x="1461407" y="517678"/>
                </a:lnTo>
                <a:lnTo>
                  <a:pt x="1479107" y="473226"/>
                </a:lnTo>
                <a:lnTo>
                  <a:pt x="1483140" y="414931"/>
                </a:lnTo>
                <a:lnTo>
                  <a:pt x="1483295" y="374645"/>
                </a:lnTo>
                <a:lnTo>
                  <a:pt x="1483295" y="202449"/>
                </a:lnTo>
                <a:lnTo>
                  <a:pt x="1483140" y="162162"/>
                </a:lnTo>
                <a:lnTo>
                  <a:pt x="1479107" y="103868"/>
                </a:lnTo>
                <a:lnTo>
                  <a:pt x="1461407" y="59415"/>
                </a:lnTo>
                <a:lnTo>
                  <a:pt x="1423876" y="21880"/>
                </a:lnTo>
                <a:lnTo>
                  <a:pt x="1379425" y="4185"/>
                </a:lnTo>
                <a:lnTo>
                  <a:pt x="1321128" y="155"/>
                </a:lnTo>
                <a:lnTo>
                  <a:pt x="1280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755580" y="4899873"/>
            <a:ext cx="2008505" cy="878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95170" algn="l"/>
              </a:tabLst>
            </a:pPr>
            <a:r>
              <a:rPr sz="2600" u="heavy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2600">
              <a:latin typeface="Arial MT"/>
              <a:cs typeface="Arial MT"/>
            </a:endParaRPr>
          </a:p>
          <a:p>
            <a:pPr marL="607695">
              <a:lnSpc>
                <a:spcPct val="100000"/>
              </a:lnSpc>
              <a:spcBef>
                <a:spcPts val="1810"/>
              </a:spcBef>
            </a:pP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3.1</a:t>
            </a:r>
            <a:r>
              <a:rPr sz="14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30" dirty="0">
                <a:solidFill>
                  <a:srgbClr val="FFFFFF"/>
                </a:solidFill>
                <a:latin typeface="Arial MT"/>
                <a:cs typeface="Arial MT"/>
              </a:rPr>
              <a:t>ACK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63712" y="5448106"/>
            <a:ext cx="2084070" cy="710565"/>
            <a:chOff x="6163712" y="5448106"/>
            <a:chExt cx="2084070" cy="710565"/>
          </a:xfrm>
        </p:grpSpPr>
        <p:sp>
          <p:nvSpPr>
            <p:cNvPr id="23" name="object 23"/>
            <p:cNvSpPr/>
            <p:nvPr/>
          </p:nvSpPr>
          <p:spPr>
            <a:xfrm>
              <a:off x="6253762" y="5498366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4">
                  <a:moveTo>
                    <a:pt x="0" y="0"/>
                  </a:moveTo>
                  <a:lnTo>
                    <a:pt x="10470" y="0"/>
                  </a:lnTo>
                  <a:lnTo>
                    <a:pt x="198295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3704" y="5448115"/>
              <a:ext cx="1778635" cy="710565"/>
            </a:xfrm>
            <a:custGeom>
              <a:avLst/>
              <a:gdLst/>
              <a:ahLst/>
              <a:cxnLst/>
              <a:rect l="l" t="t" r="r" b="b"/>
              <a:pathLst>
                <a:path w="1778634" h="710564">
                  <a:moveTo>
                    <a:pt x="100520" y="0"/>
                  </a:moveTo>
                  <a:lnTo>
                    <a:pt x="0" y="50253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  <a:path w="1778634" h="710564">
                  <a:moveTo>
                    <a:pt x="1778139" y="335673"/>
                  </a:moveTo>
                  <a:lnTo>
                    <a:pt x="1777987" y="295389"/>
                  </a:lnTo>
                  <a:lnTo>
                    <a:pt x="1773961" y="237096"/>
                  </a:lnTo>
                  <a:lnTo>
                    <a:pt x="1756270" y="192646"/>
                  </a:lnTo>
                  <a:lnTo>
                    <a:pt x="1718729" y="155105"/>
                  </a:lnTo>
                  <a:lnTo>
                    <a:pt x="1674279" y="137414"/>
                  </a:lnTo>
                  <a:lnTo>
                    <a:pt x="1615986" y="133388"/>
                  </a:lnTo>
                  <a:lnTo>
                    <a:pt x="1575701" y="133223"/>
                  </a:lnTo>
                  <a:lnTo>
                    <a:pt x="497306" y="133223"/>
                  </a:lnTo>
                  <a:lnTo>
                    <a:pt x="457022" y="133388"/>
                  </a:lnTo>
                  <a:lnTo>
                    <a:pt x="398729" y="137414"/>
                  </a:lnTo>
                  <a:lnTo>
                    <a:pt x="354279" y="155105"/>
                  </a:lnTo>
                  <a:lnTo>
                    <a:pt x="316738" y="192646"/>
                  </a:lnTo>
                  <a:lnTo>
                    <a:pt x="299046" y="237096"/>
                  </a:lnTo>
                  <a:lnTo>
                    <a:pt x="295008" y="295389"/>
                  </a:lnTo>
                  <a:lnTo>
                    <a:pt x="294855" y="335673"/>
                  </a:lnTo>
                  <a:lnTo>
                    <a:pt x="294855" y="507873"/>
                  </a:lnTo>
                  <a:lnTo>
                    <a:pt x="295008" y="548157"/>
                  </a:lnTo>
                  <a:lnTo>
                    <a:pt x="299046" y="606450"/>
                  </a:lnTo>
                  <a:lnTo>
                    <a:pt x="316738" y="650900"/>
                  </a:lnTo>
                  <a:lnTo>
                    <a:pt x="354279" y="688441"/>
                  </a:lnTo>
                  <a:lnTo>
                    <a:pt x="398729" y="706132"/>
                  </a:lnTo>
                  <a:lnTo>
                    <a:pt x="457022" y="710171"/>
                  </a:lnTo>
                  <a:lnTo>
                    <a:pt x="497306" y="710323"/>
                  </a:lnTo>
                  <a:lnTo>
                    <a:pt x="1575701" y="710323"/>
                  </a:lnTo>
                  <a:lnTo>
                    <a:pt x="1615986" y="710171"/>
                  </a:lnTo>
                  <a:lnTo>
                    <a:pt x="1674279" y="706132"/>
                  </a:lnTo>
                  <a:lnTo>
                    <a:pt x="1718729" y="688441"/>
                  </a:lnTo>
                  <a:lnTo>
                    <a:pt x="1756270" y="650900"/>
                  </a:lnTo>
                  <a:lnTo>
                    <a:pt x="1773961" y="606450"/>
                  </a:lnTo>
                  <a:lnTo>
                    <a:pt x="1777987" y="548157"/>
                  </a:lnTo>
                  <a:lnTo>
                    <a:pt x="1778139" y="507873"/>
                  </a:lnTo>
                  <a:lnTo>
                    <a:pt x="1778139" y="335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43713" y="5607085"/>
            <a:ext cx="919480" cy="50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2560" marR="5080" indent="-150495">
              <a:lnSpc>
                <a:spcPct val="109000"/>
              </a:lnSpc>
              <a:spcBef>
                <a:spcPts val="90"/>
              </a:spcBef>
            </a:pPr>
            <a:r>
              <a:rPr sz="1450" spc="10" dirty="0">
                <a:solidFill>
                  <a:srgbClr val="FFFFFF"/>
                </a:solidFill>
                <a:latin typeface="Arial MT"/>
                <a:cs typeface="Arial MT"/>
              </a:rPr>
              <a:t>4.</a:t>
            </a:r>
            <a:r>
              <a:rPr sz="14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65" dirty="0">
                <a:solidFill>
                  <a:srgbClr val="FFFFFF"/>
                </a:solidFill>
                <a:latin typeface="Arial MT"/>
                <a:cs typeface="Arial MT"/>
              </a:rPr>
              <a:t>Commit </a:t>
            </a:r>
            <a:r>
              <a:rPr sz="1450" spc="-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50" dirty="0">
                <a:solidFill>
                  <a:srgbClr val="FFFFFF"/>
                </a:solidFill>
                <a:latin typeface="Arial MT"/>
                <a:cs typeface="Arial MT"/>
              </a:rPr>
              <a:t>offsets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2850" y="7901368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" dirty="0">
                <a:latin typeface="Arial MT"/>
                <a:cs typeface="Arial MT"/>
              </a:rPr>
              <a:t>•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15452" y="7954043"/>
            <a:ext cx="6685280" cy="1273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Arial MT"/>
                <a:cs typeface="Arial MT"/>
              </a:rPr>
              <a:t>1.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0" dirty="0">
                <a:latin typeface="Arial MT"/>
                <a:cs typeface="Arial MT"/>
              </a:rPr>
              <a:t>Idempotent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Producer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5000"/>
              <a:buChar char="•"/>
              <a:tabLst>
                <a:tab pos="514984" algn="l"/>
                <a:tab pos="515620" algn="l"/>
              </a:tabLst>
            </a:pPr>
            <a:r>
              <a:rPr sz="2600" spc="-30" dirty="0">
                <a:latin typeface="Arial MT"/>
                <a:cs typeface="Arial MT"/>
              </a:rPr>
              <a:t>The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retries </a:t>
            </a:r>
            <a:r>
              <a:rPr sz="2600" spc="40" dirty="0">
                <a:latin typeface="Arial MT"/>
                <a:cs typeface="Arial MT"/>
              </a:rPr>
              <a:t>should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not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result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in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duplicates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289188" y="2772074"/>
            <a:ext cx="741680" cy="711835"/>
          </a:xfrm>
          <a:custGeom>
            <a:avLst/>
            <a:gdLst/>
            <a:ahLst/>
            <a:cxnLst/>
            <a:rect l="l" t="t" r="r" b="b"/>
            <a:pathLst>
              <a:path w="741680" h="711835">
                <a:moveTo>
                  <a:pt x="392564" y="0"/>
                </a:moveTo>
                <a:lnTo>
                  <a:pt x="348800" y="0"/>
                </a:lnTo>
                <a:lnTo>
                  <a:pt x="305282" y="4939"/>
                </a:lnTo>
                <a:lnTo>
                  <a:pt x="262500" y="14819"/>
                </a:lnTo>
                <a:lnTo>
                  <a:pt x="220947" y="29639"/>
                </a:lnTo>
                <a:lnTo>
                  <a:pt x="181113" y="49398"/>
                </a:lnTo>
                <a:lnTo>
                  <a:pt x="143490" y="74097"/>
                </a:lnTo>
                <a:lnTo>
                  <a:pt x="108569" y="103736"/>
                </a:lnTo>
                <a:lnTo>
                  <a:pt x="75395" y="140222"/>
                </a:lnTo>
                <a:lnTo>
                  <a:pt x="48253" y="179710"/>
                </a:lnTo>
                <a:lnTo>
                  <a:pt x="27142" y="221599"/>
                </a:lnTo>
                <a:lnTo>
                  <a:pt x="12063" y="265289"/>
                </a:lnTo>
                <a:lnTo>
                  <a:pt x="3015" y="310179"/>
                </a:lnTo>
                <a:lnTo>
                  <a:pt x="0" y="355670"/>
                </a:lnTo>
                <a:lnTo>
                  <a:pt x="3015" y="401161"/>
                </a:lnTo>
                <a:lnTo>
                  <a:pt x="12063" y="446052"/>
                </a:lnTo>
                <a:lnTo>
                  <a:pt x="27142" y="489742"/>
                </a:lnTo>
                <a:lnTo>
                  <a:pt x="48253" y="531631"/>
                </a:lnTo>
                <a:lnTo>
                  <a:pt x="75395" y="571119"/>
                </a:lnTo>
                <a:lnTo>
                  <a:pt x="108569" y="607605"/>
                </a:lnTo>
                <a:lnTo>
                  <a:pt x="143490" y="637244"/>
                </a:lnTo>
                <a:lnTo>
                  <a:pt x="181113" y="661943"/>
                </a:lnTo>
                <a:lnTo>
                  <a:pt x="220947" y="681703"/>
                </a:lnTo>
                <a:lnTo>
                  <a:pt x="262500" y="696522"/>
                </a:lnTo>
                <a:lnTo>
                  <a:pt x="305282" y="706402"/>
                </a:lnTo>
                <a:lnTo>
                  <a:pt x="348800" y="711342"/>
                </a:lnTo>
                <a:lnTo>
                  <a:pt x="392564" y="711342"/>
                </a:lnTo>
                <a:lnTo>
                  <a:pt x="436082" y="706402"/>
                </a:lnTo>
                <a:lnTo>
                  <a:pt x="478864" y="696522"/>
                </a:lnTo>
                <a:lnTo>
                  <a:pt x="520417" y="681703"/>
                </a:lnTo>
                <a:lnTo>
                  <a:pt x="560250" y="661943"/>
                </a:lnTo>
                <a:lnTo>
                  <a:pt x="597873" y="637244"/>
                </a:lnTo>
                <a:lnTo>
                  <a:pt x="632794" y="607605"/>
                </a:lnTo>
                <a:lnTo>
                  <a:pt x="665969" y="571119"/>
                </a:lnTo>
                <a:lnTo>
                  <a:pt x="693111" y="531631"/>
                </a:lnTo>
                <a:lnTo>
                  <a:pt x="714222" y="489742"/>
                </a:lnTo>
                <a:lnTo>
                  <a:pt x="729301" y="446052"/>
                </a:lnTo>
                <a:lnTo>
                  <a:pt x="738349" y="401161"/>
                </a:lnTo>
                <a:lnTo>
                  <a:pt x="741364" y="355670"/>
                </a:lnTo>
                <a:lnTo>
                  <a:pt x="738349" y="310179"/>
                </a:lnTo>
                <a:lnTo>
                  <a:pt x="729301" y="265289"/>
                </a:lnTo>
                <a:lnTo>
                  <a:pt x="714222" y="221599"/>
                </a:lnTo>
                <a:lnTo>
                  <a:pt x="693111" y="179710"/>
                </a:lnTo>
                <a:lnTo>
                  <a:pt x="665969" y="140222"/>
                </a:lnTo>
                <a:lnTo>
                  <a:pt x="632794" y="103736"/>
                </a:lnTo>
                <a:lnTo>
                  <a:pt x="597873" y="74097"/>
                </a:lnTo>
                <a:lnTo>
                  <a:pt x="560250" y="49398"/>
                </a:lnTo>
                <a:lnTo>
                  <a:pt x="520417" y="29639"/>
                </a:lnTo>
                <a:lnTo>
                  <a:pt x="478864" y="14819"/>
                </a:lnTo>
                <a:lnTo>
                  <a:pt x="436082" y="4939"/>
                </a:lnTo>
                <a:lnTo>
                  <a:pt x="39256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554069" y="2899245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344045" y="5976152"/>
            <a:ext cx="741680" cy="711835"/>
          </a:xfrm>
          <a:custGeom>
            <a:avLst/>
            <a:gdLst/>
            <a:ahLst/>
            <a:cxnLst/>
            <a:rect l="l" t="t" r="r" b="b"/>
            <a:pathLst>
              <a:path w="741680" h="711834">
                <a:moveTo>
                  <a:pt x="392564" y="0"/>
                </a:moveTo>
                <a:lnTo>
                  <a:pt x="348800" y="0"/>
                </a:lnTo>
                <a:lnTo>
                  <a:pt x="305282" y="4939"/>
                </a:lnTo>
                <a:lnTo>
                  <a:pt x="262500" y="14819"/>
                </a:lnTo>
                <a:lnTo>
                  <a:pt x="220947" y="29639"/>
                </a:lnTo>
                <a:lnTo>
                  <a:pt x="181113" y="49398"/>
                </a:lnTo>
                <a:lnTo>
                  <a:pt x="143490" y="74097"/>
                </a:lnTo>
                <a:lnTo>
                  <a:pt x="108569" y="103736"/>
                </a:lnTo>
                <a:lnTo>
                  <a:pt x="75395" y="140222"/>
                </a:lnTo>
                <a:lnTo>
                  <a:pt x="48253" y="179710"/>
                </a:lnTo>
                <a:lnTo>
                  <a:pt x="27142" y="221599"/>
                </a:lnTo>
                <a:lnTo>
                  <a:pt x="12063" y="265289"/>
                </a:lnTo>
                <a:lnTo>
                  <a:pt x="3015" y="310179"/>
                </a:lnTo>
                <a:lnTo>
                  <a:pt x="0" y="355670"/>
                </a:lnTo>
                <a:lnTo>
                  <a:pt x="3015" y="401161"/>
                </a:lnTo>
                <a:lnTo>
                  <a:pt x="12063" y="446052"/>
                </a:lnTo>
                <a:lnTo>
                  <a:pt x="27142" y="489742"/>
                </a:lnTo>
                <a:lnTo>
                  <a:pt x="48253" y="531631"/>
                </a:lnTo>
                <a:lnTo>
                  <a:pt x="75395" y="571118"/>
                </a:lnTo>
                <a:lnTo>
                  <a:pt x="108569" y="607604"/>
                </a:lnTo>
                <a:lnTo>
                  <a:pt x="143490" y="637243"/>
                </a:lnTo>
                <a:lnTo>
                  <a:pt x="181113" y="661943"/>
                </a:lnTo>
                <a:lnTo>
                  <a:pt x="220947" y="681702"/>
                </a:lnTo>
                <a:lnTo>
                  <a:pt x="262500" y="696522"/>
                </a:lnTo>
                <a:lnTo>
                  <a:pt x="305282" y="706402"/>
                </a:lnTo>
                <a:lnTo>
                  <a:pt x="348800" y="711342"/>
                </a:lnTo>
                <a:lnTo>
                  <a:pt x="392564" y="711342"/>
                </a:lnTo>
                <a:lnTo>
                  <a:pt x="436082" y="706402"/>
                </a:lnTo>
                <a:lnTo>
                  <a:pt x="478864" y="696522"/>
                </a:lnTo>
                <a:lnTo>
                  <a:pt x="520417" y="681702"/>
                </a:lnTo>
                <a:lnTo>
                  <a:pt x="560250" y="661943"/>
                </a:lnTo>
                <a:lnTo>
                  <a:pt x="597873" y="637243"/>
                </a:lnTo>
                <a:lnTo>
                  <a:pt x="632794" y="607604"/>
                </a:lnTo>
                <a:lnTo>
                  <a:pt x="665969" y="571118"/>
                </a:lnTo>
                <a:lnTo>
                  <a:pt x="693111" y="531631"/>
                </a:lnTo>
                <a:lnTo>
                  <a:pt x="714222" y="489742"/>
                </a:lnTo>
                <a:lnTo>
                  <a:pt x="729301" y="446052"/>
                </a:lnTo>
                <a:lnTo>
                  <a:pt x="738349" y="401161"/>
                </a:lnTo>
                <a:lnTo>
                  <a:pt x="741364" y="355670"/>
                </a:lnTo>
                <a:lnTo>
                  <a:pt x="738349" y="310179"/>
                </a:lnTo>
                <a:lnTo>
                  <a:pt x="729301" y="265289"/>
                </a:lnTo>
                <a:lnTo>
                  <a:pt x="714222" y="221599"/>
                </a:lnTo>
                <a:lnTo>
                  <a:pt x="693111" y="179710"/>
                </a:lnTo>
                <a:lnTo>
                  <a:pt x="665969" y="140222"/>
                </a:lnTo>
                <a:lnTo>
                  <a:pt x="632794" y="103736"/>
                </a:lnTo>
                <a:lnTo>
                  <a:pt x="597873" y="74097"/>
                </a:lnTo>
                <a:lnTo>
                  <a:pt x="560250" y="49398"/>
                </a:lnTo>
                <a:lnTo>
                  <a:pt x="520417" y="29639"/>
                </a:lnTo>
                <a:lnTo>
                  <a:pt x="478864" y="14819"/>
                </a:lnTo>
                <a:lnTo>
                  <a:pt x="436082" y="4939"/>
                </a:lnTo>
                <a:lnTo>
                  <a:pt x="39256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608926" y="6103322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31547" y="5976152"/>
            <a:ext cx="741680" cy="711835"/>
          </a:xfrm>
          <a:custGeom>
            <a:avLst/>
            <a:gdLst/>
            <a:ahLst/>
            <a:cxnLst/>
            <a:rect l="l" t="t" r="r" b="b"/>
            <a:pathLst>
              <a:path w="741679" h="711834">
                <a:moveTo>
                  <a:pt x="392567" y="0"/>
                </a:moveTo>
                <a:lnTo>
                  <a:pt x="348803" y="0"/>
                </a:lnTo>
                <a:lnTo>
                  <a:pt x="305284" y="4939"/>
                </a:lnTo>
                <a:lnTo>
                  <a:pt x="262503" y="14819"/>
                </a:lnTo>
                <a:lnTo>
                  <a:pt x="220949" y="29639"/>
                </a:lnTo>
                <a:lnTo>
                  <a:pt x="181115" y="49398"/>
                </a:lnTo>
                <a:lnTo>
                  <a:pt x="143492" y="74097"/>
                </a:lnTo>
                <a:lnTo>
                  <a:pt x="108571" y="103736"/>
                </a:lnTo>
                <a:lnTo>
                  <a:pt x="75396" y="140222"/>
                </a:lnTo>
                <a:lnTo>
                  <a:pt x="48254" y="179710"/>
                </a:lnTo>
                <a:lnTo>
                  <a:pt x="27142" y="221599"/>
                </a:lnTo>
                <a:lnTo>
                  <a:pt x="12063" y="265289"/>
                </a:lnTo>
                <a:lnTo>
                  <a:pt x="3015" y="310179"/>
                </a:lnTo>
                <a:lnTo>
                  <a:pt x="0" y="355670"/>
                </a:lnTo>
                <a:lnTo>
                  <a:pt x="3015" y="401161"/>
                </a:lnTo>
                <a:lnTo>
                  <a:pt x="12063" y="446052"/>
                </a:lnTo>
                <a:lnTo>
                  <a:pt x="27142" y="489742"/>
                </a:lnTo>
                <a:lnTo>
                  <a:pt x="48254" y="531631"/>
                </a:lnTo>
                <a:lnTo>
                  <a:pt x="75396" y="571118"/>
                </a:lnTo>
                <a:lnTo>
                  <a:pt x="108571" y="607604"/>
                </a:lnTo>
                <a:lnTo>
                  <a:pt x="143492" y="637243"/>
                </a:lnTo>
                <a:lnTo>
                  <a:pt x="181115" y="661943"/>
                </a:lnTo>
                <a:lnTo>
                  <a:pt x="220949" y="681702"/>
                </a:lnTo>
                <a:lnTo>
                  <a:pt x="262503" y="696522"/>
                </a:lnTo>
                <a:lnTo>
                  <a:pt x="305284" y="706402"/>
                </a:lnTo>
                <a:lnTo>
                  <a:pt x="348803" y="711342"/>
                </a:lnTo>
                <a:lnTo>
                  <a:pt x="392567" y="711342"/>
                </a:lnTo>
                <a:lnTo>
                  <a:pt x="436085" y="706402"/>
                </a:lnTo>
                <a:lnTo>
                  <a:pt x="478867" y="696522"/>
                </a:lnTo>
                <a:lnTo>
                  <a:pt x="520420" y="681702"/>
                </a:lnTo>
                <a:lnTo>
                  <a:pt x="560254" y="661943"/>
                </a:lnTo>
                <a:lnTo>
                  <a:pt x="597877" y="637243"/>
                </a:lnTo>
                <a:lnTo>
                  <a:pt x="632798" y="607604"/>
                </a:lnTo>
                <a:lnTo>
                  <a:pt x="665972" y="571118"/>
                </a:lnTo>
                <a:lnTo>
                  <a:pt x="693115" y="531631"/>
                </a:lnTo>
                <a:lnTo>
                  <a:pt x="714226" y="489742"/>
                </a:lnTo>
                <a:lnTo>
                  <a:pt x="729305" y="446052"/>
                </a:lnTo>
                <a:lnTo>
                  <a:pt x="738353" y="401161"/>
                </a:lnTo>
                <a:lnTo>
                  <a:pt x="741369" y="355670"/>
                </a:lnTo>
                <a:lnTo>
                  <a:pt x="738353" y="310179"/>
                </a:lnTo>
                <a:lnTo>
                  <a:pt x="729305" y="265289"/>
                </a:lnTo>
                <a:lnTo>
                  <a:pt x="714226" y="221599"/>
                </a:lnTo>
                <a:lnTo>
                  <a:pt x="693115" y="179710"/>
                </a:lnTo>
                <a:lnTo>
                  <a:pt x="665972" y="140222"/>
                </a:lnTo>
                <a:lnTo>
                  <a:pt x="632798" y="103736"/>
                </a:lnTo>
                <a:lnTo>
                  <a:pt x="597877" y="74097"/>
                </a:lnTo>
                <a:lnTo>
                  <a:pt x="560254" y="49398"/>
                </a:lnTo>
                <a:lnTo>
                  <a:pt x="520420" y="29639"/>
                </a:lnTo>
                <a:lnTo>
                  <a:pt x="478867" y="14819"/>
                </a:lnTo>
                <a:lnTo>
                  <a:pt x="436085" y="4939"/>
                </a:lnTo>
                <a:lnTo>
                  <a:pt x="392567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196434" y="6103322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78447" y="7792653"/>
            <a:ext cx="160020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0" spc="5" dirty="0"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545868" y="7833473"/>
            <a:ext cx="365061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dirty="0">
                <a:latin typeface="Arial MT"/>
                <a:cs typeface="Arial MT"/>
              </a:rPr>
              <a:t>2.</a:t>
            </a:r>
            <a:r>
              <a:rPr sz="2450" spc="-30" dirty="0">
                <a:latin typeface="Arial MT"/>
                <a:cs typeface="Arial MT"/>
              </a:rPr>
              <a:t> </a:t>
            </a:r>
            <a:r>
              <a:rPr sz="2450" spc="-15" dirty="0">
                <a:latin typeface="Arial MT"/>
                <a:cs typeface="Arial MT"/>
              </a:rPr>
              <a:t>Transactions</a:t>
            </a:r>
            <a:r>
              <a:rPr sz="2450" spc="-25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(atomicity)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81051" y="8561565"/>
            <a:ext cx="160020" cy="202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0" spc="5" dirty="0"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55"/>
              </a:spcBef>
            </a:pPr>
            <a:r>
              <a:rPr sz="3000" spc="5" dirty="0"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55"/>
              </a:spcBef>
            </a:pPr>
            <a:r>
              <a:rPr sz="3000" spc="5" dirty="0"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827586" y="8252076"/>
            <a:ext cx="6544309" cy="2374265"/>
          </a:xfrm>
          <a:prstGeom prst="rect">
            <a:avLst/>
          </a:prstGeom>
          <a:ln w="20941">
            <a:solidFill>
              <a:srgbClr val="EE220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233045" marR="105410">
              <a:lnSpc>
                <a:spcPts val="6050"/>
              </a:lnSpc>
              <a:spcBef>
                <a:spcPts val="470"/>
              </a:spcBef>
            </a:pPr>
            <a:r>
              <a:rPr sz="2450" spc="10" dirty="0">
                <a:latin typeface="Arial MT"/>
                <a:cs typeface="Arial MT"/>
              </a:rPr>
              <a:t>State </a:t>
            </a:r>
            <a:r>
              <a:rPr sz="2450" spc="30" dirty="0">
                <a:latin typeface="Arial MT"/>
                <a:cs typeface="Arial MT"/>
              </a:rPr>
              <a:t>Update </a:t>
            </a:r>
            <a:r>
              <a:rPr sz="2450" spc="65" dirty="0">
                <a:latin typeface="Arial MT"/>
                <a:cs typeface="Arial MT"/>
              </a:rPr>
              <a:t>to </a:t>
            </a:r>
            <a:r>
              <a:rPr sz="2450" dirty="0">
                <a:latin typeface="Arial MT"/>
                <a:cs typeface="Arial MT"/>
              </a:rPr>
              <a:t>Inte</a:t>
            </a:r>
            <a:r>
              <a:rPr sz="2450" spc="40" dirty="0">
                <a:latin typeface="Arial MT"/>
                <a:cs typeface="Arial MT"/>
              </a:rPr>
              <a:t>r</a:t>
            </a:r>
            <a:r>
              <a:rPr sz="2450" spc="-15" dirty="0">
                <a:latin typeface="Arial MT"/>
                <a:cs typeface="Arial MT"/>
              </a:rPr>
              <a:t>nal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365" dirty="0">
                <a:latin typeface="Arial MT"/>
                <a:cs typeface="Arial MT"/>
              </a:rPr>
              <a:t>T</a:t>
            </a:r>
            <a:r>
              <a:rPr sz="2450" spc="45" dirty="0">
                <a:latin typeface="Arial MT"/>
                <a:cs typeface="Arial MT"/>
              </a:rPr>
              <a:t>opics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185" dirty="0">
                <a:latin typeface="Arial MT"/>
                <a:cs typeface="Arial MT"/>
              </a:rPr>
              <a:t>(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15" dirty="0">
                <a:latin typeface="Arial MT"/>
                <a:cs typeface="Arial MT"/>
              </a:rPr>
              <a:t>changelog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165" dirty="0">
                <a:latin typeface="Arial MT"/>
                <a:cs typeface="Arial MT"/>
              </a:rPr>
              <a:t>)  </a:t>
            </a:r>
            <a:r>
              <a:rPr sz="2450" spc="10" dirty="0">
                <a:latin typeface="Arial MT"/>
                <a:cs typeface="Arial MT"/>
              </a:rPr>
              <a:t>Producer </a:t>
            </a:r>
            <a:r>
              <a:rPr sz="2450" spc="15" dirty="0">
                <a:latin typeface="Arial MT"/>
                <a:cs typeface="Arial MT"/>
              </a:rPr>
              <a:t>the </a:t>
            </a:r>
            <a:r>
              <a:rPr sz="2450" dirty="0">
                <a:latin typeface="Arial MT"/>
                <a:cs typeface="Arial MT"/>
              </a:rPr>
              <a:t>result </a:t>
            </a:r>
            <a:r>
              <a:rPr sz="2450" spc="65" dirty="0">
                <a:latin typeface="Arial MT"/>
                <a:cs typeface="Arial MT"/>
              </a:rPr>
              <a:t>to </a:t>
            </a:r>
            <a:r>
              <a:rPr sz="2450" spc="50" dirty="0">
                <a:latin typeface="Arial MT"/>
                <a:cs typeface="Arial MT"/>
              </a:rPr>
              <a:t>output topics </a:t>
            </a:r>
            <a:r>
              <a:rPr sz="2450" spc="55" dirty="0">
                <a:latin typeface="Arial MT"/>
                <a:cs typeface="Arial MT"/>
              </a:rPr>
              <a:t> </a:t>
            </a:r>
            <a:r>
              <a:rPr sz="2450" spc="35" dirty="0">
                <a:latin typeface="Arial MT"/>
                <a:cs typeface="Arial MT"/>
              </a:rPr>
              <a:t>Committing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20" dirty="0">
                <a:latin typeface="Arial MT"/>
                <a:cs typeface="Arial MT"/>
              </a:rPr>
              <a:t>offsets</a:t>
            </a:r>
            <a:endParaRPr sz="24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73818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5" dirty="0">
                <a:latin typeface="Arial"/>
                <a:cs typeface="Arial"/>
              </a:rPr>
              <a:t>Exactly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Once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70" dirty="0">
                <a:latin typeface="Arial"/>
                <a:cs typeface="Arial"/>
              </a:rPr>
              <a:t>Processing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04" dirty="0">
                <a:latin typeface="Arial"/>
                <a:cs typeface="Arial"/>
              </a:rPr>
              <a:t>in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25" dirty="0">
                <a:latin typeface="Arial"/>
                <a:cs typeface="Arial"/>
              </a:rPr>
              <a:t>Streams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728851"/>
            <a:ext cx="53047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0" dirty="0">
                <a:latin typeface="Arial MT"/>
                <a:cs typeface="Arial MT"/>
              </a:rPr>
              <a:t>Idempotent</a:t>
            </a:r>
            <a:r>
              <a:rPr sz="3950" spc="-4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Producer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3738604"/>
            <a:ext cx="97637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retries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should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not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result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duplicates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917" y="4748358"/>
            <a:ext cx="336740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Transactions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520" y="5521500"/>
            <a:ext cx="10525760" cy="290830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" dirty="0">
                <a:latin typeface="Arial MT"/>
                <a:cs typeface="Arial MT"/>
              </a:rPr>
              <a:t>State </a:t>
            </a:r>
            <a:r>
              <a:rPr sz="3950" spc="50" dirty="0">
                <a:latin typeface="Arial MT"/>
                <a:cs typeface="Arial MT"/>
              </a:rPr>
              <a:t>Update </a:t>
            </a:r>
            <a:r>
              <a:rPr sz="3950" spc="110" dirty="0">
                <a:latin typeface="Arial MT"/>
                <a:cs typeface="Arial MT"/>
              </a:rPr>
              <a:t>to </a:t>
            </a:r>
            <a:r>
              <a:rPr sz="3950" dirty="0">
                <a:latin typeface="Arial MT"/>
                <a:cs typeface="Arial MT"/>
              </a:rPr>
              <a:t>Inte</a:t>
            </a:r>
            <a:r>
              <a:rPr sz="3950" spc="70" dirty="0">
                <a:latin typeface="Arial MT"/>
                <a:cs typeface="Arial MT"/>
              </a:rPr>
              <a:t>r</a:t>
            </a:r>
            <a:r>
              <a:rPr sz="3950" spc="-25" dirty="0">
                <a:latin typeface="Arial MT"/>
                <a:cs typeface="Arial MT"/>
              </a:rPr>
              <a:t>nal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85" dirty="0">
                <a:latin typeface="Arial MT"/>
                <a:cs typeface="Arial MT"/>
              </a:rPr>
              <a:t>T</a:t>
            </a:r>
            <a:r>
              <a:rPr sz="3950" spc="75" dirty="0">
                <a:latin typeface="Arial MT"/>
                <a:cs typeface="Arial MT"/>
              </a:rPr>
              <a:t>opics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95" dirty="0">
                <a:latin typeface="Arial MT"/>
                <a:cs typeface="Arial MT"/>
              </a:rPr>
              <a:t>(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changelog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95" dirty="0">
                <a:latin typeface="Arial MT"/>
                <a:cs typeface="Arial MT"/>
              </a:rPr>
              <a:t>)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 MT"/>
                <a:cs typeface="Arial MT"/>
              </a:rPr>
              <a:t>Producer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result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output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topics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0" dirty="0">
                <a:latin typeface="Arial MT"/>
                <a:cs typeface="Arial MT"/>
              </a:rPr>
              <a:t>Committing</a:t>
            </a:r>
            <a:r>
              <a:rPr sz="3950" spc="-3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offsets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6402" y="2644035"/>
            <a:ext cx="842644" cy="875030"/>
          </a:xfrm>
          <a:custGeom>
            <a:avLst/>
            <a:gdLst/>
            <a:ahLst/>
            <a:cxnLst/>
            <a:rect l="l" t="t" r="r" b="b"/>
            <a:pathLst>
              <a:path w="842645" h="875029">
                <a:moveTo>
                  <a:pt x="442806" y="0"/>
                </a:moveTo>
                <a:lnTo>
                  <a:pt x="399644" y="0"/>
                </a:lnTo>
                <a:lnTo>
                  <a:pt x="356665" y="4560"/>
                </a:lnTo>
                <a:lnTo>
                  <a:pt x="314231" y="13682"/>
                </a:lnTo>
                <a:lnTo>
                  <a:pt x="272707" y="27365"/>
                </a:lnTo>
                <a:lnTo>
                  <a:pt x="232457" y="45608"/>
                </a:lnTo>
                <a:lnTo>
                  <a:pt x="193844" y="68412"/>
                </a:lnTo>
                <a:lnTo>
                  <a:pt x="157232" y="95778"/>
                </a:lnTo>
                <a:lnTo>
                  <a:pt x="122985" y="127704"/>
                </a:lnTo>
                <a:lnTo>
                  <a:pt x="92239" y="163264"/>
                </a:lnTo>
                <a:lnTo>
                  <a:pt x="65885" y="201280"/>
                </a:lnTo>
                <a:lnTo>
                  <a:pt x="43923" y="241375"/>
                </a:lnTo>
                <a:lnTo>
                  <a:pt x="26354" y="283170"/>
                </a:lnTo>
                <a:lnTo>
                  <a:pt x="13177" y="326287"/>
                </a:lnTo>
                <a:lnTo>
                  <a:pt x="4392" y="370348"/>
                </a:lnTo>
                <a:lnTo>
                  <a:pt x="0" y="414977"/>
                </a:lnTo>
                <a:lnTo>
                  <a:pt x="0" y="459794"/>
                </a:lnTo>
                <a:lnTo>
                  <a:pt x="4392" y="504423"/>
                </a:lnTo>
                <a:lnTo>
                  <a:pt x="13177" y="548485"/>
                </a:lnTo>
                <a:lnTo>
                  <a:pt x="26354" y="591602"/>
                </a:lnTo>
                <a:lnTo>
                  <a:pt x="43923" y="633396"/>
                </a:lnTo>
                <a:lnTo>
                  <a:pt x="65885" y="673491"/>
                </a:lnTo>
                <a:lnTo>
                  <a:pt x="92239" y="711508"/>
                </a:lnTo>
                <a:lnTo>
                  <a:pt x="122985" y="747068"/>
                </a:lnTo>
                <a:lnTo>
                  <a:pt x="157232" y="778994"/>
                </a:lnTo>
                <a:lnTo>
                  <a:pt x="193844" y="806359"/>
                </a:lnTo>
                <a:lnTo>
                  <a:pt x="232457" y="829164"/>
                </a:lnTo>
                <a:lnTo>
                  <a:pt x="272707" y="847407"/>
                </a:lnTo>
                <a:lnTo>
                  <a:pt x="314231" y="861090"/>
                </a:lnTo>
                <a:lnTo>
                  <a:pt x="356665" y="870212"/>
                </a:lnTo>
                <a:lnTo>
                  <a:pt x="399644" y="874772"/>
                </a:lnTo>
                <a:lnTo>
                  <a:pt x="442806" y="874772"/>
                </a:lnTo>
                <a:lnTo>
                  <a:pt x="485785" y="870212"/>
                </a:lnTo>
                <a:lnTo>
                  <a:pt x="528219" y="861090"/>
                </a:lnTo>
                <a:lnTo>
                  <a:pt x="569743" y="847407"/>
                </a:lnTo>
                <a:lnTo>
                  <a:pt x="609993" y="829164"/>
                </a:lnTo>
                <a:lnTo>
                  <a:pt x="648606" y="806359"/>
                </a:lnTo>
                <a:lnTo>
                  <a:pt x="685218" y="778994"/>
                </a:lnTo>
                <a:lnTo>
                  <a:pt x="719465" y="747068"/>
                </a:lnTo>
                <a:lnTo>
                  <a:pt x="750211" y="711508"/>
                </a:lnTo>
                <a:lnTo>
                  <a:pt x="776565" y="673491"/>
                </a:lnTo>
                <a:lnTo>
                  <a:pt x="798527" y="633396"/>
                </a:lnTo>
                <a:lnTo>
                  <a:pt x="816096" y="591602"/>
                </a:lnTo>
                <a:lnTo>
                  <a:pt x="829274" y="548485"/>
                </a:lnTo>
                <a:lnTo>
                  <a:pt x="838058" y="504423"/>
                </a:lnTo>
                <a:lnTo>
                  <a:pt x="842451" y="459794"/>
                </a:lnTo>
                <a:lnTo>
                  <a:pt x="842451" y="414977"/>
                </a:lnTo>
                <a:lnTo>
                  <a:pt x="838058" y="370348"/>
                </a:lnTo>
                <a:lnTo>
                  <a:pt x="829274" y="326287"/>
                </a:lnTo>
                <a:lnTo>
                  <a:pt x="816096" y="283170"/>
                </a:lnTo>
                <a:lnTo>
                  <a:pt x="798527" y="241375"/>
                </a:lnTo>
                <a:lnTo>
                  <a:pt x="776565" y="201280"/>
                </a:lnTo>
                <a:lnTo>
                  <a:pt x="750211" y="163264"/>
                </a:lnTo>
                <a:lnTo>
                  <a:pt x="719465" y="127704"/>
                </a:lnTo>
                <a:lnTo>
                  <a:pt x="685218" y="95778"/>
                </a:lnTo>
                <a:lnTo>
                  <a:pt x="648606" y="68412"/>
                </a:lnTo>
                <a:lnTo>
                  <a:pt x="609993" y="45608"/>
                </a:lnTo>
                <a:lnTo>
                  <a:pt x="569743" y="27365"/>
                </a:lnTo>
                <a:lnTo>
                  <a:pt x="528219" y="13682"/>
                </a:lnTo>
                <a:lnTo>
                  <a:pt x="485785" y="4560"/>
                </a:lnTo>
                <a:lnTo>
                  <a:pt x="442806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91784" y="2856329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0802" y="4697368"/>
            <a:ext cx="842644" cy="875030"/>
          </a:xfrm>
          <a:custGeom>
            <a:avLst/>
            <a:gdLst/>
            <a:ahLst/>
            <a:cxnLst/>
            <a:rect l="l" t="t" r="r" b="b"/>
            <a:pathLst>
              <a:path w="842645" h="875029">
                <a:moveTo>
                  <a:pt x="442806" y="0"/>
                </a:moveTo>
                <a:lnTo>
                  <a:pt x="399644" y="0"/>
                </a:lnTo>
                <a:lnTo>
                  <a:pt x="356665" y="4560"/>
                </a:lnTo>
                <a:lnTo>
                  <a:pt x="314231" y="13682"/>
                </a:lnTo>
                <a:lnTo>
                  <a:pt x="272707" y="27365"/>
                </a:lnTo>
                <a:lnTo>
                  <a:pt x="232457" y="45608"/>
                </a:lnTo>
                <a:lnTo>
                  <a:pt x="193844" y="68412"/>
                </a:lnTo>
                <a:lnTo>
                  <a:pt x="157232" y="95778"/>
                </a:lnTo>
                <a:lnTo>
                  <a:pt x="122985" y="127704"/>
                </a:lnTo>
                <a:lnTo>
                  <a:pt x="92239" y="163264"/>
                </a:lnTo>
                <a:lnTo>
                  <a:pt x="65885" y="201280"/>
                </a:lnTo>
                <a:lnTo>
                  <a:pt x="43923" y="241375"/>
                </a:lnTo>
                <a:lnTo>
                  <a:pt x="26354" y="283170"/>
                </a:lnTo>
                <a:lnTo>
                  <a:pt x="13177" y="326287"/>
                </a:lnTo>
                <a:lnTo>
                  <a:pt x="4392" y="370348"/>
                </a:lnTo>
                <a:lnTo>
                  <a:pt x="0" y="414977"/>
                </a:lnTo>
                <a:lnTo>
                  <a:pt x="0" y="459794"/>
                </a:lnTo>
                <a:lnTo>
                  <a:pt x="4392" y="504423"/>
                </a:lnTo>
                <a:lnTo>
                  <a:pt x="13177" y="548484"/>
                </a:lnTo>
                <a:lnTo>
                  <a:pt x="26354" y="591601"/>
                </a:lnTo>
                <a:lnTo>
                  <a:pt x="43923" y="633396"/>
                </a:lnTo>
                <a:lnTo>
                  <a:pt x="65885" y="673490"/>
                </a:lnTo>
                <a:lnTo>
                  <a:pt x="92239" y="711507"/>
                </a:lnTo>
                <a:lnTo>
                  <a:pt x="122985" y="747067"/>
                </a:lnTo>
                <a:lnTo>
                  <a:pt x="157232" y="778993"/>
                </a:lnTo>
                <a:lnTo>
                  <a:pt x="193844" y="806359"/>
                </a:lnTo>
                <a:lnTo>
                  <a:pt x="232457" y="829163"/>
                </a:lnTo>
                <a:lnTo>
                  <a:pt x="272707" y="847407"/>
                </a:lnTo>
                <a:lnTo>
                  <a:pt x="314231" y="861089"/>
                </a:lnTo>
                <a:lnTo>
                  <a:pt x="356665" y="870211"/>
                </a:lnTo>
                <a:lnTo>
                  <a:pt x="399644" y="874772"/>
                </a:lnTo>
                <a:lnTo>
                  <a:pt x="442806" y="874772"/>
                </a:lnTo>
                <a:lnTo>
                  <a:pt x="485785" y="870211"/>
                </a:lnTo>
                <a:lnTo>
                  <a:pt x="528219" y="861089"/>
                </a:lnTo>
                <a:lnTo>
                  <a:pt x="569743" y="847407"/>
                </a:lnTo>
                <a:lnTo>
                  <a:pt x="609993" y="829163"/>
                </a:lnTo>
                <a:lnTo>
                  <a:pt x="648606" y="806359"/>
                </a:lnTo>
                <a:lnTo>
                  <a:pt x="685218" y="778993"/>
                </a:lnTo>
                <a:lnTo>
                  <a:pt x="719465" y="747067"/>
                </a:lnTo>
                <a:lnTo>
                  <a:pt x="750211" y="711507"/>
                </a:lnTo>
                <a:lnTo>
                  <a:pt x="776565" y="673490"/>
                </a:lnTo>
                <a:lnTo>
                  <a:pt x="798527" y="633396"/>
                </a:lnTo>
                <a:lnTo>
                  <a:pt x="816096" y="591601"/>
                </a:lnTo>
                <a:lnTo>
                  <a:pt x="829273" y="548484"/>
                </a:lnTo>
                <a:lnTo>
                  <a:pt x="838057" y="504423"/>
                </a:lnTo>
                <a:lnTo>
                  <a:pt x="842450" y="459794"/>
                </a:lnTo>
                <a:lnTo>
                  <a:pt x="842450" y="414977"/>
                </a:lnTo>
                <a:lnTo>
                  <a:pt x="838057" y="370348"/>
                </a:lnTo>
                <a:lnTo>
                  <a:pt x="829273" y="326287"/>
                </a:lnTo>
                <a:lnTo>
                  <a:pt x="816096" y="283170"/>
                </a:lnTo>
                <a:lnTo>
                  <a:pt x="798527" y="241375"/>
                </a:lnTo>
                <a:lnTo>
                  <a:pt x="776565" y="201280"/>
                </a:lnTo>
                <a:lnTo>
                  <a:pt x="750211" y="163264"/>
                </a:lnTo>
                <a:lnTo>
                  <a:pt x="719465" y="127704"/>
                </a:lnTo>
                <a:lnTo>
                  <a:pt x="685218" y="95778"/>
                </a:lnTo>
                <a:lnTo>
                  <a:pt x="648606" y="68412"/>
                </a:lnTo>
                <a:lnTo>
                  <a:pt x="609993" y="45608"/>
                </a:lnTo>
                <a:lnTo>
                  <a:pt x="569743" y="27365"/>
                </a:lnTo>
                <a:lnTo>
                  <a:pt x="528219" y="13682"/>
                </a:lnTo>
                <a:lnTo>
                  <a:pt x="485785" y="4560"/>
                </a:lnTo>
                <a:lnTo>
                  <a:pt x="442806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6184" y="4909662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99875"/>
            <a:ext cx="1801177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750" b="1" spc="-75" dirty="0">
                <a:latin typeface="Arial"/>
                <a:cs typeface="Arial"/>
              </a:rPr>
              <a:t>Implemen</a:t>
            </a:r>
            <a:r>
              <a:rPr sz="5750" b="1" spc="20" dirty="0">
                <a:latin typeface="Arial"/>
                <a:cs typeface="Arial"/>
              </a:rPr>
              <a:t>t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-150" dirty="0">
                <a:latin typeface="Arial"/>
                <a:cs typeface="Arial"/>
              </a:rPr>
              <a:t>Exactl</a:t>
            </a:r>
            <a:r>
              <a:rPr sz="5750" b="1" spc="-40" dirty="0">
                <a:latin typeface="Arial"/>
                <a:cs typeface="Arial"/>
              </a:rPr>
              <a:t>y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-95" dirty="0">
                <a:latin typeface="Arial"/>
                <a:cs typeface="Arial"/>
              </a:rPr>
              <a:t>Onc</a:t>
            </a:r>
            <a:r>
              <a:rPr sz="5750" b="1" spc="20" dirty="0">
                <a:latin typeface="Arial"/>
                <a:cs typeface="Arial"/>
              </a:rPr>
              <a:t>e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-120" dirty="0">
                <a:latin typeface="Arial"/>
                <a:cs typeface="Arial"/>
              </a:rPr>
              <a:t>P</a:t>
            </a:r>
            <a:r>
              <a:rPr sz="5750" b="1" spc="-225" dirty="0">
                <a:latin typeface="Arial"/>
                <a:cs typeface="Arial"/>
              </a:rPr>
              <a:t>r</a:t>
            </a:r>
            <a:r>
              <a:rPr sz="5750" b="1" spc="-145" dirty="0">
                <a:latin typeface="Arial"/>
                <a:cs typeface="Arial"/>
              </a:rPr>
              <a:t>ocessin</a:t>
            </a:r>
            <a:r>
              <a:rPr sz="5750" b="1" spc="-35" dirty="0">
                <a:latin typeface="Arial"/>
                <a:cs typeface="Arial"/>
              </a:rPr>
              <a:t>g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-185" dirty="0">
                <a:latin typeface="Arial"/>
                <a:cs typeface="Arial"/>
              </a:rPr>
              <a:t>i</a:t>
            </a:r>
            <a:r>
              <a:rPr sz="5750" b="1" spc="-155" dirty="0">
                <a:latin typeface="Arial"/>
                <a:cs typeface="Arial"/>
              </a:rPr>
              <a:t>n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-60" dirty="0">
                <a:latin typeface="Arial"/>
                <a:cs typeface="Arial"/>
              </a:rPr>
              <a:t>Kafk</a:t>
            </a:r>
            <a:r>
              <a:rPr sz="5750" b="1" spc="60" dirty="0">
                <a:latin typeface="Arial"/>
                <a:cs typeface="Arial"/>
              </a:rPr>
              <a:t>a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-114" dirty="0">
                <a:latin typeface="Arial"/>
                <a:cs typeface="Arial"/>
              </a:rPr>
              <a:t>St</a:t>
            </a:r>
            <a:r>
              <a:rPr sz="5750" b="1" spc="-225" dirty="0">
                <a:latin typeface="Arial"/>
                <a:cs typeface="Arial"/>
              </a:rPr>
              <a:t>r</a:t>
            </a:r>
            <a:r>
              <a:rPr sz="5750" b="1" spc="-70" dirty="0">
                <a:latin typeface="Arial"/>
                <a:cs typeface="Arial"/>
              </a:rPr>
              <a:t>eams</a:t>
            </a:r>
            <a:endParaRPr sz="5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435776"/>
            <a:ext cx="11699875" cy="273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solidFill>
                  <a:srgbClr val="077D16"/>
                </a:solidFill>
                <a:latin typeface="Courier New"/>
                <a:cs typeface="Courier New"/>
              </a:rPr>
              <a:t>processing.guarantee</a:t>
            </a:r>
            <a:r>
              <a:rPr sz="2600" spc="25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077D16"/>
                </a:solidFill>
                <a:latin typeface="Courier New"/>
                <a:cs typeface="Courier New"/>
              </a:rPr>
              <a:t>=</a:t>
            </a:r>
            <a:r>
              <a:rPr sz="2600" spc="25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077D16"/>
                </a:solidFill>
                <a:latin typeface="Courier New"/>
                <a:cs typeface="Courier New"/>
              </a:rPr>
              <a:t>exactly_once_v2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 dirty="0">
              <a:latin typeface="Courier New"/>
              <a:cs typeface="Courier New"/>
            </a:endParaRPr>
          </a:p>
          <a:p>
            <a:pPr marL="514984" indent="-502920">
              <a:lnSpc>
                <a:spcPct val="100000"/>
              </a:lnSpc>
              <a:spcBef>
                <a:spcPts val="232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Pass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config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Kafka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</a:t>
            </a:r>
            <a:endParaRPr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idea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keep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it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simple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developers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0"/>
            <a:ext cx="118433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85" dirty="0">
                <a:latin typeface="Arial"/>
                <a:cs typeface="Arial"/>
              </a:rPr>
              <a:t>T</a:t>
            </a:r>
            <a:r>
              <a:rPr sz="7000" b="1" spc="-145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a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275" dirty="0">
                <a:latin typeface="Arial"/>
                <a:cs typeface="Arial"/>
              </a:rPr>
              <a:t>s</a:t>
            </a:r>
            <a:r>
              <a:rPr sz="7000" b="1" spc="-20" dirty="0">
                <a:latin typeface="Arial"/>
                <a:cs typeface="Arial"/>
              </a:rPr>
              <a:t>ac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" dirty="0">
                <a:latin typeface="Arial"/>
                <a:cs typeface="Arial"/>
              </a:rPr>
              <a:t>U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140" dirty="0">
                <a:latin typeface="Arial"/>
                <a:cs typeface="Arial"/>
              </a:rPr>
              <a:t>d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70" dirty="0">
                <a:latin typeface="Arial"/>
                <a:cs typeface="Arial"/>
              </a:rPr>
              <a:t>h</a:t>
            </a:r>
            <a:r>
              <a:rPr sz="7000" b="1" spc="12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0" dirty="0">
                <a:latin typeface="Arial"/>
                <a:cs typeface="Arial"/>
              </a:rPr>
              <a:t>h</a:t>
            </a:r>
            <a:r>
              <a:rPr sz="7000" b="1" spc="-140" dirty="0">
                <a:latin typeface="Arial"/>
                <a:cs typeface="Arial"/>
              </a:rPr>
              <a:t>oo</a:t>
            </a:r>
            <a:r>
              <a:rPr sz="7000" b="1" spc="5" dirty="0">
                <a:latin typeface="Arial"/>
                <a:cs typeface="Arial"/>
              </a:rPr>
              <a:t>d</a:t>
            </a:r>
            <a:endParaRPr sz="7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7972" y="1297269"/>
            <a:ext cx="10551795" cy="9636760"/>
            <a:chOff x="1247972" y="1297269"/>
            <a:chExt cx="10551795" cy="9636760"/>
          </a:xfrm>
        </p:grpSpPr>
        <p:sp>
          <p:nvSpPr>
            <p:cNvPr id="4" name="object 4"/>
            <p:cNvSpPr/>
            <p:nvPr/>
          </p:nvSpPr>
          <p:spPr>
            <a:xfrm>
              <a:off x="1258449" y="1307746"/>
              <a:ext cx="10530840" cy="9615805"/>
            </a:xfrm>
            <a:custGeom>
              <a:avLst/>
              <a:gdLst/>
              <a:ahLst/>
              <a:cxnLst/>
              <a:rect l="l" t="t" r="r" b="b"/>
              <a:pathLst>
                <a:path w="10530840" h="9615805">
                  <a:moveTo>
                    <a:pt x="0" y="0"/>
                  </a:moveTo>
                  <a:lnTo>
                    <a:pt x="10530558" y="0"/>
                  </a:lnTo>
                  <a:lnTo>
                    <a:pt x="10530558" y="9615755"/>
                  </a:lnTo>
                  <a:lnTo>
                    <a:pt x="0" y="9615755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0159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30159" y="2088979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1718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1718" y="2088979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4961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4961" y="2088979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6519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6519" y="2088979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79763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9763" y="2088979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1320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1321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1583" y="3486874"/>
              <a:ext cx="3012440" cy="3554095"/>
            </a:xfrm>
            <a:custGeom>
              <a:avLst/>
              <a:gdLst/>
              <a:ahLst/>
              <a:cxnLst/>
              <a:rect l="l" t="t" r="r" b="b"/>
              <a:pathLst>
                <a:path w="3012440" h="3554095">
                  <a:moveTo>
                    <a:pt x="0" y="0"/>
                  </a:moveTo>
                  <a:lnTo>
                    <a:pt x="3012249" y="0"/>
                  </a:lnTo>
                  <a:lnTo>
                    <a:pt x="3012249" y="3553528"/>
                  </a:lnTo>
                  <a:lnTo>
                    <a:pt x="0" y="3553528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55333" y="2968364"/>
              <a:ext cx="2345055" cy="445770"/>
            </a:xfrm>
            <a:custGeom>
              <a:avLst/>
              <a:gdLst/>
              <a:ahLst/>
              <a:cxnLst/>
              <a:rect l="l" t="t" r="r" b="b"/>
              <a:pathLst>
                <a:path w="2345054" h="445770">
                  <a:moveTo>
                    <a:pt x="2164862" y="0"/>
                  </a:moveTo>
                  <a:lnTo>
                    <a:pt x="179886" y="0"/>
                  </a:lnTo>
                  <a:lnTo>
                    <a:pt x="144090" y="137"/>
                  </a:lnTo>
                  <a:lnTo>
                    <a:pt x="92292" y="3719"/>
                  </a:lnTo>
                  <a:lnTo>
                    <a:pt x="52794" y="19442"/>
                  </a:lnTo>
                  <a:lnTo>
                    <a:pt x="19442" y="52794"/>
                  </a:lnTo>
                  <a:lnTo>
                    <a:pt x="3719" y="92292"/>
                  </a:lnTo>
                  <a:lnTo>
                    <a:pt x="137" y="144090"/>
                  </a:lnTo>
                  <a:lnTo>
                    <a:pt x="0" y="179886"/>
                  </a:lnTo>
                  <a:lnTo>
                    <a:pt x="0" y="265866"/>
                  </a:lnTo>
                  <a:lnTo>
                    <a:pt x="1101" y="330530"/>
                  </a:lnTo>
                  <a:lnTo>
                    <a:pt x="8815" y="371441"/>
                  </a:lnTo>
                  <a:lnTo>
                    <a:pt x="34303" y="411449"/>
                  </a:lnTo>
                  <a:lnTo>
                    <a:pt x="74311" y="436937"/>
                  </a:lnTo>
                  <a:lnTo>
                    <a:pt x="115222" y="444650"/>
                  </a:lnTo>
                  <a:lnTo>
                    <a:pt x="179886" y="445752"/>
                  </a:lnTo>
                  <a:lnTo>
                    <a:pt x="2164862" y="445752"/>
                  </a:lnTo>
                  <a:lnTo>
                    <a:pt x="2229527" y="444650"/>
                  </a:lnTo>
                  <a:lnTo>
                    <a:pt x="2270437" y="436937"/>
                  </a:lnTo>
                  <a:lnTo>
                    <a:pt x="2310446" y="411449"/>
                  </a:lnTo>
                  <a:lnTo>
                    <a:pt x="2335934" y="371441"/>
                  </a:lnTo>
                  <a:lnTo>
                    <a:pt x="2343647" y="330530"/>
                  </a:lnTo>
                  <a:lnTo>
                    <a:pt x="2344749" y="265866"/>
                  </a:lnTo>
                  <a:lnTo>
                    <a:pt x="2344749" y="179886"/>
                  </a:lnTo>
                  <a:lnTo>
                    <a:pt x="2343647" y="115222"/>
                  </a:lnTo>
                  <a:lnTo>
                    <a:pt x="2335934" y="74311"/>
                  </a:lnTo>
                  <a:lnTo>
                    <a:pt x="2310446" y="34303"/>
                  </a:lnTo>
                  <a:lnTo>
                    <a:pt x="2270437" y="8815"/>
                  </a:lnTo>
                  <a:lnTo>
                    <a:pt x="2229527" y="1101"/>
                  </a:lnTo>
                  <a:lnTo>
                    <a:pt x="2200659" y="137"/>
                  </a:lnTo>
                  <a:lnTo>
                    <a:pt x="2164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81766" y="3050739"/>
            <a:ext cx="189166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6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6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04093" y="3620485"/>
            <a:ext cx="1647825" cy="1181735"/>
          </a:xfrm>
          <a:custGeom>
            <a:avLst/>
            <a:gdLst/>
            <a:ahLst/>
            <a:cxnLst/>
            <a:rect l="l" t="t" r="r" b="b"/>
            <a:pathLst>
              <a:path w="1647825" h="1181735">
                <a:moveTo>
                  <a:pt x="1407132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941515"/>
                </a:lnTo>
                <a:lnTo>
                  <a:pt x="183" y="989294"/>
                </a:lnTo>
                <a:lnTo>
                  <a:pt x="1470" y="1027825"/>
                </a:lnTo>
                <a:lnTo>
                  <a:pt x="11766" y="1082428"/>
                </a:lnTo>
                <a:lnTo>
                  <a:pt x="45785" y="1135827"/>
                </a:lnTo>
                <a:lnTo>
                  <a:pt x="99184" y="1169847"/>
                </a:lnTo>
                <a:lnTo>
                  <a:pt x="153788" y="1180142"/>
                </a:lnTo>
                <a:lnTo>
                  <a:pt x="192319" y="1181429"/>
                </a:lnTo>
                <a:lnTo>
                  <a:pt x="240097" y="1181613"/>
                </a:lnTo>
                <a:lnTo>
                  <a:pt x="1407132" y="1181613"/>
                </a:lnTo>
                <a:lnTo>
                  <a:pt x="1454910" y="1181429"/>
                </a:lnTo>
                <a:lnTo>
                  <a:pt x="1493441" y="1180142"/>
                </a:lnTo>
                <a:lnTo>
                  <a:pt x="1548045" y="1169847"/>
                </a:lnTo>
                <a:lnTo>
                  <a:pt x="1601444" y="1135827"/>
                </a:lnTo>
                <a:lnTo>
                  <a:pt x="1635463" y="1082428"/>
                </a:lnTo>
                <a:lnTo>
                  <a:pt x="1645758" y="1027825"/>
                </a:lnTo>
                <a:lnTo>
                  <a:pt x="1647045" y="989294"/>
                </a:lnTo>
                <a:lnTo>
                  <a:pt x="1647229" y="941515"/>
                </a:lnTo>
                <a:lnTo>
                  <a:pt x="1647229" y="240097"/>
                </a:lnTo>
                <a:lnTo>
                  <a:pt x="1647045" y="192319"/>
                </a:lnTo>
                <a:lnTo>
                  <a:pt x="1645758" y="153788"/>
                </a:lnTo>
                <a:lnTo>
                  <a:pt x="1635463" y="99184"/>
                </a:lnTo>
                <a:lnTo>
                  <a:pt x="1601444" y="45785"/>
                </a:lnTo>
                <a:lnTo>
                  <a:pt x="1548045" y="11766"/>
                </a:lnTo>
                <a:lnTo>
                  <a:pt x="1493441" y="1470"/>
                </a:lnTo>
                <a:lnTo>
                  <a:pt x="1454910" y="183"/>
                </a:lnTo>
                <a:lnTo>
                  <a:pt x="1407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19855" y="3980842"/>
            <a:ext cx="14287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3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105" dirty="0">
                <a:solidFill>
                  <a:srgbClr val="FFFFFF"/>
                </a:solidFill>
                <a:latin typeface="Arial MT"/>
                <a:cs typeface="Arial MT"/>
              </a:rPr>
              <a:t>opology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42184" y="5517119"/>
            <a:ext cx="1371600" cy="864235"/>
          </a:xfrm>
          <a:custGeom>
            <a:avLst/>
            <a:gdLst/>
            <a:ahLst/>
            <a:cxnLst/>
            <a:rect l="l" t="t" r="r" b="b"/>
            <a:pathLst>
              <a:path w="1371600" h="864235">
                <a:moveTo>
                  <a:pt x="1171206" y="0"/>
                </a:moveTo>
                <a:lnTo>
                  <a:pt x="199841" y="0"/>
                </a:lnTo>
                <a:lnTo>
                  <a:pt x="160073" y="153"/>
                </a:lnTo>
                <a:lnTo>
                  <a:pt x="128003" y="1224"/>
                </a:lnTo>
                <a:lnTo>
                  <a:pt x="82554" y="9793"/>
                </a:lnTo>
                <a:lnTo>
                  <a:pt x="38108" y="38108"/>
                </a:lnTo>
                <a:lnTo>
                  <a:pt x="9793" y="82554"/>
                </a:lnTo>
                <a:lnTo>
                  <a:pt x="1224" y="128002"/>
                </a:lnTo>
                <a:lnTo>
                  <a:pt x="0" y="199841"/>
                </a:lnTo>
                <a:lnTo>
                  <a:pt x="0" y="663827"/>
                </a:lnTo>
                <a:lnTo>
                  <a:pt x="153" y="703595"/>
                </a:lnTo>
                <a:lnTo>
                  <a:pt x="4131" y="761138"/>
                </a:lnTo>
                <a:lnTo>
                  <a:pt x="21599" y="805018"/>
                </a:lnTo>
                <a:lnTo>
                  <a:pt x="58650" y="842069"/>
                </a:lnTo>
                <a:lnTo>
                  <a:pt x="102530" y="859537"/>
                </a:lnTo>
                <a:lnTo>
                  <a:pt x="160073" y="863515"/>
                </a:lnTo>
                <a:lnTo>
                  <a:pt x="199841" y="863668"/>
                </a:lnTo>
                <a:lnTo>
                  <a:pt x="1171206" y="863668"/>
                </a:lnTo>
                <a:lnTo>
                  <a:pt x="1210973" y="863515"/>
                </a:lnTo>
                <a:lnTo>
                  <a:pt x="1268517" y="859537"/>
                </a:lnTo>
                <a:lnTo>
                  <a:pt x="1312396" y="842069"/>
                </a:lnTo>
                <a:lnTo>
                  <a:pt x="1349448" y="805018"/>
                </a:lnTo>
                <a:lnTo>
                  <a:pt x="1366916" y="761138"/>
                </a:lnTo>
                <a:lnTo>
                  <a:pt x="1370894" y="703595"/>
                </a:lnTo>
                <a:lnTo>
                  <a:pt x="1371047" y="663827"/>
                </a:lnTo>
                <a:lnTo>
                  <a:pt x="1371047" y="199841"/>
                </a:lnTo>
                <a:lnTo>
                  <a:pt x="1370894" y="160073"/>
                </a:lnTo>
                <a:lnTo>
                  <a:pt x="1366916" y="102529"/>
                </a:lnTo>
                <a:lnTo>
                  <a:pt x="1349448" y="58650"/>
                </a:lnTo>
                <a:lnTo>
                  <a:pt x="1312396" y="21599"/>
                </a:lnTo>
                <a:lnTo>
                  <a:pt x="1268517" y="4131"/>
                </a:lnTo>
                <a:lnTo>
                  <a:pt x="1210973" y="153"/>
                </a:lnTo>
                <a:lnTo>
                  <a:pt x="1171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18105" y="5620602"/>
            <a:ext cx="632460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 indent="4445">
              <a:lnSpc>
                <a:spcPct val="102200"/>
              </a:lnSpc>
              <a:spcBef>
                <a:spcPts val="75"/>
              </a:spcBef>
            </a:pP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State  </a:t>
            </a:r>
            <a:r>
              <a:rPr sz="1950" spc="60" dirty="0">
                <a:solidFill>
                  <a:srgbClr val="FFFFFF"/>
                </a:solidFill>
                <a:latin typeface="Arial MT"/>
                <a:cs typeface="Arial MT"/>
              </a:rPr>
              <a:t>Sto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09674" y="1580938"/>
            <a:ext cx="1727200" cy="445770"/>
          </a:xfrm>
          <a:custGeom>
            <a:avLst/>
            <a:gdLst/>
            <a:ahLst/>
            <a:cxnLst/>
            <a:rect l="l" t="t" r="r" b="b"/>
            <a:pathLst>
              <a:path w="1727200" h="445769">
                <a:moveTo>
                  <a:pt x="1546702" y="0"/>
                </a:moveTo>
                <a:lnTo>
                  <a:pt x="179886" y="0"/>
                </a:lnTo>
                <a:lnTo>
                  <a:pt x="144089" y="137"/>
                </a:lnTo>
                <a:lnTo>
                  <a:pt x="92291" y="3719"/>
                </a:lnTo>
                <a:lnTo>
                  <a:pt x="52793" y="19442"/>
                </a:lnTo>
                <a:lnTo>
                  <a:pt x="19442" y="52794"/>
                </a:lnTo>
                <a:lnTo>
                  <a:pt x="3719" y="92292"/>
                </a:lnTo>
                <a:lnTo>
                  <a:pt x="137" y="144090"/>
                </a:lnTo>
                <a:lnTo>
                  <a:pt x="0" y="179886"/>
                </a:lnTo>
                <a:lnTo>
                  <a:pt x="0" y="265866"/>
                </a:lnTo>
                <a:lnTo>
                  <a:pt x="1101" y="330531"/>
                </a:lnTo>
                <a:lnTo>
                  <a:pt x="8815" y="371441"/>
                </a:lnTo>
                <a:lnTo>
                  <a:pt x="34302" y="411449"/>
                </a:lnTo>
                <a:lnTo>
                  <a:pt x="74310" y="436937"/>
                </a:lnTo>
                <a:lnTo>
                  <a:pt x="115221" y="444650"/>
                </a:lnTo>
                <a:lnTo>
                  <a:pt x="179886" y="445752"/>
                </a:lnTo>
                <a:lnTo>
                  <a:pt x="1546702" y="445752"/>
                </a:lnTo>
                <a:lnTo>
                  <a:pt x="1611367" y="444650"/>
                </a:lnTo>
                <a:lnTo>
                  <a:pt x="1652277" y="436937"/>
                </a:lnTo>
                <a:lnTo>
                  <a:pt x="1692286" y="411449"/>
                </a:lnTo>
                <a:lnTo>
                  <a:pt x="1717773" y="371441"/>
                </a:lnTo>
                <a:lnTo>
                  <a:pt x="1725487" y="330531"/>
                </a:lnTo>
                <a:lnTo>
                  <a:pt x="1726589" y="265866"/>
                </a:lnTo>
                <a:lnTo>
                  <a:pt x="1726589" y="179886"/>
                </a:lnTo>
                <a:lnTo>
                  <a:pt x="1725487" y="115222"/>
                </a:lnTo>
                <a:lnTo>
                  <a:pt x="1717773" y="74311"/>
                </a:lnTo>
                <a:lnTo>
                  <a:pt x="1692286" y="34303"/>
                </a:lnTo>
                <a:lnTo>
                  <a:pt x="1652277" y="8815"/>
                </a:lnTo>
                <a:lnTo>
                  <a:pt x="1611367" y="1101"/>
                </a:lnTo>
                <a:lnTo>
                  <a:pt x="1582499" y="137"/>
                </a:lnTo>
                <a:lnTo>
                  <a:pt x="1546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29287" y="1663313"/>
            <a:ext cx="128651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16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Arial MT"/>
                <a:cs typeface="Arial MT"/>
              </a:rPr>
              <a:t>Topic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13993" y="1057786"/>
            <a:ext cx="0" cy="10116185"/>
          </a:xfrm>
          <a:custGeom>
            <a:avLst/>
            <a:gdLst/>
            <a:ahLst/>
            <a:cxnLst/>
            <a:rect l="l" t="t" r="r" b="b"/>
            <a:pathLst>
              <a:path h="10116185">
                <a:moveTo>
                  <a:pt x="0" y="10115675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30958" y="2306544"/>
            <a:ext cx="779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0033B3"/>
                </a:solidFill>
                <a:latin typeface="Courier New"/>
                <a:cs typeface="Courier New"/>
              </a:rPr>
              <a:t>try</a:t>
            </a:r>
            <a:r>
              <a:rPr sz="1950" spc="-6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534182" y="2913855"/>
            <a:ext cx="30416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producer.beginTxn();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83374" y="7468691"/>
            <a:ext cx="4097654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33B3"/>
                </a:solidFill>
                <a:latin typeface="Courier New"/>
                <a:cs typeface="Courier New"/>
              </a:rPr>
              <a:t>catch</a:t>
            </a:r>
            <a:r>
              <a:rPr sz="1950" spc="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950" spc="10" dirty="0">
                <a:latin typeface="Courier New"/>
                <a:cs typeface="Courier New"/>
              </a:rPr>
              <a:t>KafkaException</a:t>
            </a:r>
            <a:r>
              <a:rPr sz="1950" spc="5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e){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307911" y="8076002"/>
            <a:ext cx="1765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660922" y="3554076"/>
            <a:ext cx="39465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080808"/>
                </a:solidFill>
                <a:latin typeface="Courier New"/>
                <a:cs typeface="Courier New"/>
              </a:rPr>
              <a:t>records</a:t>
            </a:r>
            <a:r>
              <a:rPr sz="195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95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consumer.poll();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16534" y="5015604"/>
            <a:ext cx="20351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50" u="sng" spc="1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Arial MT"/>
                <a:cs typeface="Arial MT"/>
              </a:rPr>
              <a:t>transactional.id</a:t>
            </a:r>
            <a:r>
              <a:rPr sz="1650" spc="-3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B51700"/>
                </a:solidFill>
                <a:latin typeface="Arial MT"/>
                <a:cs typeface="Arial MT"/>
              </a:rPr>
              <a:t>=</a:t>
            </a:r>
            <a:r>
              <a:rPr sz="1650" spc="-3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B51700"/>
                </a:solidFill>
                <a:latin typeface="Arial MT"/>
                <a:cs typeface="Arial MT"/>
              </a:rPr>
              <a:t>abc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4179" y="6509884"/>
            <a:ext cx="27774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077D16"/>
                </a:solidFill>
                <a:latin typeface="Courier New"/>
                <a:cs typeface="Courier New"/>
              </a:rPr>
              <a:t>processing.guarantee </a:t>
            </a:r>
            <a:r>
              <a:rPr sz="1650" spc="-5" dirty="0">
                <a:solidFill>
                  <a:srgbClr val="077D16"/>
                </a:solidFill>
                <a:latin typeface="Courier New"/>
                <a:cs typeface="Courier New"/>
              </a:rPr>
              <a:t>= </a:t>
            </a:r>
            <a:r>
              <a:rPr sz="1650" spc="-975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77D16"/>
                </a:solidFill>
                <a:latin typeface="Courier New"/>
                <a:cs typeface="Courier New"/>
              </a:rPr>
              <a:t>exactly_once_v2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818919" y="1495037"/>
            <a:ext cx="6896100" cy="2449830"/>
            <a:chOff x="4818919" y="1495037"/>
            <a:chExt cx="6896100" cy="2449830"/>
          </a:xfrm>
        </p:grpSpPr>
        <p:sp>
          <p:nvSpPr>
            <p:cNvPr id="35" name="object 35"/>
            <p:cNvSpPr/>
            <p:nvPr/>
          </p:nvSpPr>
          <p:spPr>
            <a:xfrm>
              <a:off x="8324130" y="1505515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60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94275" y="1575397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69">
                  <a:moveTo>
                    <a:pt x="2437772" y="0"/>
                  </a:moveTo>
                  <a:lnTo>
                    <a:pt x="202229" y="0"/>
                  </a:lnTo>
                  <a:lnTo>
                    <a:pt x="161986" y="154"/>
                  </a:lnTo>
                  <a:lnTo>
                    <a:pt x="103754" y="4180"/>
                  </a:lnTo>
                  <a:lnTo>
                    <a:pt x="59351" y="21856"/>
                  </a:lnTo>
                  <a:lnTo>
                    <a:pt x="21857" y="59351"/>
                  </a:lnTo>
                  <a:lnTo>
                    <a:pt x="4181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3"/>
                  </a:lnTo>
                  <a:lnTo>
                    <a:pt x="154" y="499345"/>
                  </a:lnTo>
                  <a:lnTo>
                    <a:pt x="4181" y="557576"/>
                  </a:lnTo>
                  <a:lnTo>
                    <a:pt x="21857" y="601980"/>
                  </a:lnTo>
                  <a:lnTo>
                    <a:pt x="59351" y="639474"/>
                  </a:lnTo>
                  <a:lnTo>
                    <a:pt x="103754" y="657151"/>
                  </a:lnTo>
                  <a:lnTo>
                    <a:pt x="161986" y="661176"/>
                  </a:lnTo>
                  <a:lnTo>
                    <a:pt x="202229" y="661331"/>
                  </a:lnTo>
                  <a:lnTo>
                    <a:pt x="2437772" y="661331"/>
                  </a:lnTo>
                  <a:lnTo>
                    <a:pt x="2478017" y="661176"/>
                  </a:lnTo>
                  <a:lnTo>
                    <a:pt x="2536247" y="657151"/>
                  </a:lnTo>
                  <a:lnTo>
                    <a:pt x="2580650" y="639474"/>
                  </a:lnTo>
                  <a:lnTo>
                    <a:pt x="2618146" y="601980"/>
                  </a:lnTo>
                  <a:lnTo>
                    <a:pt x="2635818" y="557576"/>
                  </a:lnTo>
                  <a:lnTo>
                    <a:pt x="2639842" y="499345"/>
                  </a:lnTo>
                  <a:lnTo>
                    <a:pt x="2639997" y="459103"/>
                  </a:lnTo>
                  <a:lnTo>
                    <a:pt x="2639997" y="202228"/>
                  </a:lnTo>
                  <a:lnTo>
                    <a:pt x="2639842" y="161985"/>
                  </a:lnTo>
                  <a:lnTo>
                    <a:pt x="2635818" y="103754"/>
                  </a:lnTo>
                  <a:lnTo>
                    <a:pt x="2618146" y="59351"/>
                  </a:lnTo>
                  <a:lnTo>
                    <a:pt x="2580650" y="21856"/>
                  </a:lnTo>
                  <a:lnTo>
                    <a:pt x="2536247" y="4180"/>
                  </a:lnTo>
                  <a:lnTo>
                    <a:pt x="2478017" y="154"/>
                  </a:lnTo>
                  <a:lnTo>
                    <a:pt x="2437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29397" y="2475616"/>
              <a:ext cx="3278504" cy="1458595"/>
            </a:xfrm>
            <a:custGeom>
              <a:avLst/>
              <a:gdLst/>
              <a:ahLst/>
              <a:cxnLst/>
              <a:rect l="l" t="t" r="r" b="b"/>
              <a:pathLst>
                <a:path w="3278504" h="1458595">
                  <a:moveTo>
                    <a:pt x="0" y="1458520"/>
                  </a:moveTo>
                  <a:lnTo>
                    <a:pt x="3268812" y="4256"/>
                  </a:lnTo>
                  <a:lnTo>
                    <a:pt x="327837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780" y="2433952"/>
              <a:ext cx="112395" cy="92075"/>
            </a:xfrm>
            <a:custGeom>
              <a:avLst/>
              <a:gdLst/>
              <a:ahLst/>
              <a:cxnLst/>
              <a:rect l="l" t="t" r="r" b="b"/>
              <a:pathLst>
                <a:path w="112395" h="92075">
                  <a:moveTo>
                    <a:pt x="0" y="0"/>
                  </a:moveTo>
                  <a:lnTo>
                    <a:pt x="40859" y="91841"/>
                  </a:lnTo>
                  <a:lnTo>
                    <a:pt x="112270" y="5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084279" y="2936339"/>
            <a:ext cx="18446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1615" algn="l"/>
              </a:tabLst>
            </a:pPr>
            <a:r>
              <a:rPr sz="1650" u="sng" dirty="0">
                <a:solidFill>
                  <a:srgbClr val="B51700"/>
                </a:solidFill>
                <a:uFill>
                  <a:solidFill>
                    <a:srgbClr val="B41600"/>
                  </a:solidFill>
                </a:uFill>
                <a:latin typeface="Arial MT"/>
                <a:cs typeface="Arial MT"/>
              </a:rPr>
              <a:t> 	</a:t>
            </a:r>
            <a:r>
              <a:rPr sz="1650" spc="10" dirty="0">
                <a:solidFill>
                  <a:srgbClr val="B51700"/>
                </a:solidFill>
                <a:latin typeface="Arial MT"/>
                <a:cs typeface="Arial MT"/>
              </a:rPr>
              <a:t>transaction</a:t>
            </a:r>
            <a:r>
              <a:rPr sz="1650" spc="-95" dirty="0">
                <a:solidFill>
                  <a:srgbClr val="B51700"/>
                </a:solidFill>
                <a:latin typeface="Arial MT"/>
                <a:cs typeface="Arial MT"/>
              </a:rPr>
              <a:t>_</a:t>
            </a:r>
            <a:r>
              <a:rPr sz="1650" spc="10" dirty="0">
                <a:solidFill>
                  <a:srgbClr val="B51700"/>
                </a:solidFill>
                <a:latin typeface="Arial MT"/>
                <a:cs typeface="Arial MT"/>
              </a:rPr>
              <a:t>state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13826" y="1631594"/>
            <a:ext cx="2417445" cy="8286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919480" marR="5080" indent="-723900">
              <a:lnSpc>
                <a:spcPct val="104099"/>
              </a:lnSpc>
              <a:spcBef>
                <a:spcPts val="15"/>
              </a:spcBef>
            </a:pPr>
            <a:r>
              <a:rPr sz="1650" spc="15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16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Cordinator </a:t>
            </a:r>
            <a:r>
              <a:rPr sz="1650" spc="-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(Broker)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650" spc="35" dirty="0">
                <a:solidFill>
                  <a:srgbClr val="B51700"/>
                </a:solidFill>
                <a:latin typeface="Arial MT"/>
                <a:cs typeface="Arial MT"/>
              </a:rPr>
              <a:t>pid</a:t>
            </a:r>
            <a:r>
              <a:rPr sz="1650" spc="-2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-65" dirty="0">
                <a:solidFill>
                  <a:srgbClr val="B51700"/>
                </a:solidFill>
                <a:latin typeface="Arial MT"/>
                <a:cs typeface="Arial MT"/>
              </a:rPr>
              <a:t>&amp;</a:t>
            </a:r>
            <a:r>
              <a:rPr sz="1650" spc="-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20" dirty="0">
                <a:solidFill>
                  <a:srgbClr val="B51700"/>
                </a:solidFill>
                <a:latin typeface="Arial MT"/>
                <a:cs typeface="Arial MT"/>
              </a:rPr>
              <a:t>epoch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85515" y="4219842"/>
            <a:ext cx="3493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0033B3"/>
                </a:solidFill>
                <a:latin typeface="Courier New"/>
                <a:cs typeface="Courier New"/>
              </a:rPr>
              <a:t>for</a:t>
            </a:r>
            <a:r>
              <a:rPr sz="1950" spc="10" dirty="0">
                <a:solidFill>
                  <a:srgbClr val="080808"/>
                </a:solidFill>
                <a:latin typeface="Courier New"/>
                <a:cs typeface="Courier New"/>
              </a:rPr>
              <a:t>(record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80808"/>
                </a:solidFill>
                <a:latin typeface="Courier New"/>
                <a:cs typeface="Courier New"/>
              </a:rPr>
              <a:t>records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){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527641" y="5024777"/>
            <a:ext cx="4549775" cy="9347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sz="1950" spc="15" dirty="0">
                <a:solidFill>
                  <a:srgbClr val="0033B3"/>
                </a:solidFill>
                <a:latin typeface="Courier New"/>
                <a:cs typeface="Courier New"/>
              </a:rPr>
              <a:t>producer.send(“changelog”) </a:t>
            </a:r>
            <a:r>
              <a:rPr sz="1950" spc="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33B3"/>
                </a:solidFill>
                <a:latin typeface="Courier New"/>
                <a:cs typeface="Courier New"/>
              </a:rPr>
              <a:t>producer.send(“output”) </a:t>
            </a:r>
            <a:r>
              <a:rPr sz="1950" spc="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33B3"/>
                </a:solidFill>
                <a:latin typeface="Courier New"/>
                <a:cs typeface="Courier New"/>
              </a:rPr>
              <a:t>producer.sendConsumerOffsets()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313653" y="3928590"/>
            <a:ext cx="3401695" cy="1961514"/>
            <a:chOff x="8313653" y="3928590"/>
            <a:chExt cx="3401695" cy="1961514"/>
          </a:xfrm>
        </p:grpSpPr>
        <p:sp>
          <p:nvSpPr>
            <p:cNvPr id="44" name="object 44"/>
            <p:cNvSpPr/>
            <p:nvPr/>
          </p:nvSpPr>
          <p:spPr>
            <a:xfrm>
              <a:off x="8324130" y="3939067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60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94276" y="4008949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70">
                  <a:moveTo>
                    <a:pt x="2437771" y="0"/>
                  </a:moveTo>
                  <a:lnTo>
                    <a:pt x="202228" y="0"/>
                  </a:lnTo>
                  <a:lnTo>
                    <a:pt x="161985" y="154"/>
                  </a:lnTo>
                  <a:lnTo>
                    <a:pt x="103754" y="4180"/>
                  </a:lnTo>
                  <a:lnTo>
                    <a:pt x="59351" y="21856"/>
                  </a:lnTo>
                  <a:lnTo>
                    <a:pt x="21856" y="59351"/>
                  </a:lnTo>
                  <a:lnTo>
                    <a:pt x="4180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4"/>
                  </a:lnTo>
                  <a:lnTo>
                    <a:pt x="154" y="499346"/>
                  </a:lnTo>
                  <a:lnTo>
                    <a:pt x="4180" y="557577"/>
                  </a:lnTo>
                  <a:lnTo>
                    <a:pt x="21856" y="601981"/>
                  </a:lnTo>
                  <a:lnTo>
                    <a:pt x="59351" y="639475"/>
                  </a:lnTo>
                  <a:lnTo>
                    <a:pt x="103754" y="657151"/>
                  </a:lnTo>
                  <a:lnTo>
                    <a:pt x="161985" y="661177"/>
                  </a:lnTo>
                  <a:lnTo>
                    <a:pt x="202228" y="661332"/>
                  </a:lnTo>
                  <a:lnTo>
                    <a:pt x="2437771" y="661332"/>
                  </a:lnTo>
                  <a:lnTo>
                    <a:pt x="2478016" y="661177"/>
                  </a:lnTo>
                  <a:lnTo>
                    <a:pt x="2536246" y="657151"/>
                  </a:lnTo>
                  <a:lnTo>
                    <a:pt x="2580649" y="639475"/>
                  </a:lnTo>
                  <a:lnTo>
                    <a:pt x="2618145" y="601981"/>
                  </a:lnTo>
                  <a:lnTo>
                    <a:pt x="2635817" y="557577"/>
                  </a:lnTo>
                  <a:lnTo>
                    <a:pt x="2639841" y="499346"/>
                  </a:lnTo>
                  <a:lnTo>
                    <a:pt x="2639996" y="459104"/>
                  </a:lnTo>
                  <a:lnTo>
                    <a:pt x="2639996" y="202228"/>
                  </a:lnTo>
                  <a:lnTo>
                    <a:pt x="2639841" y="161985"/>
                  </a:lnTo>
                  <a:lnTo>
                    <a:pt x="2635817" y="103754"/>
                  </a:lnTo>
                  <a:lnTo>
                    <a:pt x="2618145" y="59351"/>
                  </a:lnTo>
                  <a:lnTo>
                    <a:pt x="2580649" y="21856"/>
                  </a:lnTo>
                  <a:lnTo>
                    <a:pt x="2536246" y="4180"/>
                  </a:lnTo>
                  <a:lnTo>
                    <a:pt x="2478016" y="154"/>
                  </a:lnTo>
                  <a:lnTo>
                    <a:pt x="2437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681019" y="4196033"/>
            <a:ext cx="6699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6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oker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97908" y="5417418"/>
            <a:ext cx="10033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solidFill>
                  <a:srgbClr val="B51700"/>
                </a:solidFill>
                <a:latin typeface="Arial MT"/>
                <a:cs typeface="Arial MT"/>
              </a:rPr>
              <a:t>changelog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313653" y="6124506"/>
            <a:ext cx="3401695" cy="1961514"/>
            <a:chOff x="8313653" y="6124506"/>
            <a:chExt cx="3401695" cy="1961514"/>
          </a:xfrm>
        </p:grpSpPr>
        <p:sp>
          <p:nvSpPr>
            <p:cNvPr id="49" name="object 49"/>
            <p:cNvSpPr/>
            <p:nvPr/>
          </p:nvSpPr>
          <p:spPr>
            <a:xfrm>
              <a:off x="8324130" y="6134983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59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94276" y="6204864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70">
                  <a:moveTo>
                    <a:pt x="2437771" y="0"/>
                  </a:moveTo>
                  <a:lnTo>
                    <a:pt x="202228" y="0"/>
                  </a:lnTo>
                  <a:lnTo>
                    <a:pt x="161985" y="154"/>
                  </a:lnTo>
                  <a:lnTo>
                    <a:pt x="103754" y="4181"/>
                  </a:lnTo>
                  <a:lnTo>
                    <a:pt x="59351" y="21857"/>
                  </a:lnTo>
                  <a:lnTo>
                    <a:pt x="21856" y="59351"/>
                  </a:lnTo>
                  <a:lnTo>
                    <a:pt x="4180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4"/>
                  </a:lnTo>
                  <a:lnTo>
                    <a:pt x="154" y="499346"/>
                  </a:lnTo>
                  <a:lnTo>
                    <a:pt x="4180" y="557577"/>
                  </a:lnTo>
                  <a:lnTo>
                    <a:pt x="21856" y="601981"/>
                  </a:lnTo>
                  <a:lnTo>
                    <a:pt x="59351" y="639475"/>
                  </a:lnTo>
                  <a:lnTo>
                    <a:pt x="103754" y="657151"/>
                  </a:lnTo>
                  <a:lnTo>
                    <a:pt x="161985" y="661177"/>
                  </a:lnTo>
                  <a:lnTo>
                    <a:pt x="202228" y="661332"/>
                  </a:lnTo>
                  <a:lnTo>
                    <a:pt x="2437771" y="661332"/>
                  </a:lnTo>
                  <a:lnTo>
                    <a:pt x="2478016" y="661177"/>
                  </a:lnTo>
                  <a:lnTo>
                    <a:pt x="2536246" y="657151"/>
                  </a:lnTo>
                  <a:lnTo>
                    <a:pt x="2580649" y="639475"/>
                  </a:lnTo>
                  <a:lnTo>
                    <a:pt x="2618145" y="601981"/>
                  </a:lnTo>
                  <a:lnTo>
                    <a:pt x="2635817" y="557577"/>
                  </a:lnTo>
                  <a:lnTo>
                    <a:pt x="2639841" y="499346"/>
                  </a:lnTo>
                  <a:lnTo>
                    <a:pt x="2639996" y="459104"/>
                  </a:lnTo>
                  <a:lnTo>
                    <a:pt x="2639996" y="202228"/>
                  </a:lnTo>
                  <a:lnTo>
                    <a:pt x="2639841" y="161985"/>
                  </a:lnTo>
                  <a:lnTo>
                    <a:pt x="2635817" y="103754"/>
                  </a:lnTo>
                  <a:lnTo>
                    <a:pt x="2618145" y="59351"/>
                  </a:lnTo>
                  <a:lnTo>
                    <a:pt x="2580649" y="21857"/>
                  </a:lnTo>
                  <a:lnTo>
                    <a:pt x="2536246" y="4181"/>
                  </a:lnTo>
                  <a:lnTo>
                    <a:pt x="2478016" y="154"/>
                  </a:lnTo>
                  <a:lnTo>
                    <a:pt x="2437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681019" y="6391948"/>
            <a:ext cx="6699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6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oker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781987" y="7613333"/>
            <a:ext cx="6350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30" dirty="0">
                <a:solidFill>
                  <a:srgbClr val="B51700"/>
                </a:solidFill>
                <a:latin typeface="Arial MT"/>
                <a:cs typeface="Arial MT"/>
              </a:rPr>
              <a:t>output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313653" y="8320421"/>
            <a:ext cx="3401695" cy="1961514"/>
            <a:chOff x="8313653" y="8320421"/>
            <a:chExt cx="3401695" cy="1961514"/>
          </a:xfrm>
        </p:grpSpPr>
        <p:sp>
          <p:nvSpPr>
            <p:cNvPr id="54" name="object 54"/>
            <p:cNvSpPr/>
            <p:nvPr/>
          </p:nvSpPr>
          <p:spPr>
            <a:xfrm>
              <a:off x="8324130" y="8330899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59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94276" y="8400779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70">
                  <a:moveTo>
                    <a:pt x="2437771" y="0"/>
                  </a:moveTo>
                  <a:lnTo>
                    <a:pt x="202228" y="0"/>
                  </a:lnTo>
                  <a:lnTo>
                    <a:pt x="161985" y="154"/>
                  </a:lnTo>
                  <a:lnTo>
                    <a:pt x="103754" y="4181"/>
                  </a:lnTo>
                  <a:lnTo>
                    <a:pt x="59351" y="21857"/>
                  </a:lnTo>
                  <a:lnTo>
                    <a:pt x="21856" y="59351"/>
                  </a:lnTo>
                  <a:lnTo>
                    <a:pt x="4180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4"/>
                  </a:lnTo>
                  <a:lnTo>
                    <a:pt x="154" y="499346"/>
                  </a:lnTo>
                  <a:lnTo>
                    <a:pt x="4180" y="557577"/>
                  </a:lnTo>
                  <a:lnTo>
                    <a:pt x="21856" y="601981"/>
                  </a:lnTo>
                  <a:lnTo>
                    <a:pt x="59351" y="639475"/>
                  </a:lnTo>
                  <a:lnTo>
                    <a:pt x="103754" y="657152"/>
                  </a:lnTo>
                  <a:lnTo>
                    <a:pt x="161985" y="661177"/>
                  </a:lnTo>
                  <a:lnTo>
                    <a:pt x="202228" y="661332"/>
                  </a:lnTo>
                  <a:lnTo>
                    <a:pt x="2437771" y="661332"/>
                  </a:lnTo>
                  <a:lnTo>
                    <a:pt x="2478016" y="661177"/>
                  </a:lnTo>
                  <a:lnTo>
                    <a:pt x="2536246" y="657152"/>
                  </a:lnTo>
                  <a:lnTo>
                    <a:pt x="2580649" y="639475"/>
                  </a:lnTo>
                  <a:lnTo>
                    <a:pt x="2618145" y="601981"/>
                  </a:lnTo>
                  <a:lnTo>
                    <a:pt x="2635817" y="557577"/>
                  </a:lnTo>
                  <a:lnTo>
                    <a:pt x="2639841" y="499346"/>
                  </a:lnTo>
                  <a:lnTo>
                    <a:pt x="2639996" y="459104"/>
                  </a:lnTo>
                  <a:lnTo>
                    <a:pt x="2639996" y="202228"/>
                  </a:lnTo>
                  <a:lnTo>
                    <a:pt x="2639841" y="161985"/>
                  </a:lnTo>
                  <a:lnTo>
                    <a:pt x="2635817" y="103754"/>
                  </a:lnTo>
                  <a:lnTo>
                    <a:pt x="2618145" y="59351"/>
                  </a:lnTo>
                  <a:lnTo>
                    <a:pt x="2580649" y="21857"/>
                  </a:lnTo>
                  <a:lnTo>
                    <a:pt x="2536246" y="4181"/>
                  </a:lnTo>
                  <a:lnTo>
                    <a:pt x="2478016" y="154"/>
                  </a:lnTo>
                  <a:lnTo>
                    <a:pt x="2437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681019" y="8587864"/>
            <a:ext cx="6699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6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oker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201900" y="9809250"/>
            <a:ext cx="179514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B51700"/>
                </a:solidFill>
                <a:latin typeface="Arial MT"/>
                <a:cs typeface="Arial MT"/>
              </a:rPr>
              <a:t>_consumer_offsets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817287" y="2979409"/>
            <a:ext cx="3296920" cy="6360160"/>
            <a:chOff x="4817287" y="2979409"/>
            <a:chExt cx="3296920" cy="6360160"/>
          </a:xfrm>
        </p:grpSpPr>
        <p:sp>
          <p:nvSpPr>
            <p:cNvPr id="59" name="object 59"/>
            <p:cNvSpPr/>
            <p:nvPr/>
          </p:nvSpPr>
          <p:spPr>
            <a:xfrm>
              <a:off x="4827765" y="4909287"/>
              <a:ext cx="3122930" cy="0"/>
            </a:xfrm>
            <a:custGeom>
              <a:avLst/>
              <a:gdLst/>
              <a:ahLst/>
              <a:cxnLst/>
              <a:rect l="l" t="t" r="r" b="b"/>
              <a:pathLst>
                <a:path w="3122929">
                  <a:moveTo>
                    <a:pt x="0" y="0"/>
                  </a:moveTo>
                  <a:lnTo>
                    <a:pt x="3112382" y="0"/>
                  </a:lnTo>
                  <a:lnTo>
                    <a:pt x="312285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40147" y="485902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33081" y="4877602"/>
              <a:ext cx="3200400" cy="1885950"/>
            </a:xfrm>
            <a:custGeom>
              <a:avLst/>
              <a:gdLst/>
              <a:ahLst/>
              <a:cxnLst/>
              <a:rect l="l" t="t" r="r" b="b"/>
              <a:pathLst>
                <a:path w="3200400" h="1885950">
                  <a:moveTo>
                    <a:pt x="0" y="0"/>
                  </a:moveTo>
                  <a:lnTo>
                    <a:pt x="3191010" y="1880395"/>
                  </a:lnTo>
                  <a:lnTo>
                    <a:pt x="3200032" y="188571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98575" y="6714696"/>
              <a:ext cx="112395" cy="94615"/>
            </a:xfrm>
            <a:custGeom>
              <a:avLst/>
              <a:gdLst/>
              <a:ahLst/>
              <a:cxnLst/>
              <a:rect l="l" t="t" r="r" b="b"/>
              <a:pathLst>
                <a:path w="112395" h="94615">
                  <a:moveTo>
                    <a:pt x="51033" y="0"/>
                  </a:moveTo>
                  <a:lnTo>
                    <a:pt x="0" y="86602"/>
                  </a:lnTo>
                  <a:lnTo>
                    <a:pt x="112119" y="94334"/>
                  </a:lnTo>
                  <a:lnTo>
                    <a:pt x="51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33082" y="4877602"/>
              <a:ext cx="3227705" cy="4389120"/>
            </a:xfrm>
            <a:custGeom>
              <a:avLst/>
              <a:gdLst/>
              <a:ahLst/>
              <a:cxnLst/>
              <a:rect l="l" t="t" r="r" b="b"/>
              <a:pathLst>
                <a:path w="3227704" h="4389120">
                  <a:moveTo>
                    <a:pt x="0" y="0"/>
                  </a:moveTo>
                  <a:lnTo>
                    <a:pt x="3221058" y="4380588"/>
                  </a:lnTo>
                  <a:lnTo>
                    <a:pt x="3227261" y="438902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17539" y="2979413"/>
              <a:ext cx="1796414" cy="6360160"/>
            </a:xfrm>
            <a:custGeom>
              <a:avLst/>
              <a:gdLst/>
              <a:ahLst/>
              <a:cxnLst/>
              <a:rect l="l" t="t" r="r" b="b"/>
              <a:pathLst>
                <a:path w="1796415" h="6360159">
                  <a:moveTo>
                    <a:pt x="412369" y="188493"/>
                  </a:moveTo>
                  <a:lnTo>
                    <a:pt x="402450" y="142735"/>
                  </a:lnTo>
                  <a:lnTo>
                    <a:pt x="382612" y="99682"/>
                  </a:lnTo>
                  <a:lnTo>
                    <a:pt x="352856" y="61150"/>
                  </a:lnTo>
                  <a:lnTo>
                    <a:pt x="315353" y="30568"/>
                  </a:lnTo>
                  <a:lnTo>
                    <a:pt x="273443" y="10198"/>
                  </a:lnTo>
                  <a:lnTo>
                    <a:pt x="228892" y="0"/>
                  </a:lnTo>
                  <a:lnTo>
                    <a:pt x="183464" y="0"/>
                  </a:lnTo>
                  <a:lnTo>
                    <a:pt x="138925" y="10198"/>
                  </a:lnTo>
                  <a:lnTo>
                    <a:pt x="97015" y="30568"/>
                  </a:lnTo>
                  <a:lnTo>
                    <a:pt x="59512" y="61150"/>
                  </a:lnTo>
                  <a:lnTo>
                    <a:pt x="29756" y="99682"/>
                  </a:lnTo>
                  <a:lnTo>
                    <a:pt x="9918" y="142735"/>
                  </a:lnTo>
                  <a:lnTo>
                    <a:pt x="0" y="188493"/>
                  </a:lnTo>
                  <a:lnTo>
                    <a:pt x="0" y="235165"/>
                  </a:lnTo>
                  <a:lnTo>
                    <a:pt x="9918" y="280936"/>
                  </a:lnTo>
                  <a:lnTo>
                    <a:pt x="29756" y="323989"/>
                  </a:lnTo>
                  <a:lnTo>
                    <a:pt x="59512" y="362521"/>
                  </a:lnTo>
                  <a:lnTo>
                    <a:pt x="97015" y="393090"/>
                  </a:lnTo>
                  <a:lnTo>
                    <a:pt x="138925" y="413473"/>
                  </a:lnTo>
                  <a:lnTo>
                    <a:pt x="183464" y="423659"/>
                  </a:lnTo>
                  <a:lnTo>
                    <a:pt x="228892" y="423659"/>
                  </a:lnTo>
                  <a:lnTo>
                    <a:pt x="273443" y="413473"/>
                  </a:lnTo>
                  <a:lnTo>
                    <a:pt x="315353" y="393090"/>
                  </a:lnTo>
                  <a:lnTo>
                    <a:pt x="352856" y="362521"/>
                  </a:lnTo>
                  <a:lnTo>
                    <a:pt x="382612" y="323989"/>
                  </a:lnTo>
                  <a:lnTo>
                    <a:pt x="402450" y="280936"/>
                  </a:lnTo>
                  <a:lnTo>
                    <a:pt x="412369" y="235165"/>
                  </a:lnTo>
                  <a:lnTo>
                    <a:pt x="412369" y="188493"/>
                  </a:lnTo>
                  <a:close/>
                </a:path>
                <a:path w="1796415" h="6360159">
                  <a:moveTo>
                    <a:pt x="1796148" y="6359766"/>
                  </a:moveTo>
                  <a:lnTo>
                    <a:pt x="1777085" y="6249009"/>
                  </a:lnTo>
                  <a:lnTo>
                    <a:pt x="1696097" y="6308560"/>
                  </a:lnTo>
                  <a:lnTo>
                    <a:pt x="1796148" y="6359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441197" y="3018793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50589" y="4138262"/>
            <a:ext cx="412750" cy="424180"/>
          </a:xfrm>
          <a:custGeom>
            <a:avLst/>
            <a:gdLst/>
            <a:ahLst/>
            <a:cxnLst/>
            <a:rect l="l" t="t" r="r" b="b"/>
            <a:pathLst>
              <a:path w="412750" h="424179">
                <a:moveTo>
                  <a:pt x="228897" y="0"/>
                </a:moveTo>
                <a:lnTo>
                  <a:pt x="183469" y="0"/>
                </a:lnTo>
                <a:lnTo>
                  <a:pt x="138922" y="10190"/>
                </a:lnTo>
                <a:lnTo>
                  <a:pt x="97016" y="30571"/>
                </a:lnTo>
                <a:lnTo>
                  <a:pt x="59513" y="61143"/>
                </a:lnTo>
                <a:lnTo>
                  <a:pt x="29756" y="99675"/>
                </a:lnTo>
                <a:lnTo>
                  <a:pt x="9918" y="142728"/>
                </a:lnTo>
                <a:lnTo>
                  <a:pt x="0" y="188496"/>
                </a:lnTo>
                <a:lnTo>
                  <a:pt x="0" y="235167"/>
                </a:lnTo>
                <a:lnTo>
                  <a:pt x="9918" y="280935"/>
                </a:lnTo>
                <a:lnTo>
                  <a:pt x="29756" y="323988"/>
                </a:lnTo>
                <a:lnTo>
                  <a:pt x="59513" y="362520"/>
                </a:lnTo>
                <a:lnTo>
                  <a:pt x="97016" y="393091"/>
                </a:lnTo>
                <a:lnTo>
                  <a:pt x="138922" y="413472"/>
                </a:lnTo>
                <a:lnTo>
                  <a:pt x="183469" y="423663"/>
                </a:lnTo>
                <a:lnTo>
                  <a:pt x="228897" y="423663"/>
                </a:lnTo>
                <a:lnTo>
                  <a:pt x="273444" y="413472"/>
                </a:lnTo>
                <a:lnTo>
                  <a:pt x="315349" y="393091"/>
                </a:lnTo>
                <a:lnTo>
                  <a:pt x="352853" y="362520"/>
                </a:lnTo>
                <a:lnTo>
                  <a:pt x="382610" y="323988"/>
                </a:lnTo>
                <a:lnTo>
                  <a:pt x="402447" y="280935"/>
                </a:lnTo>
                <a:lnTo>
                  <a:pt x="412366" y="235167"/>
                </a:lnTo>
                <a:lnTo>
                  <a:pt x="412366" y="188496"/>
                </a:lnTo>
                <a:lnTo>
                  <a:pt x="402447" y="142728"/>
                </a:lnTo>
                <a:lnTo>
                  <a:pt x="382610" y="99675"/>
                </a:lnTo>
                <a:lnTo>
                  <a:pt x="352853" y="61143"/>
                </a:lnTo>
                <a:lnTo>
                  <a:pt x="315349" y="30571"/>
                </a:lnTo>
                <a:lnTo>
                  <a:pt x="273444" y="10190"/>
                </a:lnTo>
                <a:lnTo>
                  <a:pt x="22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786942" y="4177647"/>
            <a:ext cx="1530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228033" y="4697455"/>
            <a:ext cx="412750" cy="424180"/>
          </a:xfrm>
          <a:custGeom>
            <a:avLst/>
            <a:gdLst/>
            <a:ahLst/>
            <a:cxnLst/>
            <a:rect l="l" t="t" r="r" b="b"/>
            <a:pathLst>
              <a:path w="412750" h="424179">
                <a:moveTo>
                  <a:pt x="228897" y="0"/>
                </a:moveTo>
                <a:lnTo>
                  <a:pt x="183469" y="0"/>
                </a:lnTo>
                <a:lnTo>
                  <a:pt x="138922" y="10190"/>
                </a:lnTo>
                <a:lnTo>
                  <a:pt x="97016" y="30571"/>
                </a:lnTo>
                <a:lnTo>
                  <a:pt x="59513" y="61143"/>
                </a:lnTo>
                <a:lnTo>
                  <a:pt x="29756" y="99675"/>
                </a:lnTo>
                <a:lnTo>
                  <a:pt x="9918" y="142728"/>
                </a:lnTo>
                <a:lnTo>
                  <a:pt x="0" y="188496"/>
                </a:lnTo>
                <a:lnTo>
                  <a:pt x="0" y="235167"/>
                </a:lnTo>
                <a:lnTo>
                  <a:pt x="9918" y="280935"/>
                </a:lnTo>
                <a:lnTo>
                  <a:pt x="29756" y="323988"/>
                </a:lnTo>
                <a:lnTo>
                  <a:pt x="59513" y="362520"/>
                </a:lnTo>
                <a:lnTo>
                  <a:pt x="97016" y="393091"/>
                </a:lnTo>
                <a:lnTo>
                  <a:pt x="138922" y="413472"/>
                </a:lnTo>
                <a:lnTo>
                  <a:pt x="183469" y="423663"/>
                </a:lnTo>
                <a:lnTo>
                  <a:pt x="228897" y="423663"/>
                </a:lnTo>
                <a:lnTo>
                  <a:pt x="273444" y="413472"/>
                </a:lnTo>
                <a:lnTo>
                  <a:pt x="315349" y="393091"/>
                </a:lnTo>
                <a:lnTo>
                  <a:pt x="352853" y="362520"/>
                </a:lnTo>
                <a:lnTo>
                  <a:pt x="382610" y="323988"/>
                </a:lnTo>
                <a:lnTo>
                  <a:pt x="402447" y="280935"/>
                </a:lnTo>
                <a:lnTo>
                  <a:pt x="412366" y="235167"/>
                </a:lnTo>
                <a:lnTo>
                  <a:pt x="412366" y="188496"/>
                </a:lnTo>
                <a:lnTo>
                  <a:pt x="402447" y="142728"/>
                </a:lnTo>
                <a:lnTo>
                  <a:pt x="382610" y="99675"/>
                </a:lnTo>
                <a:lnTo>
                  <a:pt x="352853" y="61143"/>
                </a:lnTo>
                <a:lnTo>
                  <a:pt x="315349" y="30571"/>
                </a:lnTo>
                <a:lnTo>
                  <a:pt x="273444" y="10190"/>
                </a:lnTo>
                <a:lnTo>
                  <a:pt x="22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351686" y="4736841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228033" y="5626973"/>
            <a:ext cx="412750" cy="424180"/>
          </a:xfrm>
          <a:custGeom>
            <a:avLst/>
            <a:gdLst/>
            <a:ahLst/>
            <a:cxnLst/>
            <a:rect l="l" t="t" r="r" b="b"/>
            <a:pathLst>
              <a:path w="412750" h="424179">
                <a:moveTo>
                  <a:pt x="228897" y="0"/>
                </a:moveTo>
                <a:lnTo>
                  <a:pt x="183469" y="0"/>
                </a:lnTo>
                <a:lnTo>
                  <a:pt x="138922" y="10190"/>
                </a:lnTo>
                <a:lnTo>
                  <a:pt x="97016" y="30571"/>
                </a:lnTo>
                <a:lnTo>
                  <a:pt x="59513" y="61143"/>
                </a:lnTo>
                <a:lnTo>
                  <a:pt x="29756" y="99675"/>
                </a:lnTo>
                <a:lnTo>
                  <a:pt x="9918" y="142728"/>
                </a:lnTo>
                <a:lnTo>
                  <a:pt x="0" y="188496"/>
                </a:lnTo>
                <a:lnTo>
                  <a:pt x="0" y="235167"/>
                </a:lnTo>
                <a:lnTo>
                  <a:pt x="9918" y="280935"/>
                </a:lnTo>
                <a:lnTo>
                  <a:pt x="29756" y="323988"/>
                </a:lnTo>
                <a:lnTo>
                  <a:pt x="59513" y="362520"/>
                </a:lnTo>
                <a:lnTo>
                  <a:pt x="97016" y="393091"/>
                </a:lnTo>
                <a:lnTo>
                  <a:pt x="138922" y="413472"/>
                </a:lnTo>
                <a:lnTo>
                  <a:pt x="183469" y="423663"/>
                </a:lnTo>
                <a:lnTo>
                  <a:pt x="228897" y="423663"/>
                </a:lnTo>
                <a:lnTo>
                  <a:pt x="273444" y="413472"/>
                </a:lnTo>
                <a:lnTo>
                  <a:pt x="315349" y="393091"/>
                </a:lnTo>
                <a:lnTo>
                  <a:pt x="352853" y="362520"/>
                </a:lnTo>
                <a:lnTo>
                  <a:pt x="382610" y="323988"/>
                </a:lnTo>
                <a:lnTo>
                  <a:pt x="402447" y="280935"/>
                </a:lnTo>
                <a:lnTo>
                  <a:pt x="412366" y="235167"/>
                </a:lnTo>
                <a:lnTo>
                  <a:pt x="412366" y="188496"/>
                </a:lnTo>
                <a:lnTo>
                  <a:pt x="402447" y="142728"/>
                </a:lnTo>
                <a:lnTo>
                  <a:pt x="382610" y="99675"/>
                </a:lnTo>
                <a:lnTo>
                  <a:pt x="352853" y="61143"/>
                </a:lnTo>
                <a:lnTo>
                  <a:pt x="315349" y="30571"/>
                </a:lnTo>
                <a:lnTo>
                  <a:pt x="273444" y="10190"/>
                </a:lnTo>
                <a:lnTo>
                  <a:pt x="22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51686" y="5666359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228033" y="6893371"/>
            <a:ext cx="412750" cy="424180"/>
          </a:xfrm>
          <a:custGeom>
            <a:avLst/>
            <a:gdLst/>
            <a:ahLst/>
            <a:cxnLst/>
            <a:rect l="l" t="t" r="r" b="b"/>
            <a:pathLst>
              <a:path w="412750" h="424179">
                <a:moveTo>
                  <a:pt x="228897" y="0"/>
                </a:moveTo>
                <a:lnTo>
                  <a:pt x="183469" y="0"/>
                </a:lnTo>
                <a:lnTo>
                  <a:pt x="138922" y="10190"/>
                </a:lnTo>
                <a:lnTo>
                  <a:pt x="97016" y="30571"/>
                </a:lnTo>
                <a:lnTo>
                  <a:pt x="59513" y="61143"/>
                </a:lnTo>
                <a:lnTo>
                  <a:pt x="29756" y="99674"/>
                </a:lnTo>
                <a:lnTo>
                  <a:pt x="9918" y="142728"/>
                </a:lnTo>
                <a:lnTo>
                  <a:pt x="0" y="188495"/>
                </a:lnTo>
                <a:lnTo>
                  <a:pt x="0" y="235167"/>
                </a:lnTo>
                <a:lnTo>
                  <a:pt x="9918" y="280934"/>
                </a:lnTo>
                <a:lnTo>
                  <a:pt x="29756" y="323988"/>
                </a:lnTo>
                <a:lnTo>
                  <a:pt x="59513" y="362520"/>
                </a:lnTo>
                <a:lnTo>
                  <a:pt x="97016" y="393091"/>
                </a:lnTo>
                <a:lnTo>
                  <a:pt x="138922" y="413472"/>
                </a:lnTo>
                <a:lnTo>
                  <a:pt x="183469" y="423663"/>
                </a:lnTo>
                <a:lnTo>
                  <a:pt x="228897" y="423663"/>
                </a:lnTo>
                <a:lnTo>
                  <a:pt x="273444" y="413472"/>
                </a:lnTo>
                <a:lnTo>
                  <a:pt x="315349" y="393091"/>
                </a:lnTo>
                <a:lnTo>
                  <a:pt x="352853" y="362520"/>
                </a:lnTo>
                <a:lnTo>
                  <a:pt x="382610" y="323988"/>
                </a:lnTo>
                <a:lnTo>
                  <a:pt x="402447" y="280934"/>
                </a:lnTo>
                <a:lnTo>
                  <a:pt x="412366" y="235167"/>
                </a:lnTo>
                <a:lnTo>
                  <a:pt x="412366" y="188495"/>
                </a:lnTo>
                <a:lnTo>
                  <a:pt x="402447" y="142728"/>
                </a:lnTo>
                <a:lnTo>
                  <a:pt x="382610" y="99674"/>
                </a:lnTo>
                <a:lnTo>
                  <a:pt x="352853" y="61143"/>
                </a:lnTo>
                <a:lnTo>
                  <a:pt x="315349" y="30571"/>
                </a:lnTo>
                <a:lnTo>
                  <a:pt x="273444" y="10190"/>
                </a:lnTo>
                <a:lnTo>
                  <a:pt x="22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351686" y="6932756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780553" y="3051488"/>
            <a:ext cx="3371215" cy="1510665"/>
            <a:chOff x="4780553" y="3051488"/>
            <a:chExt cx="3371215" cy="1510665"/>
          </a:xfrm>
        </p:grpSpPr>
        <p:sp>
          <p:nvSpPr>
            <p:cNvPr id="75" name="object 75"/>
            <p:cNvSpPr/>
            <p:nvPr/>
          </p:nvSpPr>
          <p:spPr>
            <a:xfrm>
              <a:off x="4791031" y="3093153"/>
              <a:ext cx="3278504" cy="1458595"/>
            </a:xfrm>
            <a:custGeom>
              <a:avLst/>
              <a:gdLst/>
              <a:ahLst/>
              <a:cxnLst/>
              <a:rect l="l" t="t" r="r" b="b"/>
              <a:pathLst>
                <a:path w="3278504" h="1458595">
                  <a:moveTo>
                    <a:pt x="0" y="1458520"/>
                  </a:moveTo>
                  <a:lnTo>
                    <a:pt x="3268812" y="4256"/>
                  </a:lnTo>
                  <a:lnTo>
                    <a:pt x="327837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17539" y="3051498"/>
              <a:ext cx="1834514" cy="994410"/>
            </a:xfrm>
            <a:custGeom>
              <a:avLst/>
              <a:gdLst/>
              <a:ahLst/>
              <a:cxnLst/>
              <a:rect l="l" t="t" r="r" b="b"/>
              <a:pathLst>
                <a:path w="1834515" h="994410">
                  <a:moveTo>
                    <a:pt x="412369" y="758761"/>
                  </a:moveTo>
                  <a:lnTo>
                    <a:pt x="402450" y="712990"/>
                  </a:lnTo>
                  <a:lnTo>
                    <a:pt x="382612" y="669937"/>
                  </a:lnTo>
                  <a:lnTo>
                    <a:pt x="352856" y="631405"/>
                  </a:lnTo>
                  <a:lnTo>
                    <a:pt x="315353" y="600837"/>
                  </a:lnTo>
                  <a:lnTo>
                    <a:pt x="273443" y="580453"/>
                  </a:lnTo>
                  <a:lnTo>
                    <a:pt x="228892" y="570268"/>
                  </a:lnTo>
                  <a:lnTo>
                    <a:pt x="183464" y="570268"/>
                  </a:lnTo>
                  <a:lnTo>
                    <a:pt x="138925" y="580453"/>
                  </a:lnTo>
                  <a:lnTo>
                    <a:pt x="97015" y="600837"/>
                  </a:lnTo>
                  <a:lnTo>
                    <a:pt x="59512" y="631405"/>
                  </a:lnTo>
                  <a:lnTo>
                    <a:pt x="29756" y="669937"/>
                  </a:lnTo>
                  <a:lnTo>
                    <a:pt x="9918" y="712990"/>
                  </a:lnTo>
                  <a:lnTo>
                    <a:pt x="0" y="758761"/>
                  </a:lnTo>
                  <a:lnTo>
                    <a:pt x="0" y="805434"/>
                  </a:lnTo>
                  <a:lnTo>
                    <a:pt x="9918" y="851204"/>
                  </a:lnTo>
                  <a:lnTo>
                    <a:pt x="29756" y="894257"/>
                  </a:lnTo>
                  <a:lnTo>
                    <a:pt x="59512" y="932789"/>
                  </a:lnTo>
                  <a:lnTo>
                    <a:pt x="97015" y="963358"/>
                  </a:lnTo>
                  <a:lnTo>
                    <a:pt x="138925" y="983742"/>
                  </a:lnTo>
                  <a:lnTo>
                    <a:pt x="183464" y="993927"/>
                  </a:lnTo>
                  <a:lnTo>
                    <a:pt x="228892" y="993927"/>
                  </a:lnTo>
                  <a:lnTo>
                    <a:pt x="273443" y="983742"/>
                  </a:lnTo>
                  <a:lnTo>
                    <a:pt x="315353" y="963358"/>
                  </a:lnTo>
                  <a:lnTo>
                    <a:pt x="352856" y="932789"/>
                  </a:lnTo>
                  <a:lnTo>
                    <a:pt x="382612" y="894257"/>
                  </a:lnTo>
                  <a:lnTo>
                    <a:pt x="402450" y="851204"/>
                  </a:lnTo>
                  <a:lnTo>
                    <a:pt x="412369" y="805434"/>
                  </a:lnTo>
                  <a:lnTo>
                    <a:pt x="412369" y="758761"/>
                  </a:lnTo>
                  <a:close/>
                </a:path>
                <a:path w="1834515" h="994410">
                  <a:moveTo>
                    <a:pt x="1834134" y="5054"/>
                  </a:moveTo>
                  <a:lnTo>
                    <a:pt x="1721866" y="0"/>
                  </a:lnTo>
                  <a:lnTo>
                    <a:pt x="1762734" y="91833"/>
                  </a:lnTo>
                  <a:lnTo>
                    <a:pt x="1834134" y="5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441197" y="3661145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770173" y="5035582"/>
            <a:ext cx="22732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" dirty="0">
                <a:solidFill>
                  <a:srgbClr val="B51700"/>
                </a:solidFill>
                <a:latin typeface="Arial MT"/>
                <a:cs typeface="Arial MT"/>
              </a:rPr>
              <a:t>P0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726506" y="7338971"/>
            <a:ext cx="22732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" dirty="0">
                <a:solidFill>
                  <a:srgbClr val="B51700"/>
                </a:solidFill>
                <a:latin typeface="Arial MT"/>
                <a:cs typeface="Arial MT"/>
              </a:rPr>
              <a:t>P1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726506" y="9503202"/>
            <a:ext cx="22732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" dirty="0">
                <a:solidFill>
                  <a:srgbClr val="B51700"/>
                </a:solidFill>
                <a:latin typeface="Arial MT"/>
                <a:cs typeface="Arial MT"/>
              </a:rPr>
              <a:t>P3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8952249" y="2539439"/>
          <a:ext cx="2088513" cy="34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17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50" dirty="0">
                          <a:latin typeface="Arial MT"/>
                          <a:cs typeface="Arial MT"/>
                        </a:rPr>
                        <a:t>C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9045054" y="5020520"/>
          <a:ext cx="2088513" cy="34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17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50" dirty="0">
                          <a:latin typeface="Arial MT"/>
                          <a:cs typeface="Arial MT"/>
                        </a:rPr>
                        <a:t>C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9045054" y="7216435"/>
          <a:ext cx="2087880" cy="34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17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50" dirty="0">
                          <a:latin typeface="Arial MT"/>
                          <a:cs typeface="Arial MT"/>
                        </a:rPr>
                        <a:t>C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73FDEA"/>
                      </a:solidFill>
                      <a:prstDash val="solid"/>
                    </a:lnL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9045054" y="9412351"/>
          <a:ext cx="2090416" cy="34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170"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Arial MT"/>
                          <a:cs typeface="Arial MT"/>
                        </a:rPr>
                        <a:t>C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object 85"/>
          <p:cNvSpPr txBox="1"/>
          <p:nvPr/>
        </p:nvSpPr>
        <p:spPr>
          <a:xfrm>
            <a:off x="14369217" y="6580412"/>
            <a:ext cx="3041650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sz="1950" spc="10" dirty="0">
                <a:latin typeface="Courier New"/>
                <a:cs typeface="Courier New"/>
              </a:rPr>
              <a:t>//commit the </a:t>
            </a:r>
            <a:r>
              <a:rPr sz="1950" spc="15" dirty="0">
                <a:latin typeface="Courier New"/>
                <a:cs typeface="Courier New"/>
              </a:rPr>
              <a:t>txn </a:t>
            </a:r>
            <a:r>
              <a:rPr sz="1950" spc="20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33B3"/>
                </a:solidFill>
                <a:latin typeface="Courier New"/>
                <a:cs typeface="Courier New"/>
              </a:rPr>
              <a:t>producer.commitTxn()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065932" y="8675839"/>
            <a:ext cx="2640330" cy="661670"/>
          </a:xfrm>
          <a:custGeom>
            <a:avLst/>
            <a:gdLst/>
            <a:ahLst/>
            <a:cxnLst/>
            <a:rect l="l" t="t" r="r" b="b"/>
            <a:pathLst>
              <a:path w="2640329" h="661670">
                <a:moveTo>
                  <a:pt x="2437772" y="0"/>
                </a:moveTo>
                <a:lnTo>
                  <a:pt x="202228" y="0"/>
                </a:lnTo>
                <a:lnTo>
                  <a:pt x="161985" y="154"/>
                </a:lnTo>
                <a:lnTo>
                  <a:pt x="103754" y="4180"/>
                </a:lnTo>
                <a:lnTo>
                  <a:pt x="59351" y="21856"/>
                </a:lnTo>
                <a:lnTo>
                  <a:pt x="21857" y="59351"/>
                </a:lnTo>
                <a:lnTo>
                  <a:pt x="4181" y="103754"/>
                </a:lnTo>
                <a:lnTo>
                  <a:pt x="154" y="161985"/>
                </a:lnTo>
                <a:lnTo>
                  <a:pt x="0" y="202228"/>
                </a:lnTo>
                <a:lnTo>
                  <a:pt x="0" y="459103"/>
                </a:lnTo>
                <a:lnTo>
                  <a:pt x="154" y="499345"/>
                </a:lnTo>
                <a:lnTo>
                  <a:pt x="4181" y="557577"/>
                </a:lnTo>
                <a:lnTo>
                  <a:pt x="21857" y="601981"/>
                </a:lnTo>
                <a:lnTo>
                  <a:pt x="59351" y="639474"/>
                </a:lnTo>
                <a:lnTo>
                  <a:pt x="103754" y="657151"/>
                </a:lnTo>
                <a:lnTo>
                  <a:pt x="161985" y="661177"/>
                </a:lnTo>
                <a:lnTo>
                  <a:pt x="202228" y="661332"/>
                </a:lnTo>
                <a:lnTo>
                  <a:pt x="2437772" y="661332"/>
                </a:lnTo>
                <a:lnTo>
                  <a:pt x="2478015" y="661177"/>
                </a:lnTo>
                <a:lnTo>
                  <a:pt x="2536246" y="657151"/>
                </a:lnTo>
                <a:lnTo>
                  <a:pt x="2580650" y="639474"/>
                </a:lnTo>
                <a:lnTo>
                  <a:pt x="2618144" y="601981"/>
                </a:lnTo>
                <a:lnTo>
                  <a:pt x="2635820" y="557577"/>
                </a:lnTo>
                <a:lnTo>
                  <a:pt x="2639846" y="499345"/>
                </a:lnTo>
                <a:lnTo>
                  <a:pt x="2640001" y="459103"/>
                </a:lnTo>
                <a:lnTo>
                  <a:pt x="2640001" y="202228"/>
                </a:lnTo>
                <a:lnTo>
                  <a:pt x="2639846" y="161985"/>
                </a:lnTo>
                <a:lnTo>
                  <a:pt x="2635820" y="103754"/>
                </a:lnTo>
                <a:lnTo>
                  <a:pt x="2618144" y="59351"/>
                </a:lnTo>
                <a:lnTo>
                  <a:pt x="2580650" y="21856"/>
                </a:lnTo>
                <a:lnTo>
                  <a:pt x="2536246" y="4180"/>
                </a:lnTo>
                <a:lnTo>
                  <a:pt x="2478015" y="154"/>
                </a:lnTo>
                <a:lnTo>
                  <a:pt x="2437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790842" y="8273266"/>
            <a:ext cx="3380740" cy="1940560"/>
          </a:xfrm>
          <a:prstGeom prst="rect">
            <a:avLst/>
          </a:prstGeom>
          <a:ln w="2094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871219">
              <a:lnSpc>
                <a:spcPct val="100000"/>
              </a:lnSpc>
            </a:pP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r>
              <a:rPr sz="16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256409" y="7388560"/>
            <a:ext cx="2978150" cy="1942464"/>
            <a:chOff x="5256409" y="7388560"/>
            <a:chExt cx="2978150" cy="1942464"/>
          </a:xfrm>
        </p:grpSpPr>
        <p:sp>
          <p:nvSpPr>
            <p:cNvPr id="89" name="object 89"/>
            <p:cNvSpPr/>
            <p:nvPr/>
          </p:nvSpPr>
          <p:spPr>
            <a:xfrm>
              <a:off x="5266880" y="7437689"/>
              <a:ext cx="2892425" cy="1882775"/>
            </a:xfrm>
            <a:custGeom>
              <a:avLst/>
              <a:gdLst/>
              <a:ahLst/>
              <a:cxnLst/>
              <a:rect l="l" t="t" r="r" b="b"/>
              <a:pathLst>
                <a:path w="2892425" h="1882775">
                  <a:moveTo>
                    <a:pt x="0" y="1882665"/>
                  </a:moveTo>
                  <a:lnTo>
                    <a:pt x="2883171" y="5712"/>
                  </a:lnTo>
                  <a:lnTo>
                    <a:pt x="289194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22631" y="7388560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62" y="0"/>
                  </a:moveTo>
                  <a:lnTo>
                    <a:pt x="0" y="12721"/>
                  </a:lnTo>
                  <a:lnTo>
                    <a:pt x="54841" y="96962"/>
                  </a:lnTo>
                  <a:lnTo>
                    <a:pt x="1116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000662" y="9650920"/>
            <a:ext cx="2961005" cy="31940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52069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09"/>
              </a:spcBef>
            </a:pPr>
            <a:r>
              <a:rPr sz="1450" spc="40" dirty="0">
                <a:latin typeface="Arial MT"/>
                <a:cs typeface="Arial MT"/>
              </a:rPr>
              <a:t>isolation.level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40" dirty="0">
                <a:latin typeface="Arial MT"/>
                <a:cs typeface="Arial MT"/>
              </a:rPr>
              <a:t>=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50" dirty="0">
                <a:latin typeface="Arial MT"/>
                <a:cs typeface="Arial MT"/>
              </a:rPr>
              <a:t>read_committed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29230"/>
            <a:ext cx="93973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" dirty="0">
                <a:latin typeface="Arial"/>
                <a:cs typeface="Arial"/>
              </a:rPr>
              <a:t>Streams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API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use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20" dirty="0">
                <a:latin typeface="Arial"/>
                <a:cs typeface="Arial"/>
              </a:rPr>
              <a:t>cases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912332"/>
            <a:ext cx="16101694" cy="834009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480059" indent="-467995">
              <a:lnSpc>
                <a:spcPct val="100000"/>
              </a:lnSpc>
              <a:spcBef>
                <a:spcPts val="1860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25" dirty="0">
                <a:latin typeface="Arial MT"/>
                <a:cs typeface="Arial MT"/>
              </a:rPr>
              <a:t>Stateful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35" dirty="0">
                <a:latin typeface="Arial MT"/>
                <a:cs typeface="Arial MT"/>
              </a:rPr>
              <a:t>and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10" dirty="0">
                <a:latin typeface="Arial MT"/>
                <a:cs typeface="Arial MT"/>
              </a:rPr>
              <a:t>Stateless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50" dirty="0">
                <a:latin typeface="Arial MT"/>
                <a:cs typeface="Arial MT"/>
              </a:rPr>
              <a:t>applications</a:t>
            </a:r>
            <a:endParaRPr sz="3650" dirty="0">
              <a:latin typeface="Arial MT"/>
              <a:cs typeface="Arial MT"/>
            </a:endParaRPr>
          </a:p>
          <a:p>
            <a:pPr marL="480059" indent="-467995">
              <a:lnSpc>
                <a:spcPct val="100000"/>
              </a:lnSpc>
              <a:spcBef>
                <a:spcPts val="3015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10" dirty="0">
                <a:latin typeface="Arial MT"/>
                <a:cs typeface="Arial MT"/>
              </a:rPr>
              <a:t>Stateless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50" dirty="0">
                <a:latin typeface="Arial MT"/>
                <a:cs typeface="Arial MT"/>
              </a:rPr>
              <a:t>applications</a:t>
            </a:r>
            <a:r>
              <a:rPr sz="3650" spc="10" dirty="0">
                <a:latin typeface="Arial MT"/>
                <a:cs typeface="Arial MT"/>
              </a:rPr>
              <a:t> </a:t>
            </a:r>
            <a:r>
              <a:rPr sz="3650" spc="-60" dirty="0">
                <a:latin typeface="Arial MT"/>
                <a:cs typeface="Arial MT"/>
              </a:rPr>
              <a:t>are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10" dirty="0">
                <a:latin typeface="Arial MT"/>
                <a:cs typeface="Arial MT"/>
              </a:rPr>
              <a:t>similar </a:t>
            </a:r>
            <a:r>
              <a:rPr sz="3650" spc="110" dirty="0">
                <a:latin typeface="Arial MT"/>
                <a:cs typeface="Arial MT"/>
              </a:rPr>
              <a:t>to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65" dirty="0">
                <a:latin typeface="Arial MT"/>
                <a:cs typeface="Arial MT"/>
              </a:rPr>
              <a:t>what</a:t>
            </a:r>
            <a:r>
              <a:rPr sz="3650" spc="10" dirty="0">
                <a:latin typeface="Arial MT"/>
                <a:cs typeface="Arial MT"/>
              </a:rPr>
              <a:t> </a:t>
            </a:r>
            <a:r>
              <a:rPr sz="3650" spc="50" dirty="0">
                <a:latin typeface="Arial MT"/>
                <a:cs typeface="Arial MT"/>
              </a:rPr>
              <a:t>we</a:t>
            </a:r>
            <a:r>
              <a:rPr sz="3650" spc="10" dirty="0">
                <a:latin typeface="Arial MT"/>
                <a:cs typeface="Arial MT"/>
              </a:rPr>
              <a:t> </a:t>
            </a:r>
            <a:r>
              <a:rPr sz="3650" spc="65" dirty="0">
                <a:latin typeface="Arial MT"/>
                <a:cs typeface="Arial MT"/>
              </a:rPr>
              <a:t>build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25" dirty="0">
                <a:latin typeface="Arial MT"/>
                <a:cs typeface="Arial MT"/>
              </a:rPr>
              <a:t>using</a:t>
            </a:r>
            <a:r>
              <a:rPr sz="3650" spc="10" dirty="0">
                <a:latin typeface="Arial MT"/>
                <a:cs typeface="Arial MT"/>
              </a:rPr>
              <a:t> </a:t>
            </a:r>
            <a:r>
              <a:rPr sz="3650" spc="35" dirty="0">
                <a:latin typeface="Arial MT"/>
                <a:cs typeface="Arial MT"/>
              </a:rPr>
              <a:t>the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25" dirty="0">
                <a:latin typeface="Arial MT"/>
                <a:cs typeface="Arial MT"/>
              </a:rPr>
              <a:t>Consumer</a:t>
            </a:r>
            <a:r>
              <a:rPr sz="3650" spc="10" dirty="0">
                <a:latin typeface="Arial MT"/>
                <a:cs typeface="Arial MT"/>
              </a:rPr>
              <a:t> </a:t>
            </a:r>
            <a:r>
              <a:rPr sz="3650" spc="-55" dirty="0">
                <a:latin typeface="Arial MT"/>
                <a:cs typeface="Arial MT"/>
              </a:rPr>
              <a:t>API</a:t>
            </a:r>
            <a:endParaRPr sz="3650" dirty="0">
              <a:latin typeface="Arial MT"/>
              <a:cs typeface="Arial MT"/>
            </a:endParaRPr>
          </a:p>
          <a:p>
            <a:pPr marL="480059" indent="-467995">
              <a:lnSpc>
                <a:spcPct val="100000"/>
              </a:lnSpc>
              <a:spcBef>
                <a:spcPts val="3015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dirty="0">
                <a:latin typeface="Arial MT"/>
                <a:cs typeface="Arial MT"/>
              </a:rPr>
              <a:t>State</a:t>
            </a:r>
            <a:r>
              <a:rPr lang="en-US" sz="3650" dirty="0">
                <a:latin typeface="Arial MT"/>
                <a:cs typeface="Arial MT"/>
              </a:rPr>
              <a:t>f</a:t>
            </a:r>
            <a:r>
              <a:rPr sz="3650" dirty="0">
                <a:latin typeface="Arial MT"/>
                <a:cs typeface="Arial MT"/>
              </a:rPr>
              <a:t>ul</a:t>
            </a:r>
            <a:r>
              <a:rPr sz="3650" spc="-20" dirty="0">
                <a:latin typeface="Arial MT"/>
                <a:cs typeface="Arial MT"/>
              </a:rPr>
              <a:t> </a:t>
            </a:r>
            <a:r>
              <a:rPr sz="3650" spc="25" dirty="0">
                <a:latin typeface="Arial MT"/>
                <a:cs typeface="Arial MT"/>
              </a:rPr>
              <a:t>Operations:</a:t>
            </a:r>
            <a:endParaRPr sz="3650" dirty="0">
              <a:latin typeface="Arial MT"/>
              <a:cs typeface="Arial MT"/>
            </a:endParaRPr>
          </a:p>
          <a:p>
            <a:pPr marL="982344" lvl="1" indent="-467995">
              <a:lnSpc>
                <a:spcPct val="100000"/>
              </a:lnSpc>
              <a:spcBef>
                <a:spcPts val="3010"/>
              </a:spcBef>
              <a:buSzPct val="123287"/>
              <a:buChar char="•"/>
              <a:tabLst>
                <a:tab pos="982344" algn="l"/>
                <a:tab pos="982980" algn="l"/>
              </a:tabLst>
            </a:pPr>
            <a:r>
              <a:rPr sz="3650" spc="-10" dirty="0">
                <a:latin typeface="Arial MT"/>
                <a:cs typeface="Arial MT"/>
              </a:rPr>
              <a:t>Retail:</a:t>
            </a:r>
            <a:endParaRPr sz="3650" dirty="0">
              <a:latin typeface="Arial MT"/>
              <a:cs typeface="Arial MT"/>
            </a:endParaRPr>
          </a:p>
          <a:p>
            <a:pPr marL="1485265" lvl="2" indent="-467995">
              <a:lnSpc>
                <a:spcPct val="100000"/>
              </a:lnSpc>
              <a:spcBef>
                <a:spcPts val="3015"/>
              </a:spcBef>
              <a:buSzPct val="123287"/>
              <a:buChar char="•"/>
              <a:tabLst>
                <a:tab pos="1485265" algn="l"/>
                <a:tab pos="1485900" algn="l"/>
              </a:tabLst>
            </a:pPr>
            <a:r>
              <a:rPr sz="3650" spc="30" dirty="0">
                <a:latin typeface="Arial MT"/>
                <a:cs typeface="Arial MT"/>
              </a:rPr>
              <a:t>Calculating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35" dirty="0">
                <a:latin typeface="Arial MT"/>
                <a:cs typeface="Arial MT"/>
              </a:rPr>
              <a:t>the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65" dirty="0">
                <a:latin typeface="Arial MT"/>
                <a:cs typeface="Arial MT"/>
              </a:rPr>
              <a:t>total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40" dirty="0">
                <a:latin typeface="Arial MT"/>
                <a:cs typeface="Arial MT"/>
              </a:rPr>
              <a:t>number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75" dirty="0">
                <a:latin typeface="Arial MT"/>
                <a:cs typeface="Arial MT"/>
              </a:rPr>
              <a:t>of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20" dirty="0">
                <a:latin typeface="Arial MT"/>
                <a:cs typeface="Arial MT"/>
              </a:rPr>
              <a:t>orders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10" dirty="0">
                <a:latin typeface="Arial MT"/>
                <a:cs typeface="Arial MT"/>
              </a:rPr>
              <a:t>in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lang="en-US" sz="3650" dirty="0">
                <a:latin typeface="Arial MT"/>
                <a:cs typeface="Arial MT"/>
              </a:rPr>
              <a:t>real-time</a:t>
            </a:r>
            <a:endParaRPr sz="3650" dirty="0">
              <a:latin typeface="Arial MT"/>
              <a:cs typeface="Arial MT"/>
            </a:endParaRPr>
          </a:p>
          <a:p>
            <a:pPr marL="1485265" lvl="2" indent="-467995">
              <a:lnSpc>
                <a:spcPct val="100000"/>
              </a:lnSpc>
              <a:spcBef>
                <a:spcPts val="3015"/>
              </a:spcBef>
              <a:buSzPct val="123287"/>
              <a:buChar char="•"/>
              <a:tabLst>
                <a:tab pos="1485265" algn="l"/>
                <a:tab pos="1485900" algn="l"/>
              </a:tabLst>
            </a:pPr>
            <a:r>
              <a:rPr sz="3650" spc="30" dirty="0">
                <a:latin typeface="Arial MT"/>
                <a:cs typeface="Arial MT"/>
              </a:rPr>
              <a:t>Calculating</a:t>
            </a:r>
            <a:r>
              <a:rPr sz="3650" spc="-5" dirty="0">
                <a:latin typeface="Arial MT"/>
                <a:cs typeface="Arial MT"/>
              </a:rPr>
              <a:t> </a:t>
            </a:r>
            <a:r>
              <a:rPr lang="en-US" sz="3650" spc="-55" dirty="0">
                <a:latin typeface="Arial MT"/>
                <a:cs typeface="Arial MT"/>
              </a:rPr>
              <a:t>the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65" dirty="0">
                <a:latin typeface="Arial MT"/>
                <a:cs typeface="Arial MT"/>
              </a:rPr>
              <a:t>total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-25" dirty="0">
                <a:latin typeface="Arial MT"/>
                <a:cs typeface="Arial MT"/>
              </a:rPr>
              <a:t>revenue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35" dirty="0">
                <a:latin typeface="Arial MT"/>
                <a:cs typeface="Arial MT"/>
              </a:rPr>
              <a:t>made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10" dirty="0">
                <a:latin typeface="Arial MT"/>
                <a:cs typeface="Arial MT"/>
              </a:rPr>
              <a:t>in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lang="en-US" sz="3650" dirty="0">
                <a:latin typeface="Arial MT"/>
                <a:cs typeface="Arial MT"/>
              </a:rPr>
              <a:t>real-time</a:t>
            </a:r>
            <a:endParaRPr sz="3650" dirty="0">
              <a:latin typeface="Arial MT"/>
              <a:cs typeface="Arial MT"/>
            </a:endParaRPr>
          </a:p>
          <a:p>
            <a:pPr marL="982344" lvl="1" indent="-467995">
              <a:lnSpc>
                <a:spcPct val="100000"/>
              </a:lnSpc>
              <a:spcBef>
                <a:spcPts val="3010"/>
              </a:spcBef>
              <a:buSzPct val="123287"/>
              <a:buChar char="•"/>
              <a:tabLst>
                <a:tab pos="982344" algn="l"/>
                <a:tab pos="982980" algn="l"/>
              </a:tabLst>
            </a:pPr>
            <a:r>
              <a:rPr sz="3650" spc="15" dirty="0">
                <a:latin typeface="Arial MT"/>
                <a:cs typeface="Arial MT"/>
              </a:rPr>
              <a:t>Entertainment</a:t>
            </a:r>
            <a:endParaRPr sz="3650" dirty="0">
              <a:latin typeface="Arial MT"/>
              <a:cs typeface="Arial MT"/>
            </a:endParaRPr>
          </a:p>
          <a:p>
            <a:pPr marL="1485265" lvl="2" indent="-467995">
              <a:lnSpc>
                <a:spcPct val="100000"/>
              </a:lnSpc>
              <a:spcBef>
                <a:spcPts val="3015"/>
              </a:spcBef>
              <a:buSzPct val="123287"/>
              <a:buChar char="•"/>
              <a:tabLst>
                <a:tab pos="1485265" algn="l"/>
                <a:tab pos="1485900" algn="l"/>
              </a:tabLst>
            </a:pPr>
            <a:r>
              <a:rPr sz="3650" spc="-70" dirty="0">
                <a:latin typeface="Arial MT"/>
                <a:cs typeface="Arial MT"/>
              </a:rPr>
              <a:t>Total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40" dirty="0">
                <a:latin typeface="Arial MT"/>
                <a:cs typeface="Arial MT"/>
              </a:rPr>
              <a:t>number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75" dirty="0">
                <a:latin typeface="Arial MT"/>
                <a:cs typeface="Arial MT"/>
              </a:rPr>
              <a:t>of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70" dirty="0">
                <a:latin typeface="Arial MT"/>
                <a:cs typeface="Arial MT"/>
              </a:rPr>
              <a:t>tickets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60" dirty="0">
                <a:latin typeface="Arial MT"/>
                <a:cs typeface="Arial MT"/>
              </a:rPr>
              <a:t>sold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10" dirty="0">
                <a:latin typeface="Arial MT"/>
                <a:cs typeface="Arial MT"/>
              </a:rPr>
              <a:t>in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lang="en-US" sz="3650" dirty="0">
                <a:latin typeface="Arial MT"/>
                <a:cs typeface="Arial MT"/>
              </a:rPr>
              <a:t>real-time</a:t>
            </a:r>
            <a:endParaRPr sz="3650" dirty="0">
              <a:latin typeface="Arial MT"/>
              <a:cs typeface="Arial MT"/>
            </a:endParaRPr>
          </a:p>
          <a:p>
            <a:pPr marL="1485265" lvl="2" indent="-467995">
              <a:lnSpc>
                <a:spcPct val="100000"/>
              </a:lnSpc>
              <a:spcBef>
                <a:spcPts val="3015"/>
              </a:spcBef>
              <a:buSzPct val="123287"/>
              <a:buChar char="•"/>
              <a:tabLst>
                <a:tab pos="1485265" algn="l"/>
                <a:tab pos="1485900" algn="l"/>
              </a:tabLst>
            </a:pPr>
            <a:r>
              <a:rPr sz="3650" spc="-70" dirty="0">
                <a:latin typeface="Arial MT"/>
                <a:cs typeface="Arial MT"/>
              </a:rPr>
              <a:t>Total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-25" dirty="0">
                <a:latin typeface="Arial MT"/>
                <a:cs typeface="Arial MT"/>
              </a:rPr>
              <a:t>revenue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20" dirty="0">
                <a:latin typeface="Arial MT"/>
                <a:cs typeface="Arial MT"/>
              </a:rPr>
              <a:t>generated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80" dirty="0">
                <a:latin typeface="Arial MT"/>
                <a:cs typeface="Arial MT"/>
              </a:rPr>
              <a:t>by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-55" dirty="0">
                <a:latin typeface="Arial MT"/>
                <a:cs typeface="Arial MT"/>
              </a:rPr>
              <a:t>a</a:t>
            </a:r>
            <a:r>
              <a:rPr sz="3650" dirty="0">
                <a:latin typeface="Arial MT"/>
                <a:cs typeface="Arial MT"/>
              </a:rPr>
              <a:t> </a:t>
            </a:r>
            <a:r>
              <a:rPr sz="3650" spc="25" dirty="0">
                <a:latin typeface="Arial MT"/>
                <a:cs typeface="Arial MT"/>
              </a:rPr>
              <a:t>movie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sz="3650" spc="10" dirty="0">
                <a:latin typeface="Arial MT"/>
                <a:cs typeface="Arial MT"/>
              </a:rPr>
              <a:t>in</a:t>
            </a:r>
            <a:r>
              <a:rPr sz="3650" spc="5" dirty="0">
                <a:latin typeface="Arial MT"/>
                <a:cs typeface="Arial MT"/>
              </a:rPr>
              <a:t> </a:t>
            </a:r>
            <a:r>
              <a:rPr lang="en-US" sz="3650" dirty="0">
                <a:latin typeface="Arial MT"/>
                <a:cs typeface="Arial MT"/>
              </a:rPr>
              <a:t>real-time</a:t>
            </a:r>
            <a:endParaRPr sz="36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0"/>
            <a:ext cx="113976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85" dirty="0">
                <a:latin typeface="Arial"/>
                <a:cs typeface="Arial"/>
              </a:rPr>
              <a:t>T</a:t>
            </a:r>
            <a:r>
              <a:rPr sz="7000" b="1" spc="-145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a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275" dirty="0">
                <a:latin typeface="Arial"/>
                <a:cs typeface="Arial"/>
              </a:rPr>
              <a:t>s</a:t>
            </a:r>
            <a:r>
              <a:rPr sz="7000" b="1" spc="-20" dirty="0">
                <a:latin typeface="Arial"/>
                <a:cs typeface="Arial"/>
              </a:rPr>
              <a:t>ac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5" dirty="0">
                <a:latin typeface="Arial"/>
                <a:cs typeface="Arial"/>
              </a:rPr>
              <a:t>E</a:t>
            </a:r>
            <a:r>
              <a:rPr sz="7000" b="1" spc="-145" dirty="0">
                <a:latin typeface="Arial"/>
                <a:cs typeface="Arial"/>
              </a:rPr>
              <a:t>r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0" dirty="0">
                <a:latin typeface="Arial"/>
                <a:cs typeface="Arial"/>
              </a:rPr>
              <a:t>S</a:t>
            </a:r>
            <a:r>
              <a:rPr sz="7000" b="1" spc="-20" dirty="0">
                <a:latin typeface="Arial"/>
                <a:cs typeface="Arial"/>
              </a:rPr>
              <a:t>ce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20" dirty="0">
                <a:latin typeface="Arial"/>
                <a:cs typeface="Arial"/>
              </a:rPr>
              <a:t>a</a:t>
            </a:r>
            <a:r>
              <a:rPr sz="7000" b="1" spc="-145" dirty="0">
                <a:latin typeface="Arial"/>
                <a:cs typeface="Arial"/>
              </a:rPr>
              <a:t>r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5" dirty="0">
                <a:latin typeface="Arial"/>
                <a:cs typeface="Arial"/>
              </a:rPr>
              <a:t>o</a:t>
            </a:r>
            <a:endParaRPr sz="7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7972" y="1297269"/>
            <a:ext cx="10551795" cy="9636760"/>
            <a:chOff x="1247972" y="1297269"/>
            <a:chExt cx="10551795" cy="9636760"/>
          </a:xfrm>
        </p:grpSpPr>
        <p:sp>
          <p:nvSpPr>
            <p:cNvPr id="4" name="object 4"/>
            <p:cNvSpPr/>
            <p:nvPr/>
          </p:nvSpPr>
          <p:spPr>
            <a:xfrm>
              <a:off x="1258449" y="1307746"/>
              <a:ext cx="10530840" cy="9615805"/>
            </a:xfrm>
            <a:custGeom>
              <a:avLst/>
              <a:gdLst/>
              <a:ahLst/>
              <a:cxnLst/>
              <a:rect l="l" t="t" r="r" b="b"/>
              <a:pathLst>
                <a:path w="10530840" h="9615805">
                  <a:moveTo>
                    <a:pt x="0" y="0"/>
                  </a:moveTo>
                  <a:lnTo>
                    <a:pt x="10530558" y="0"/>
                  </a:lnTo>
                  <a:lnTo>
                    <a:pt x="10530558" y="9615755"/>
                  </a:lnTo>
                  <a:lnTo>
                    <a:pt x="0" y="9615755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0159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30159" y="2088979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1718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1718" y="2088979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4961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4961" y="2088979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6519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6519" y="2088979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79763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9763" y="2088979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1320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429055" y="0"/>
                  </a:moveTo>
                  <a:lnTo>
                    <a:pt x="0" y="0"/>
                  </a:lnTo>
                  <a:lnTo>
                    <a:pt x="0" y="817097"/>
                  </a:lnTo>
                  <a:lnTo>
                    <a:pt x="429055" y="817097"/>
                  </a:lnTo>
                  <a:lnTo>
                    <a:pt x="42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1321" y="2088978"/>
              <a:ext cx="429259" cy="817244"/>
            </a:xfrm>
            <a:custGeom>
              <a:avLst/>
              <a:gdLst/>
              <a:ahLst/>
              <a:cxnLst/>
              <a:rect l="l" t="t" r="r" b="b"/>
              <a:pathLst>
                <a:path w="429260" h="817244">
                  <a:moveTo>
                    <a:pt x="0" y="0"/>
                  </a:moveTo>
                  <a:lnTo>
                    <a:pt x="429055" y="0"/>
                  </a:lnTo>
                  <a:lnTo>
                    <a:pt x="429055" y="817097"/>
                  </a:lnTo>
                  <a:lnTo>
                    <a:pt x="0" y="81709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1583" y="3486874"/>
              <a:ext cx="3012440" cy="3554095"/>
            </a:xfrm>
            <a:custGeom>
              <a:avLst/>
              <a:gdLst/>
              <a:ahLst/>
              <a:cxnLst/>
              <a:rect l="l" t="t" r="r" b="b"/>
              <a:pathLst>
                <a:path w="3012440" h="3554095">
                  <a:moveTo>
                    <a:pt x="0" y="0"/>
                  </a:moveTo>
                  <a:lnTo>
                    <a:pt x="3012249" y="0"/>
                  </a:lnTo>
                  <a:lnTo>
                    <a:pt x="3012249" y="3553528"/>
                  </a:lnTo>
                  <a:lnTo>
                    <a:pt x="0" y="3553528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55333" y="2968364"/>
              <a:ext cx="2345055" cy="445770"/>
            </a:xfrm>
            <a:custGeom>
              <a:avLst/>
              <a:gdLst/>
              <a:ahLst/>
              <a:cxnLst/>
              <a:rect l="l" t="t" r="r" b="b"/>
              <a:pathLst>
                <a:path w="2345054" h="445770">
                  <a:moveTo>
                    <a:pt x="2164862" y="0"/>
                  </a:moveTo>
                  <a:lnTo>
                    <a:pt x="179886" y="0"/>
                  </a:lnTo>
                  <a:lnTo>
                    <a:pt x="144090" y="137"/>
                  </a:lnTo>
                  <a:lnTo>
                    <a:pt x="92292" y="3719"/>
                  </a:lnTo>
                  <a:lnTo>
                    <a:pt x="52794" y="19442"/>
                  </a:lnTo>
                  <a:lnTo>
                    <a:pt x="19442" y="52794"/>
                  </a:lnTo>
                  <a:lnTo>
                    <a:pt x="3719" y="92292"/>
                  </a:lnTo>
                  <a:lnTo>
                    <a:pt x="137" y="144090"/>
                  </a:lnTo>
                  <a:lnTo>
                    <a:pt x="0" y="179886"/>
                  </a:lnTo>
                  <a:lnTo>
                    <a:pt x="0" y="265866"/>
                  </a:lnTo>
                  <a:lnTo>
                    <a:pt x="1101" y="330530"/>
                  </a:lnTo>
                  <a:lnTo>
                    <a:pt x="8815" y="371441"/>
                  </a:lnTo>
                  <a:lnTo>
                    <a:pt x="34303" y="411449"/>
                  </a:lnTo>
                  <a:lnTo>
                    <a:pt x="74311" y="436937"/>
                  </a:lnTo>
                  <a:lnTo>
                    <a:pt x="115222" y="444650"/>
                  </a:lnTo>
                  <a:lnTo>
                    <a:pt x="179886" y="445752"/>
                  </a:lnTo>
                  <a:lnTo>
                    <a:pt x="2164862" y="445752"/>
                  </a:lnTo>
                  <a:lnTo>
                    <a:pt x="2229527" y="444650"/>
                  </a:lnTo>
                  <a:lnTo>
                    <a:pt x="2270437" y="436937"/>
                  </a:lnTo>
                  <a:lnTo>
                    <a:pt x="2310446" y="411449"/>
                  </a:lnTo>
                  <a:lnTo>
                    <a:pt x="2335934" y="371441"/>
                  </a:lnTo>
                  <a:lnTo>
                    <a:pt x="2343647" y="330530"/>
                  </a:lnTo>
                  <a:lnTo>
                    <a:pt x="2344749" y="265866"/>
                  </a:lnTo>
                  <a:lnTo>
                    <a:pt x="2344749" y="179886"/>
                  </a:lnTo>
                  <a:lnTo>
                    <a:pt x="2343647" y="115222"/>
                  </a:lnTo>
                  <a:lnTo>
                    <a:pt x="2335934" y="74311"/>
                  </a:lnTo>
                  <a:lnTo>
                    <a:pt x="2310446" y="34303"/>
                  </a:lnTo>
                  <a:lnTo>
                    <a:pt x="2270437" y="8815"/>
                  </a:lnTo>
                  <a:lnTo>
                    <a:pt x="2229527" y="1101"/>
                  </a:lnTo>
                  <a:lnTo>
                    <a:pt x="2200659" y="137"/>
                  </a:lnTo>
                  <a:lnTo>
                    <a:pt x="2164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81766" y="3050739"/>
            <a:ext cx="189166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6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6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04093" y="3620485"/>
            <a:ext cx="1647825" cy="1181735"/>
          </a:xfrm>
          <a:custGeom>
            <a:avLst/>
            <a:gdLst/>
            <a:ahLst/>
            <a:cxnLst/>
            <a:rect l="l" t="t" r="r" b="b"/>
            <a:pathLst>
              <a:path w="1647825" h="1181735">
                <a:moveTo>
                  <a:pt x="1407132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941515"/>
                </a:lnTo>
                <a:lnTo>
                  <a:pt x="183" y="989294"/>
                </a:lnTo>
                <a:lnTo>
                  <a:pt x="1470" y="1027825"/>
                </a:lnTo>
                <a:lnTo>
                  <a:pt x="11766" y="1082428"/>
                </a:lnTo>
                <a:lnTo>
                  <a:pt x="45785" y="1135827"/>
                </a:lnTo>
                <a:lnTo>
                  <a:pt x="99184" y="1169847"/>
                </a:lnTo>
                <a:lnTo>
                  <a:pt x="153788" y="1180142"/>
                </a:lnTo>
                <a:lnTo>
                  <a:pt x="192319" y="1181429"/>
                </a:lnTo>
                <a:lnTo>
                  <a:pt x="240097" y="1181613"/>
                </a:lnTo>
                <a:lnTo>
                  <a:pt x="1407132" y="1181613"/>
                </a:lnTo>
                <a:lnTo>
                  <a:pt x="1454910" y="1181429"/>
                </a:lnTo>
                <a:lnTo>
                  <a:pt x="1493441" y="1180142"/>
                </a:lnTo>
                <a:lnTo>
                  <a:pt x="1548045" y="1169847"/>
                </a:lnTo>
                <a:lnTo>
                  <a:pt x="1601444" y="1135827"/>
                </a:lnTo>
                <a:lnTo>
                  <a:pt x="1635463" y="1082428"/>
                </a:lnTo>
                <a:lnTo>
                  <a:pt x="1645758" y="1027825"/>
                </a:lnTo>
                <a:lnTo>
                  <a:pt x="1647045" y="989294"/>
                </a:lnTo>
                <a:lnTo>
                  <a:pt x="1647229" y="941515"/>
                </a:lnTo>
                <a:lnTo>
                  <a:pt x="1647229" y="240097"/>
                </a:lnTo>
                <a:lnTo>
                  <a:pt x="1647045" y="192319"/>
                </a:lnTo>
                <a:lnTo>
                  <a:pt x="1645758" y="153788"/>
                </a:lnTo>
                <a:lnTo>
                  <a:pt x="1635463" y="99184"/>
                </a:lnTo>
                <a:lnTo>
                  <a:pt x="1601444" y="45785"/>
                </a:lnTo>
                <a:lnTo>
                  <a:pt x="1548045" y="11766"/>
                </a:lnTo>
                <a:lnTo>
                  <a:pt x="1493441" y="1470"/>
                </a:lnTo>
                <a:lnTo>
                  <a:pt x="1454910" y="183"/>
                </a:lnTo>
                <a:lnTo>
                  <a:pt x="1407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19855" y="3980842"/>
            <a:ext cx="14287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3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105" dirty="0">
                <a:solidFill>
                  <a:srgbClr val="FFFFFF"/>
                </a:solidFill>
                <a:latin typeface="Arial MT"/>
                <a:cs typeface="Arial MT"/>
              </a:rPr>
              <a:t>opology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42184" y="5517119"/>
            <a:ext cx="1371600" cy="864235"/>
          </a:xfrm>
          <a:custGeom>
            <a:avLst/>
            <a:gdLst/>
            <a:ahLst/>
            <a:cxnLst/>
            <a:rect l="l" t="t" r="r" b="b"/>
            <a:pathLst>
              <a:path w="1371600" h="864235">
                <a:moveTo>
                  <a:pt x="1171206" y="0"/>
                </a:moveTo>
                <a:lnTo>
                  <a:pt x="199841" y="0"/>
                </a:lnTo>
                <a:lnTo>
                  <a:pt x="160073" y="153"/>
                </a:lnTo>
                <a:lnTo>
                  <a:pt x="128003" y="1224"/>
                </a:lnTo>
                <a:lnTo>
                  <a:pt x="82554" y="9793"/>
                </a:lnTo>
                <a:lnTo>
                  <a:pt x="38108" y="38108"/>
                </a:lnTo>
                <a:lnTo>
                  <a:pt x="9793" y="82554"/>
                </a:lnTo>
                <a:lnTo>
                  <a:pt x="1224" y="128002"/>
                </a:lnTo>
                <a:lnTo>
                  <a:pt x="0" y="199841"/>
                </a:lnTo>
                <a:lnTo>
                  <a:pt x="0" y="663827"/>
                </a:lnTo>
                <a:lnTo>
                  <a:pt x="153" y="703595"/>
                </a:lnTo>
                <a:lnTo>
                  <a:pt x="4131" y="761138"/>
                </a:lnTo>
                <a:lnTo>
                  <a:pt x="21599" y="805018"/>
                </a:lnTo>
                <a:lnTo>
                  <a:pt x="58650" y="842069"/>
                </a:lnTo>
                <a:lnTo>
                  <a:pt x="102530" y="859537"/>
                </a:lnTo>
                <a:lnTo>
                  <a:pt x="160073" y="863515"/>
                </a:lnTo>
                <a:lnTo>
                  <a:pt x="199841" y="863668"/>
                </a:lnTo>
                <a:lnTo>
                  <a:pt x="1171206" y="863668"/>
                </a:lnTo>
                <a:lnTo>
                  <a:pt x="1210973" y="863515"/>
                </a:lnTo>
                <a:lnTo>
                  <a:pt x="1268517" y="859537"/>
                </a:lnTo>
                <a:lnTo>
                  <a:pt x="1312396" y="842069"/>
                </a:lnTo>
                <a:lnTo>
                  <a:pt x="1349448" y="805018"/>
                </a:lnTo>
                <a:lnTo>
                  <a:pt x="1366916" y="761138"/>
                </a:lnTo>
                <a:lnTo>
                  <a:pt x="1370894" y="703595"/>
                </a:lnTo>
                <a:lnTo>
                  <a:pt x="1371047" y="663827"/>
                </a:lnTo>
                <a:lnTo>
                  <a:pt x="1371047" y="199841"/>
                </a:lnTo>
                <a:lnTo>
                  <a:pt x="1370894" y="160073"/>
                </a:lnTo>
                <a:lnTo>
                  <a:pt x="1366916" y="102529"/>
                </a:lnTo>
                <a:lnTo>
                  <a:pt x="1349448" y="58650"/>
                </a:lnTo>
                <a:lnTo>
                  <a:pt x="1312396" y="21599"/>
                </a:lnTo>
                <a:lnTo>
                  <a:pt x="1268517" y="4131"/>
                </a:lnTo>
                <a:lnTo>
                  <a:pt x="1210973" y="153"/>
                </a:lnTo>
                <a:lnTo>
                  <a:pt x="1171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18105" y="5620602"/>
            <a:ext cx="632460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 indent="4445">
              <a:lnSpc>
                <a:spcPct val="102200"/>
              </a:lnSpc>
              <a:spcBef>
                <a:spcPts val="75"/>
              </a:spcBef>
            </a:pP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State  </a:t>
            </a:r>
            <a:r>
              <a:rPr sz="1950" spc="60" dirty="0">
                <a:solidFill>
                  <a:srgbClr val="FFFFFF"/>
                </a:solidFill>
                <a:latin typeface="Arial MT"/>
                <a:cs typeface="Arial MT"/>
              </a:rPr>
              <a:t>Sto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09674" y="1580938"/>
            <a:ext cx="1727200" cy="445770"/>
          </a:xfrm>
          <a:custGeom>
            <a:avLst/>
            <a:gdLst/>
            <a:ahLst/>
            <a:cxnLst/>
            <a:rect l="l" t="t" r="r" b="b"/>
            <a:pathLst>
              <a:path w="1727200" h="445769">
                <a:moveTo>
                  <a:pt x="1546702" y="0"/>
                </a:moveTo>
                <a:lnTo>
                  <a:pt x="179886" y="0"/>
                </a:lnTo>
                <a:lnTo>
                  <a:pt x="144089" y="137"/>
                </a:lnTo>
                <a:lnTo>
                  <a:pt x="92291" y="3719"/>
                </a:lnTo>
                <a:lnTo>
                  <a:pt x="52793" y="19442"/>
                </a:lnTo>
                <a:lnTo>
                  <a:pt x="19442" y="52794"/>
                </a:lnTo>
                <a:lnTo>
                  <a:pt x="3719" y="92292"/>
                </a:lnTo>
                <a:lnTo>
                  <a:pt x="137" y="144090"/>
                </a:lnTo>
                <a:lnTo>
                  <a:pt x="0" y="179886"/>
                </a:lnTo>
                <a:lnTo>
                  <a:pt x="0" y="265866"/>
                </a:lnTo>
                <a:lnTo>
                  <a:pt x="1101" y="330531"/>
                </a:lnTo>
                <a:lnTo>
                  <a:pt x="8815" y="371441"/>
                </a:lnTo>
                <a:lnTo>
                  <a:pt x="34302" y="411449"/>
                </a:lnTo>
                <a:lnTo>
                  <a:pt x="74310" y="436937"/>
                </a:lnTo>
                <a:lnTo>
                  <a:pt x="115221" y="444650"/>
                </a:lnTo>
                <a:lnTo>
                  <a:pt x="179886" y="445752"/>
                </a:lnTo>
                <a:lnTo>
                  <a:pt x="1546702" y="445752"/>
                </a:lnTo>
                <a:lnTo>
                  <a:pt x="1611367" y="444650"/>
                </a:lnTo>
                <a:lnTo>
                  <a:pt x="1652277" y="436937"/>
                </a:lnTo>
                <a:lnTo>
                  <a:pt x="1692286" y="411449"/>
                </a:lnTo>
                <a:lnTo>
                  <a:pt x="1717773" y="371441"/>
                </a:lnTo>
                <a:lnTo>
                  <a:pt x="1725487" y="330531"/>
                </a:lnTo>
                <a:lnTo>
                  <a:pt x="1726589" y="265866"/>
                </a:lnTo>
                <a:lnTo>
                  <a:pt x="1726589" y="179886"/>
                </a:lnTo>
                <a:lnTo>
                  <a:pt x="1725487" y="115222"/>
                </a:lnTo>
                <a:lnTo>
                  <a:pt x="1717773" y="74311"/>
                </a:lnTo>
                <a:lnTo>
                  <a:pt x="1692286" y="34303"/>
                </a:lnTo>
                <a:lnTo>
                  <a:pt x="1652277" y="8815"/>
                </a:lnTo>
                <a:lnTo>
                  <a:pt x="1611367" y="1101"/>
                </a:lnTo>
                <a:lnTo>
                  <a:pt x="1582499" y="137"/>
                </a:lnTo>
                <a:lnTo>
                  <a:pt x="1546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29287" y="1663313"/>
            <a:ext cx="128651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16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Arial MT"/>
                <a:cs typeface="Arial MT"/>
              </a:rPr>
              <a:t>Topic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13993" y="1057786"/>
            <a:ext cx="0" cy="10116185"/>
          </a:xfrm>
          <a:custGeom>
            <a:avLst/>
            <a:gdLst/>
            <a:ahLst/>
            <a:cxnLst/>
            <a:rect l="l" t="t" r="r" b="b"/>
            <a:pathLst>
              <a:path h="10116185">
                <a:moveTo>
                  <a:pt x="0" y="10115675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30958" y="2154716"/>
            <a:ext cx="779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0033B3"/>
                </a:solidFill>
                <a:latin typeface="Courier New"/>
                <a:cs typeface="Courier New"/>
              </a:rPr>
              <a:t>try</a:t>
            </a:r>
            <a:r>
              <a:rPr sz="1950" spc="-6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534182" y="2762027"/>
            <a:ext cx="30416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producer.beginTxn();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69217" y="6580412"/>
            <a:ext cx="4111625" cy="10636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74420">
              <a:lnSpc>
                <a:spcPct val="102200"/>
              </a:lnSpc>
              <a:spcBef>
                <a:spcPts val="75"/>
              </a:spcBef>
            </a:pPr>
            <a:r>
              <a:rPr sz="1950" spc="10" dirty="0">
                <a:latin typeface="Courier New"/>
                <a:cs typeface="Courier New"/>
              </a:rPr>
              <a:t>//commit the </a:t>
            </a:r>
            <a:r>
              <a:rPr sz="1950" spc="15" dirty="0">
                <a:latin typeface="Courier New"/>
                <a:cs typeface="Courier New"/>
              </a:rPr>
              <a:t>txn </a:t>
            </a:r>
            <a:r>
              <a:rPr sz="1950" spc="20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33B3"/>
                </a:solidFill>
                <a:latin typeface="Courier New"/>
                <a:cs typeface="Courier New"/>
              </a:rPr>
              <a:t>producer.commitTxn()</a:t>
            </a:r>
            <a:endParaRPr sz="195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07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033B3"/>
                </a:solidFill>
                <a:latin typeface="Courier New"/>
                <a:cs typeface="Courier New"/>
              </a:rPr>
              <a:t>catch</a:t>
            </a:r>
            <a:r>
              <a:rPr sz="1950" spc="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950" spc="10" dirty="0">
                <a:latin typeface="Courier New"/>
                <a:cs typeface="Courier New"/>
              </a:rPr>
              <a:t>KafkaException</a:t>
            </a:r>
            <a:r>
              <a:rPr sz="1950" spc="5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e){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307911" y="7942452"/>
            <a:ext cx="3413125" cy="612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34670">
              <a:lnSpc>
                <a:spcPts val="2295"/>
              </a:lnSpc>
              <a:spcBef>
                <a:spcPts val="125"/>
              </a:spcBef>
            </a:pPr>
            <a:r>
              <a:rPr sz="1950" spc="15" dirty="0">
                <a:solidFill>
                  <a:srgbClr val="0033B3"/>
                </a:solidFill>
                <a:latin typeface="Courier New"/>
                <a:cs typeface="Courier New"/>
              </a:rPr>
              <a:t>producer.abortTxn()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ts val="2295"/>
              </a:lnSpc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660922" y="3554076"/>
            <a:ext cx="39465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080808"/>
                </a:solidFill>
                <a:latin typeface="Courier New"/>
                <a:cs typeface="Courier New"/>
              </a:rPr>
              <a:t>records</a:t>
            </a:r>
            <a:r>
              <a:rPr sz="195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95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consumer.poll();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16534" y="5015604"/>
            <a:ext cx="20351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50" spc="10" dirty="0">
                <a:solidFill>
                  <a:srgbClr val="B51700"/>
                </a:solidFill>
                <a:latin typeface="Arial MT"/>
                <a:cs typeface="Arial MT"/>
              </a:rPr>
              <a:t>transactional.id</a:t>
            </a:r>
            <a:r>
              <a:rPr sz="1650" spc="-3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B51700"/>
                </a:solidFill>
                <a:latin typeface="Arial MT"/>
                <a:cs typeface="Arial MT"/>
              </a:rPr>
              <a:t>=</a:t>
            </a:r>
            <a:r>
              <a:rPr sz="1650" spc="-3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B51700"/>
                </a:solidFill>
                <a:latin typeface="Arial MT"/>
                <a:cs typeface="Arial MT"/>
              </a:rPr>
              <a:t>abc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16534" y="5258663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89">
                <a:moveTo>
                  <a:pt x="0" y="0"/>
                </a:moveTo>
                <a:lnTo>
                  <a:pt x="1431160" y="0"/>
                </a:lnTo>
              </a:path>
            </a:pathLst>
          </a:custGeom>
          <a:ln w="10470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74179" y="6509884"/>
            <a:ext cx="27774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077D16"/>
                </a:solidFill>
                <a:latin typeface="Courier New"/>
                <a:cs typeface="Courier New"/>
              </a:rPr>
              <a:t>processing.guarantee </a:t>
            </a:r>
            <a:r>
              <a:rPr sz="1650" spc="-5" dirty="0">
                <a:solidFill>
                  <a:srgbClr val="077D16"/>
                </a:solidFill>
                <a:latin typeface="Courier New"/>
                <a:cs typeface="Courier New"/>
              </a:rPr>
              <a:t>= </a:t>
            </a:r>
            <a:r>
              <a:rPr sz="1650" spc="-975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77D16"/>
                </a:solidFill>
                <a:latin typeface="Courier New"/>
                <a:cs typeface="Courier New"/>
              </a:rPr>
              <a:t>exactly_once_v2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818919" y="1495037"/>
            <a:ext cx="6896100" cy="2449830"/>
            <a:chOff x="4818919" y="1495037"/>
            <a:chExt cx="6896100" cy="2449830"/>
          </a:xfrm>
        </p:grpSpPr>
        <p:sp>
          <p:nvSpPr>
            <p:cNvPr id="36" name="object 36"/>
            <p:cNvSpPr/>
            <p:nvPr/>
          </p:nvSpPr>
          <p:spPr>
            <a:xfrm>
              <a:off x="8324130" y="1505515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60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94275" y="1575397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69">
                  <a:moveTo>
                    <a:pt x="2437772" y="0"/>
                  </a:moveTo>
                  <a:lnTo>
                    <a:pt x="202229" y="0"/>
                  </a:lnTo>
                  <a:lnTo>
                    <a:pt x="161986" y="154"/>
                  </a:lnTo>
                  <a:lnTo>
                    <a:pt x="103754" y="4180"/>
                  </a:lnTo>
                  <a:lnTo>
                    <a:pt x="59351" y="21856"/>
                  </a:lnTo>
                  <a:lnTo>
                    <a:pt x="21857" y="59351"/>
                  </a:lnTo>
                  <a:lnTo>
                    <a:pt x="4181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3"/>
                  </a:lnTo>
                  <a:lnTo>
                    <a:pt x="154" y="499345"/>
                  </a:lnTo>
                  <a:lnTo>
                    <a:pt x="4181" y="557576"/>
                  </a:lnTo>
                  <a:lnTo>
                    <a:pt x="21857" y="601980"/>
                  </a:lnTo>
                  <a:lnTo>
                    <a:pt x="59351" y="639474"/>
                  </a:lnTo>
                  <a:lnTo>
                    <a:pt x="103754" y="657151"/>
                  </a:lnTo>
                  <a:lnTo>
                    <a:pt x="161986" y="661176"/>
                  </a:lnTo>
                  <a:lnTo>
                    <a:pt x="202229" y="661331"/>
                  </a:lnTo>
                  <a:lnTo>
                    <a:pt x="2437772" y="661331"/>
                  </a:lnTo>
                  <a:lnTo>
                    <a:pt x="2478017" y="661176"/>
                  </a:lnTo>
                  <a:lnTo>
                    <a:pt x="2536247" y="657151"/>
                  </a:lnTo>
                  <a:lnTo>
                    <a:pt x="2580650" y="639474"/>
                  </a:lnTo>
                  <a:lnTo>
                    <a:pt x="2618146" y="601980"/>
                  </a:lnTo>
                  <a:lnTo>
                    <a:pt x="2635818" y="557576"/>
                  </a:lnTo>
                  <a:lnTo>
                    <a:pt x="2639842" y="499345"/>
                  </a:lnTo>
                  <a:lnTo>
                    <a:pt x="2639997" y="459103"/>
                  </a:lnTo>
                  <a:lnTo>
                    <a:pt x="2639997" y="202228"/>
                  </a:lnTo>
                  <a:lnTo>
                    <a:pt x="2639842" y="161985"/>
                  </a:lnTo>
                  <a:lnTo>
                    <a:pt x="2635818" y="103754"/>
                  </a:lnTo>
                  <a:lnTo>
                    <a:pt x="2618146" y="59351"/>
                  </a:lnTo>
                  <a:lnTo>
                    <a:pt x="2580650" y="21856"/>
                  </a:lnTo>
                  <a:lnTo>
                    <a:pt x="2536247" y="4180"/>
                  </a:lnTo>
                  <a:lnTo>
                    <a:pt x="2478017" y="154"/>
                  </a:lnTo>
                  <a:lnTo>
                    <a:pt x="2437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29397" y="2475616"/>
              <a:ext cx="3278504" cy="1458595"/>
            </a:xfrm>
            <a:custGeom>
              <a:avLst/>
              <a:gdLst/>
              <a:ahLst/>
              <a:cxnLst/>
              <a:rect l="l" t="t" r="r" b="b"/>
              <a:pathLst>
                <a:path w="3278504" h="1458595">
                  <a:moveTo>
                    <a:pt x="0" y="1458520"/>
                  </a:moveTo>
                  <a:lnTo>
                    <a:pt x="3268812" y="4256"/>
                  </a:lnTo>
                  <a:lnTo>
                    <a:pt x="327837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780" y="2433952"/>
              <a:ext cx="112395" cy="92075"/>
            </a:xfrm>
            <a:custGeom>
              <a:avLst/>
              <a:gdLst/>
              <a:ahLst/>
              <a:cxnLst/>
              <a:rect l="l" t="t" r="r" b="b"/>
              <a:pathLst>
                <a:path w="112395" h="92075">
                  <a:moveTo>
                    <a:pt x="0" y="0"/>
                  </a:moveTo>
                  <a:lnTo>
                    <a:pt x="40859" y="91841"/>
                  </a:lnTo>
                  <a:lnTo>
                    <a:pt x="112270" y="5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084279" y="2936339"/>
            <a:ext cx="18446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1615" algn="l"/>
              </a:tabLst>
            </a:pPr>
            <a:r>
              <a:rPr sz="1650" u="sng" dirty="0">
                <a:solidFill>
                  <a:srgbClr val="B51700"/>
                </a:solidFill>
                <a:uFill>
                  <a:solidFill>
                    <a:srgbClr val="B41600"/>
                  </a:solidFill>
                </a:uFill>
                <a:latin typeface="Arial MT"/>
                <a:cs typeface="Arial MT"/>
              </a:rPr>
              <a:t> 	</a:t>
            </a:r>
            <a:r>
              <a:rPr sz="1650" spc="10" dirty="0">
                <a:solidFill>
                  <a:srgbClr val="B51700"/>
                </a:solidFill>
                <a:latin typeface="Arial MT"/>
                <a:cs typeface="Arial MT"/>
              </a:rPr>
              <a:t>transaction</a:t>
            </a:r>
            <a:r>
              <a:rPr sz="1650" spc="-95" dirty="0">
                <a:solidFill>
                  <a:srgbClr val="B51700"/>
                </a:solidFill>
                <a:latin typeface="Arial MT"/>
                <a:cs typeface="Arial MT"/>
              </a:rPr>
              <a:t>_</a:t>
            </a:r>
            <a:r>
              <a:rPr sz="1650" spc="10" dirty="0">
                <a:solidFill>
                  <a:srgbClr val="B51700"/>
                </a:solidFill>
                <a:latin typeface="Arial MT"/>
                <a:cs typeface="Arial MT"/>
              </a:rPr>
              <a:t>state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13826" y="1631594"/>
            <a:ext cx="2417445" cy="8286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919480" marR="5080" indent="-723900">
              <a:lnSpc>
                <a:spcPct val="104099"/>
              </a:lnSpc>
              <a:spcBef>
                <a:spcPts val="15"/>
              </a:spcBef>
            </a:pPr>
            <a:r>
              <a:rPr sz="1650" spc="15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16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Cordinator </a:t>
            </a:r>
            <a:r>
              <a:rPr sz="1650" spc="-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(Broker)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650" spc="35" dirty="0">
                <a:solidFill>
                  <a:srgbClr val="B51700"/>
                </a:solidFill>
                <a:latin typeface="Arial MT"/>
                <a:cs typeface="Arial MT"/>
              </a:rPr>
              <a:t>pid</a:t>
            </a:r>
            <a:r>
              <a:rPr sz="1650" spc="-2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-65" dirty="0">
                <a:solidFill>
                  <a:srgbClr val="B51700"/>
                </a:solidFill>
                <a:latin typeface="Arial MT"/>
                <a:cs typeface="Arial MT"/>
              </a:rPr>
              <a:t>&amp;</a:t>
            </a:r>
            <a:r>
              <a:rPr sz="1650" spc="-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20" dirty="0">
                <a:solidFill>
                  <a:srgbClr val="B51700"/>
                </a:solidFill>
                <a:latin typeface="Arial MT"/>
                <a:cs typeface="Arial MT"/>
              </a:rPr>
              <a:t>epoch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585515" y="4219842"/>
            <a:ext cx="34937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0033B3"/>
                </a:solidFill>
                <a:latin typeface="Courier New"/>
                <a:cs typeface="Courier New"/>
              </a:rPr>
              <a:t>for</a:t>
            </a:r>
            <a:r>
              <a:rPr sz="1950" spc="10" dirty="0">
                <a:solidFill>
                  <a:srgbClr val="080808"/>
                </a:solidFill>
                <a:latin typeface="Courier New"/>
                <a:cs typeface="Courier New"/>
              </a:rPr>
              <a:t>(record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80808"/>
                </a:solidFill>
                <a:latin typeface="Courier New"/>
                <a:cs typeface="Courier New"/>
              </a:rPr>
              <a:t>records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){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527641" y="5024777"/>
            <a:ext cx="4549775" cy="9347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sz="1950" spc="15" dirty="0">
                <a:solidFill>
                  <a:srgbClr val="0033B3"/>
                </a:solidFill>
                <a:latin typeface="Courier New"/>
                <a:cs typeface="Courier New"/>
              </a:rPr>
              <a:t>producer.send(“changelog”) </a:t>
            </a:r>
            <a:r>
              <a:rPr sz="1950" spc="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33B3"/>
                </a:solidFill>
                <a:latin typeface="Courier New"/>
                <a:cs typeface="Courier New"/>
              </a:rPr>
              <a:t>producer.send(“output”) </a:t>
            </a:r>
            <a:r>
              <a:rPr sz="1950" spc="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33B3"/>
                </a:solidFill>
                <a:latin typeface="Courier New"/>
                <a:cs typeface="Courier New"/>
              </a:rPr>
              <a:t>producer.sendConsumerOffsets()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817287" y="2979409"/>
            <a:ext cx="6898005" cy="7302500"/>
            <a:chOff x="4817287" y="2979409"/>
            <a:chExt cx="6898005" cy="7302500"/>
          </a:xfrm>
        </p:grpSpPr>
        <p:sp>
          <p:nvSpPr>
            <p:cNvPr id="45" name="object 45"/>
            <p:cNvSpPr/>
            <p:nvPr/>
          </p:nvSpPr>
          <p:spPr>
            <a:xfrm>
              <a:off x="8324131" y="3939067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60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94276" y="4008949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70">
                  <a:moveTo>
                    <a:pt x="2437771" y="0"/>
                  </a:moveTo>
                  <a:lnTo>
                    <a:pt x="202228" y="0"/>
                  </a:lnTo>
                  <a:lnTo>
                    <a:pt x="161985" y="154"/>
                  </a:lnTo>
                  <a:lnTo>
                    <a:pt x="103754" y="4180"/>
                  </a:lnTo>
                  <a:lnTo>
                    <a:pt x="59351" y="21856"/>
                  </a:lnTo>
                  <a:lnTo>
                    <a:pt x="21856" y="59351"/>
                  </a:lnTo>
                  <a:lnTo>
                    <a:pt x="4180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4"/>
                  </a:lnTo>
                  <a:lnTo>
                    <a:pt x="154" y="499346"/>
                  </a:lnTo>
                  <a:lnTo>
                    <a:pt x="4180" y="557577"/>
                  </a:lnTo>
                  <a:lnTo>
                    <a:pt x="21856" y="601981"/>
                  </a:lnTo>
                  <a:lnTo>
                    <a:pt x="59351" y="639475"/>
                  </a:lnTo>
                  <a:lnTo>
                    <a:pt x="103754" y="657151"/>
                  </a:lnTo>
                  <a:lnTo>
                    <a:pt x="161985" y="661177"/>
                  </a:lnTo>
                  <a:lnTo>
                    <a:pt x="202228" y="661332"/>
                  </a:lnTo>
                  <a:lnTo>
                    <a:pt x="2437771" y="661332"/>
                  </a:lnTo>
                  <a:lnTo>
                    <a:pt x="2478016" y="661177"/>
                  </a:lnTo>
                  <a:lnTo>
                    <a:pt x="2536246" y="657151"/>
                  </a:lnTo>
                  <a:lnTo>
                    <a:pt x="2580649" y="639475"/>
                  </a:lnTo>
                  <a:lnTo>
                    <a:pt x="2618145" y="601981"/>
                  </a:lnTo>
                  <a:lnTo>
                    <a:pt x="2635817" y="557577"/>
                  </a:lnTo>
                  <a:lnTo>
                    <a:pt x="2639841" y="499346"/>
                  </a:lnTo>
                  <a:lnTo>
                    <a:pt x="2639996" y="459104"/>
                  </a:lnTo>
                  <a:lnTo>
                    <a:pt x="2639996" y="202228"/>
                  </a:lnTo>
                  <a:lnTo>
                    <a:pt x="2639841" y="161985"/>
                  </a:lnTo>
                  <a:lnTo>
                    <a:pt x="2635817" y="103754"/>
                  </a:lnTo>
                  <a:lnTo>
                    <a:pt x="2618145" y="59351"/>
                  </a:lnTo>
                  <a:lnTo>
                    <a:pt x="2580649" y="21856"/>
                  </a:lnTo>
                  <a:lnTo>
                    <a:pt x="2536246" y="4180"/>
                  </a:lnTo>
                  <a:lnTo>
                    <a:pt x="2478016" y="154"/>
                  </a:lnTo>
                  <a:lnTo>
                    <a:pt x="2437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24131" y="6134984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59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94276" y="6204864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70">
                  <a:moveTo>
                    <a:pt x="2437771" y="0"/>
                  </a:moveTo>
                  <a:lnTo>
                    <a:pt x="202228" y="0"/>
                  </a:lnTo>
                  <a:lnTo>
                    <a:pt x="161985" y="154"/>
                  </a:lnTo>
                  <a:lnTo>
                    <a:pt x="103754" y="4181"/>
                  </a:lnTo>
                  <a:lnTo>
                    <a:pt x="59351" y="21857"/>
                  </a:lnTo>
                  <a:lnTo>
                    <a:pt x="21856" y="59351"/>
                  </a:lnTo>
                  <a:lnTo>
                    <a:pt x="4180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4"/>
                  </a:lnTo>
                  <a:lnTo>
                    <a:pt x="154" y="499346"/>
                  </a:lnTo>
                  <a:lnTo>
                    <a:pt x="4180" y="557577"/>
                  </a:lnTo>
                  <a:lnTo>
                    <a:pt x="21856" y="601981"/>
                  </a:lnTo>
                  <a:lnTo>
                    <a:pt x="59351" y="639475"/>
                  </a:lnTo>
                  <a:lnTo>
                    <a:pt x="103754" y="657151"/>
                  </a:lnTo>
                  <a:lnTo>
                    <a:pt x="161985" y="661177"/>
                  </a:lnTo>
                  <a:lnTo>
                    <a:pt x="202228" y="661332"/>
                  </a:lnTo>
                  <a:lnTo>
                    <a:pt x="2437771" y="661332"/>
                  </a:lnTo>
                  <a:lnTo>
                    <a:pt x="2478016" y="661177"/>
                  </a:lnTo>
                  <a:lnTo>
                    <a:pt x="2536246" y="657151"/>
                  </a:lnTo>
                  <a:lnTo>
                    <a:pt x="2580649" y="639475"/>
                  </a:lnTo>
                  <a:lnTo>
                    <a:pt x="2618145" y="601981"/>
                  </a:lnTo>
                  <a:lnTo>
                    <a:pt x="2635817" y="557577"/>
                  </a:lnTo>
                  <a:lnTo>
                    <a:pt x="2639841" y="499346"/>
                  </a:lnTo>
                  <a:lnTo>
                    <a:pt x="2639996" y="459104"/>
                  </a:lnTo>
                  <a:lnTo>
                    <a:pt x="2639996" y="202228"/>
                  </a:lnTo>
                  <a:lnTo>
                    <a:pt x="2639841" y="161985"/>
                  </a:lnTo>
                  <a:lnTo>
                    <a:pt x="2635817" y="103754"/>
                  </a:lnTo>
                  <a:lnTo>
                    <a:pt x="2618145" y="59351"/>
                  </a:lnTo>
                  <a:lnTo>
                    <a:pt x="2580649" y="21857"/>
                  </a:lnTo>
                  <a:lnTo>
                    <a:pt x="2536246" y="4181"/>
                  </a:lnTo>
                  <a:lnTo>
                    <a:pt x="2478016" y="154"/>
                  </a:lnTo>
                  <a:lnTo>
                    <a:pt x="2437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24131" y="8330899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59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94276" y="8400780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70">
                  <a:moveTo>
                    <a:pt x="2437771" y="0"/>
                  </a:moveTo>
                  <a:lnTo>
                    <a:pt x="202228" y="0"/>
                  </a:lnTo>
                  <a:lnTo>
                    <a:pt x="161985" y="154"/>
                  </a:lnTo>
                  <a:lnTo>
                    <a:pt x="103754" y="4181"/>
                  </a:lnTo>
                  <a:lnTo>
                    <a:pt x="59351" y="21857"/>
                  </a:lnTo>
                  <a:lnTo>
                    <a:pt x="21856" y="59351"/>
                  </a:lnTo>
                  <a:lnTo>
                    <a:pt x="4180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4"/>
                  </a:lnTo>
                  <a:lnTo>
                    <a:pt x="154" y="499346"/>
                  </a:lnTo>
                  <a:lnTo>
                    <a:pt x="4180" y="557577"/>
                  </a:lnTo>
                  <a:lnTo>
                    <a:pt x="21856" y="601981"/>
                  </a:lnTo>
                  <a:lnTo>
                    <a:pt x="59351" y="639475"/>
                  </a:lnTo>
                  <a:lnTo>
                    <a:pt x="103754" y="657152"/>
                  </a:lnTo>
                  <a:lnTo>
                    <a:pt x="161985" y="661177"/>
                  </a:lnTo>
                  <a:lnTo>
                    <a:pt x="202228" y="661332"/>
                  </a:lnTo>
                  <a:lnTo>
                    <a:pt x="2437771" y="661332"/>
                  </a:lnTo>
                  <a:lnTo>
                    <a:pt x="2478016" y="661177"/>
                  </a:lnTo>
                  <a:lnTo>
                    <a:pt x="2536246" y="657152"/>
                  </a:lnTo>
                  <a:lnTo>
                    <a:pt x="2580649" y="639475"/>
                  </a:lnTo>
                  <a:lnTo>
                    <a:pt x="2618145" y="601981"/>
                  </a:lnTo>
                  <a:lnTo>
                    <a:pt x="2635817" y="557577"/>
                  </a:lnTo>
                  <a:lnTo>
                    <a:pt x="2639841" y="499346"/>
                  </a:lnTo>
                  <a:lnTo>
                    <a:pt x="2639996" y="459104"/>
                  </a:lnTo>
                  <a:lnTo>
                    <a:pt x="2639996" y="202228"/>
                  </a:lnTo>
                  <a:lnTo>
                    <a:pt x="2639841" y="161985"/>
                  </a:lnTo>
                  <a:lnTo>
                    <a:pt x="2635817" y="103754"/>
                  </a:lnTo>
                  <a:lnTo>
                    <a:pt x="2618145" y="59351"/>
                  </a:lnTo>
                  <a:lnTo>
                    <a:pt x="2580649" y="21857"/>
                  </a:lnTo>
                  <a:lnTo>
                    <a:pt x="2536246" y="4181"/>
                  </a:lnTo>
                  <a:lnTo>
                    <a:pt x="2478016" y="154"/>
                  </a:lnTo>
                  <a:lnTo>
                    <a:pt x="2437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27765" y="4909287"/>
              <a:ext cx="3122930" cy="0"/>
            </a:xfrm>
            <a:custGeom>
              <a:avLst/>
              <a:gdLst/>
              <a:ahLst/>
              <a:cxnLst/>
              <a:rect l="l" t="t" r="r" b="b"/>
              <a:pathLst>
                <a:path w="3122929">
                  <a:moveTo>
                    <a:pt x="0" y="0"/>
                  </a:moveTo>
                  <a:lnTo>
                    <a:pt x="3112382" y="0"/>
                  </a:lnTo>
                  <a:lnTo>
                    <a:pt x="312285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40147" y="485902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33081" y="4877602"/>
              <a:ext cx="3200400" cy="1885950"/>
            </a:xfrm>
            <a:custGeom>
              <a:avLst/>
              <a:gdLst/>
              <a:ahLst/>
              <a:cxnLst/>
              <a:rect l="l" t="t" r="r" b="b"/>
              <a:pathLst>
                <a:path w="3200400" h="1885950">
                  <a:moveTo>
                    <a:pt x="0" y="0"/>
                  </a:moveTo>
                  <a:lnTo>
                    <a:pt x="3191010" y="1880395"/>
                  </a:lnTo>
                  <a:lnTo>
                    <a:pt x="3200032" y="188571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98575" y="6714696"/>
              <a:ext cx="112395" cy="94615"/>
            </a:xfrm>
            <a:custGeom>
              <a:avLst/>
              <a:gdLst/>
              <a:ahLst/>
              <a:cxnLst/>
              <a:rect l="l" t="t" r="r" b="b"/>
              <a:pathLst>
                <a:path w="112395" h="94615">
                  <a:moveTo>
                    <a:pt x="51033" y="0"/>
                  </a:moveTo>
                  <a:lnTo>
                    <a:pt x="0" y="86602"/>
                  </a:lnTo>
                  <a:lnTo>
                    <a:pt x="112119" y="94334"/>
                  </a:lnTo>
                  <a:lnTo>
                    <a:pt x="51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33082" y="4877602"/>
              <a:ext cx="3227705" cy="4389120"/>
            </a:xfrm>
            <a:custGeom>
              <a:avLst/>
              <a:gdLst/>
              <a:ahLst/>
              <a:cxnLst/>
              <a:rect l="l" t="t" r="r" b="b"/>
              <a:pathLst>
                <a:path w="3227704" h="4389120">
                  <a:moveTo>
                    <a:pt x="0" y="0"/>
                  </a:moveTo>
                  <a:lnTo>
                    <a:pt x="3221058" y="4380588"/>
                  </a:lnTo>
                  <a:lnTo>
                    <a:pt x="3227261" y="438902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17539" y="2979413"/>
              <a:ext cx="1796414" cy="6360160"/>
            </a:xfrm>
            <a:custGeom>
              <a:avLst/>
              <a:gdLst/>
              <a:ahLst/>
              <a:cxnLst/>
              <a:rect l="l" t="t" r="r" b="b"/>
              <a:pathLst>
                <a:path w="1796415" h="6360159">
                  <a:moveTo>
                    <a:pt x="412369" y="188493"/>
                  </a:moveTo>
                  <a:lnTo>
                    <a:pt x="402450" y="142735"/>
                  </a:lnTo>
                  <a:lnTo>
                    <a:pt x="382612" y="99682"/>
                  </a:lnTo>
                  <a:lnTo>
                    <a:pt x="352856" y="61150"/>
                  </a:lnTo>
                  <a:lnTo>
                    <a:pt x="315353" y="30568"/>
                  </a:lnTo>
                  <a:lnTo>
                    <a:pt x="273443" y="10198"/>
                  </a:lnTo>
                  <a:lnTo>
                    <a:pt x="228892" y="0"/>
                  </a:lnTo>
                  <a:lnTo>
                    <a:pt x="183464" y="0"/>
                  </a:lnTo>
                  <a:lnTo>
                    <a:pt x="138925" y="10198"/>
                  </a:lnTo>
                  <a:lnTo>
                    <a:pt x="97015" y="30568"/>
                  </a:lnTo>
                  <a:lnTo>
                    <a:pt x="59512" y="61150"/>
                  </a:lnTo>
                  <a:lnTo>
                    <a:pt x="29756" y="99682"/>
                  </a:lnTo>
                  <a:lnTo>
                    <a:pt x="9918" y="142735"/>
                  </a:lnTo>
                  <a:lnTo>
                    <a:pt x="0" y="188493"/>
                  </a:lnTo>
                  <a:lnTo>
                    <a:pt x="0" y="235165"/>
                  </a:lnTo>
                  <a:lnTo>
                    <a:pt x="9918" y="280936"/>
                  </a:lnTo>
                  <a:lnTo>
                    <a:pt x="29756" y="323989"/>
                  </a:lnTo>
                  <a:lnTo>
                    <a:pt x="59512" y="362521"/>
                  </a:lnTo>
                  <a:lnTo>
                    <a:pt x="97015" y="393090"/>
                  </a:lnTo>
                  <a:lnTo>
                    <a:pt x="138925" y="413473"/>
                  </a:lnTo>
                  <a:lnTo>
                    <a:pt x="183464" y="423659"/>
                  </a:lnTo>
                  <a:lnTo>
                    <a:pt x="228892" y="423659"/>
                  </a:lnTo>
                  <a:lnTo>
                    <a:pt x="273443" y="413473"/>
                  </a:lnTo>
                  <a:lnTo>
                    <a:pt x="315353" y="393090"/>
                  </a:lnTo>
                  <a:lnTo>
                    <a:pt x="352856" y="362521"/>
                  </a:lnTo>
                  <a:lnTo>
                    <a:pt x="382612" y="323989"/>
                  </a:lnTo>
                  <a:lnTo>
                    <a:pt x="402450" y="280936"/>
                  </a:lnTo>
                  <a:lnTo>
                    <a:pt x="412369" y="235165"/>
                  </a:lnTo>
                  <a:lnTo>
                    <a:pt x="412369" y="188493"/>
                  </a:lnTo>
                  <a:close/>
                </a:path>
                <a:path w="1796415" h="6360159">
                  <a:moveTo>
                    <a:pt x="1796148" y="6359766"/>
                  </a:moveTo>
                  <a:lnTo>
                    <a:pt x="1777085" y="6249009"/>
                  </a:lnTo>
                  <a:lnTo>
                    <a:pt x="1696097" y="6308560"/>
                  </a:lnTo>
                  <a:lnTo>
                    <a:pt x="1796148" y="6359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441197" y="3018793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650589" y="4138262"/>
            <a:ext cx="412750" cy="424180"/>
          </a:xfrm>
          <a:custGeom>
            <a:avLst/>
            <a:gdLst/>
            <a:ahLst/>
            <a:cxnLst/>
            <a:rect l="l" t="t" r="r" b="b"/>
            <a:pathLst>
              <a:path w="412750" h="424179">
                <a:moveTo>
                  <a:pt x="228897" y="0"/>
                </a:moveTo>
                <a:lnTo>
                  <a:pt x="183469" y="0"/>
                </a:lnTo>
                <a:lnTo>
                  <a:pt x="138922" y="10190"/>
                </a:lnTo>
                <a:lnTo>
                  <a:pt x="97016" y="30571"/>
                </a:lnTo>
                <a:lnTo>
                  <a:pt x="59513" y="61143"/>
                </a:lnTo>
                <a:lnTo>
                  <a:pt x="29756" y="99675"/>
                </a:lnTo>
                <a:lnTo>
                  <a:pt x="9918" y="142728"/>
                </a:lnTo>
                <a:lnTo>
                  <a:pt x="0" y="188496"/>
                </a:lnTo>
                <a:lnTo>
                  <a:pt x="0" y="235167"/>
                </a:lnTo>
                <a:lnTo>
                  <a:pt x="9918" y="280935"/>
                </a:lnTo>
                <a:lnTo>
                  <a:pt x="29756" y="323988"/>
                </a:lnTo>
                <a:lnTo>
                  <a:pt x="59513" y="362520"/>
                </a:lnTo>
                <a:lnTo>
                  <a:pt x="97016" y="393091"/>
                </a:lnTo>
                <a:lnTo>
                  <a:pt x="138922" y="413472"/>
                </a:lnTo>
                <a:lnTo>
                  <a:pt x="183469" y="423663"/>
                </a:lnTo>
                <a:lnTo>
                  <a:pt x="228897" y="423663"/>
                </a:lnTo>
                <a:lnTo>
                  <a:pt x="273444" y="413472"/>
                </a:lnTo>
                <a:lnTo>
                  <a:pt x="315349" y="393091"/>
                </a:lnTo>
                <a:lnTo>
                  <a:pt x="352853" y="362520"/>
                </a:lnTo>
                <a:lnTo>
                  <a:pt x="382610" y="323988"/>
                </a:lnTo>
                <a:lnTo>
                  <a:pt x="402447" y="280935"/>
                </a:lnTo>
                <a:lnTo>
                  <a:pt x="412366" y="235167"/>
                </a:lnTo>
                <a:lnTo>
                  <a:pt x="412366" y="188496"/>
                </a:lnTo>
                <a:lnTo>
                  <a:pt x="402447" y="142728"/>
                </a:lnTo>
                <a:lnTo>
                  <a:pt x="382610" y="99675"/>
                </a:lnTo>
                <a:lnTo>
                  <a:pt x="352853" y="61143"/>
                </a:lnTo>
                <a:lnTo>
                  <a:pt x="315349" y="30571"/>
                </a:lnTo>
                <a:lnTo>
                  <a:pt x="273444" y="10190"/>
                </a:lnTo>
                <a:lnTo>
                  <a:pt x="22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786942" y="4177647"/>
            <a:ext cx="1530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228033" y="4697455"/>
            <a:ext cx="412750" cy="424180"/>
          </a:xfrm>
          <a:custGeom>
            <a:avLst/>
            <a:gdLst/>
            <a:ahLst/>
            <a:cxnLst/>
            <a:rect l="l" t="t" r="r" b="b"/>
            <a:pathLst>
              <a:path w="412750" h="424179">
                <a:moveTo>
                  <a:pt x="228897" y="0"/>
                </a:moveTo>
                <a:lnTo>
                  <a:pt x="183469" y="0"/>
                </a:lnTo>
                <a:lnTo>
                  <a:pt x="138922" y="10190"/>
                </a:lnTo>
                <a:lnTo>
                  <a:pt x="97016" y="30571"/>
                </a:lnTo>
                <a:lnTo>
                  <a:pt x="59513" y="61143"/>
                </a:lnTo>
                <a:lnTo>
                  <a:pt x="29756" y="99675"/>
                </a:lnTo>
                <a:lnTo>
                  <a:pt x="9918" y="142728"/>
                </a:lnTo>
                <a:lnTo>
                  <a:pt x="0" y="188496"/>
                </a:lnTo>
                <a:lnTo>
                  <a:pt x="0" y="235167"/>
                </a:lnTo>
                <a:lnTo>
                  <a:pt x="9918" y="280935"/>
                </a:lnTo>
                <a:lnTo>
                  <a:pt x="29756" y="323988"/>
                </a:lnTo>
                <a:lnTo>
                  <a:pt x="59513" y="362520"/>
                </a:lnTo>
                <a:lnTo>
                  <a:pt x="97016" y="393091"/>
                </a:lnTo>
                <a:lnTo>
                  <a:pt x="138922" y="413472"/>
                </a:lnTo>
                <a:lnTo>
                  <a:pt x="183469" y="423663"/>
                </a:lnTo>
                <a:lnTo>
                  <a:pt x="228897" y="423663"/>
                </a:lnTo>
                <a:lnTo>
                  <a:pt x="273444" y="413472"/>
                </a:lnTo>
                <a:lnTo>
                  <a:pt x="315349" y="393091"/>
                </a:lnTo>
                <a:lnTo>
                  <a:pt x="352853" y="362520"/>
                </a:lnTo>
                <a:lnTo>
                  <a:pt x="382610" y="323988"/>
                </a:lnTo>
                <a:lnTo>
                  <a:pt x="402447" y="280935"/>
                </a:lnTo>
                <a:lnTo>
                  <a:pt x="412366" y="235167"/>
                </a:lnTo>
                <a:lnTo>
                  <a:pt x="412366" y="188496"/>
                </a:lnTo>
                <a:lnTo>
                  <a:pt x="402447" y="142728"/>
                </a:lnTo>
                <a:lnTo>
                  <a:pt x="382610" y="99675"/>
                </a:lnTo>
                <a:lnTo>
                  <a:pt x="352853" y="61143"/>
                </a:lnTo>
                <a:lnTo>
                  <a:pt x="315349" y="30571"/>
                </a:lnTo>
                <a:lnTo>
                  <a:pt x="273444" y="10190"/>
                </a:lnTo>
                <a:lnTo>
                  <a:pt x="22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51686" y="4736841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228033" y="5626973"/>
            <a:ext cx="412750" cy="424180"/>
          </a:xfrm>
          <a:custGeom>
            <a:avLst/>
            <a:gdLst/>
            <a:ahLst/>
            <a:cxnLst/>
            <a:rect l="l" t="t" r="r" b="b"/>
            <a:pathLst>
              <a:path w="412750" h="424179">
                <a:moveTo>
                  <a:pt x="228897" y="0"/>
                </a:moveTo>
                <a:lnTo>
                  <a:pt x="183469" y="0"/>
                </a:lnTo>
                <a:lnTo>
                  <a:pt x="138922" y="10190"/>
                </a:lnTo>
                <a:lnTo>
                  <a:pt x="97016" y="30571"/>
                </a:lnTo>
                <a:lnTo>
                  <a:pt x="59513" y="61143"/>
                </a:lnTo>
                <a:lnTo>
                  <a:pt x="29756" y="99675"/>
                </a:lnTo>
                <a:lnTo>
                  <a:pt x="9918" y="142728"/>
                </a:lnTo>
                <a:lnTo>
                  <a:pt x="0" y="188496"/>
                </a:lnTo>
                <a:lnTo>
                  <a:pt x="0" y="235167"/>
                </a:lnTo>
                <a:lnTo>
                  <a:pt x="9918" y="280935"/>
                </a:lnTo>
                <a:lnTo>
                  <a:pt x="29756" y="323988"/>
                </a:lnTo>
                <a:lnTo>
                  <a:pt x="59513" y="362520"/>
                </a:lnTo>
                <a:lnTo>
                  <a:pt x="97016" y="393091"/>
                </a:lnTo>
                <a:lnTo>
                  <a:pt x="138922" y="413472"/>
                </a:lnTo>
                <a:lnTo>
                  <a:pt x="183469" y="423663"/>
                </a:lnTo>
                <a:lnTo>
                  <a:pt x="228897" y="423663"/>
                </a:lnTo>
                <a:lnTo>
                  <a:pt x="273444" y="413472"/>
                </a:lnTo>
                <a:lnTo>
                  <a:pt x="315349" y="393091"/>
                </a:lnTo>
                <a:lnTo>
                  <a:pt x="352853" y="362520"/>
                </a:lnTo>
                <a:lnTo>
                  <a:pt x="382610" y="323988"/>
                </a:lnTo>
                <a:lnTo>
                  <a:pt x="402447" y="280935"/>
                </a:lnTo>
                <a:lnTo>
                  <a:pt x="412366" y="235167"/>
                </a:lnTo>
                <a:lnTo>
                  <a:pt x="412366" y="188496"/>
                </a:lnTo>
                <a:lnTo>
                  <a:pt x="402447" y="142728"/>
                </a:lnTo>
                <a:lnTo>
                  <a:pt x="382610" y="99675"/>
                </a:lnTo>
                <a:lnTo>
                  <a:pt x="352853" y="61143"/>
                </a:lnTo>
                <a:lnTo>
                  <a:pt x="315349" y="30571"/>
                </a:lnTo>
                <a:lnTo>
                  <a:pt x="273444" y="10190"/>
                </a:lnTo>
                <a:lnTo>
                  <a:pt x="22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351686" y="5666359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228033" y="6893371"/>
            <a:ext cx="412750" cy="424180"/>
          </a:xfrm>
          <a:custGeom>
            <a:avLst/>
            <a:gdLst/>
            <a:ahLst/>
            <a:cxnLst/>
            <a:rect l="l" t="t" r="r" b="b"/>
            <a:pathLst>
              <a:path w="412750" h="424179">
                <a:moveTo>
                  <a:pt x="228897" y="0"/>
                </a:moveTo>
                <a:lnTo>
                  <a:pt x="183469" y="0"/>
                </a:lnTo>
                <a:lnTo>
                  <a:pt x="138922" y="10190"/>
                </a:lnTo>
                <a:lnTo>
                  <a:pt x="97016" y="30571"/>
                </a:lnTo>
                <a:lnTo>
                  <a:pt x="59513" y="61143"/>
                </a:lnTo>
                <a:lnTo>
                  <a:pt x="29756" y="99674"/>
                </a:lnTo>
                <a:lnTo>
                  <a:pt x="9918" y="142728"/>
                </a:lnTo>
                <a:lnTo>
                  <a:pt x="0" y="188495"/>
                </a:lnTo>
                <a:lnTo>
                  <a:pt x="0" y="235167"/>
                </a:lnTo>
                <a:lnTo>
                  <a:pt x="9918" y="280934"/>
                </a:lnTo>
                <a:lnTo>
                  <a:pt x="29756" y="323988"/>
                </a:lnTo>
                <a:lnTo>
                  <a:pt x="59513" y="362520"/>
                </a:lnTo>
                <a:lnTo>
                  <a:pt x="97016" y="393091"/>
                </a:lnTo>
                <a:lnTo>
                  <a:pt x="138922" y="413472"/>
                </a:lnTo>
                <a:lnTo>
                  <a:pt x="183469" y="423663"/>
                </a:lnTo>
                <a:lnTo>
                  <a:pt x="228897" y="423663"/>
                </a:lnTo>
                <a:lnTo>
                  <a:pt x="273444" y="413472"/>
                </a:lnTo>
                <a:lnTo>
                  <a:pt x="315349" y="393091"/>
                </a:lnTo>
                <a:lnTo>
                  <a:pt x="352853" y="362520"/>
                </a:lnTo>
                <a:lnTo>
                  <a:pt x="382610" y="323988"/>
                </a:lnTo>
                <a:lnTo>
                  <a:pt x="402447" y="280934"/>
                </a:lnTo>
                <a:lnTo>
                  <a:pt x="412366" y="235167"/>
                </a:lnTo>
                <a:lnTo>
                  <a:pt x="412366" y="188495"/>
                </a:lnTo>
                <a:lnTo>
                  <a:pt x="402447" y="142728"/>
                </a:lnTo>
                <a:lnTo>
                  <a:pt x="382610" y="99674"/>
                </a:lnTo>
                <a:lnTo>
                  <a:pt x="352853" y="61143"/>
                </a:lnTo>
                <a:lnTo>
                  <a:pt x="315349" y="30571"/>
                </a:lnTo>
                <a:lnTo>
                  <a:pt x="273444" y="10190"/>
                </a:lnTo>
                <a:lnTo>
                  <a:pt x="22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51686" y="6932756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780553" y="3051488"/>
            <a:ext cx="3371215" cy="1510665"/>
            <a:chOff x="4780553" y="3051488"/>
            <a:chExt cx="3371215" cy="1510665"/>
          </a:xfrm>
        </p:grpSpPr>
        <p:sp>
          <p:nvSpPr>
            <p:cNvPr id="67" name="object 67"/>
            <p:cNvSpPr/>
            <p:nvPr/>
          </p:nvSpPr>
          <p:spPr>
            <a:xfrm>
              <a:off x="4791031" y="3093153"/>
              <a:ext cx="3278504" cy="1458595"/>
            </a:xfrm>
            <a:custGeom>
              <a:avLst/>
              <a:gdLst/>
              <a:ahLst/>
              <a:cxnLst/>
              <a:rect l="l" t="t" r="r" b="b"/>
              <a:pathLst>
                <a:path w="3278504" h="1458595">
                  <a:moveTo>
                    <a:pt x="0" y="1458520"/>
                  </a:moveTo>
                  <a:lnTo>
                    <a:pt x="3268812" y="4256"/>
                  </a:lnTo>
                  <a:lnTo>
                    <a:pt x="327837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17539" y="3051498"/>
              <a:ext cx="1834514" cy="994410"/>
            </a:xfrm>
            <a:custGeom>
              <a:avLst/>
              <a:gdLst/>
              <a:ahLst/>
              <a:cxnLst/>
              <a:rect l="l" t="t" r="r" b="b"/>
              <a:pathLst>
                <a:path w="1834515" h="994410">
                  <a:moveTo>
                    <a:pt x="412369" y="758761"/>
                  </a:moveTo>
                  <a:lnTo>
                    <a:pt x="402450" y="712990"/>
                  </a:lnTo>
                  <a:lnTo>
                    <a:pt x="382612" y="669937"/>
                  </a:lnTo>
                  <a:lnTo>
                    <a:pt x="352856" y="631405"/>
                  </a:lnTo>
                  <a:lnTo>
                    <a:pt x="315353" y="600837"/>
                  </a:lnTo>
                  <a:lnTo>
                    <a:pt x="273443" y="580453"/>
                  </a:lnTo>
                  <a:lnTo>
                    <a:pt x="228892" y="570268"/>
                  </a:lnTo>
                  <a:lnTo>
                    <a:pt x="183464" y="570268"/>
                  </a:lnTo>
                  <a:lnTo>
                    <a:pt x="138925" y="580453"/>
                  </a:lnTo>
                  <a:lnTo>
                    <a:pt x="97015" y="600837"/>
                  </a:lnTo>
                  <a:lnTo>
                    <a:pt x="59512" y="631405"/>
                  </a:lnTo>
                  <a:lnTo>
                    <a:pt x="29756" y="669937"/>
                  </a:lnTo>
                  <a:lnTo>
                    <a:pt x="9918" y="712990"/>
                  </a:lnTo>
                  <a:lnTo>
                    <a:pt x="0" y="758761"/>
                  </a:lnTo>
                  <a:lnTo>
                    <a:pt x="0" y="805434"/>
                  </a:lnTo>
                  <a:lnTo>
                    <a:pt x="9918" y="851204"/>
                  </a:lnTo>
                  <a:lnTo>
                    <a:pt x="29756" y="894257"/>
                  </a:lnTo>
                  <a:lnTo>
                    <a:pt x="59512" y="932789"/>
                  </a:lnTo>
                  <a:lnTo>
                    <a:pt x="97015" y="963358"/>
                  </a:lnTo>
                  <a:lnTo>
                    <a:pt x="138925" y="983742"/>
                  </a:lnTo>
                  <a:lnTo>
                    <a:pt x="183464" y="993927"/>
                  </a:lnTo>
                  <a:lnTo>
                    <a:pt x="228892" y="993927"/>
                  </a:lnTo>
                  <a:lnTo>
                    <a:pt x="273443" y="983742"/>
                  </a:lnTo>
                  <a:lnTo>
                    <a:pt x="315353" y="963358"/>
                  </a:lnTo>
                  <a:lnTo>
                    <a:pt x="352856" y="932789"/>
                  </a:lnTo>
                  <a:lnTo>
                    <a:pt x="382612" y="894257"/>
                  </a:lnTo>
                  <a:lnTo>
                    <a:pt x="402450" y="851204"/>
                  </a:lnTo>
                  <a:lnTo>
                    <a:pt x="412369" y="805434"/>
                  </a:lnTo>
                  <a:lnTo>
                    <a:pt x="412369" y="758761"/>
                  </a:lnTo>
                  <a:close/>
                </a:path>
                <a:path w="1834515" h="994410">
                  <a:moveTo>
                    <a:pt x="1834134" y="5054"/>
                  </a:moveTo>
                  <a:lnTo>
                    <a:pt x="1721866" y="0"/>
                  </a:lnTo>
                  <a:lnTo>
                    <a:pt x="1762734" y="91833"/>
                  </a:lnTo>
                  <a:lnTo>
                    <a:pt x="1834134" y="5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441197" y="3661145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770173" y="5035582"/>
            <a:ext cx="22732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" dirty="0">
                <a:solidFill>
                  <a:srgbClr val="B51700"/>
                </a:solidFill>
                <a:latin typeface="Arial MT"/>
                <a:cs typeface="Arial MT"/>
              </a:rPr>
              <a:t>P0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726506" y="7338971"/>
            <a:ext cx="22732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" dirty="0">
                <a:solidFill>
                  <a:srgbClr val="B51700"/>
                </a:solidFill>
                <a:latin typeface="Arial MT"/>
                <a:cs typeface="Arial MT"/>
              </a:rPr>
              <a:t>P1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164065" y="5056324"/>
            <a:ext cx="11811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3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232038" y="7290134"/>
            <a:ext cx="11811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3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263539" y="9523008"/>
            <a:ext cx="118110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3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491160" y="3928590"/>
            <a:ext cx="9224010" cy="2996565"/>
            <a:chOff x="2491160" y="3928590"/>
            <a:chExt cx="9224010" cy="2996565"/>
          </a:xfrm>
        </p:grpSpPr>
        <p:sp>
          <p:nvSpPr>
            <p:cNvPr id="76" name="object 76"/>
            <p:cNvSpPr/>
            <p:nvPr/>
          </p:nvSpPr>
          <p:spPr>
            <a:xfrm>
              <a:off x="2503607" y="4635508"/>
              <a:ext cx="1048385" cy="1048385"/>
            </a:xfrm>
            <a:custGeom>
              <a:avLst/>
              <a:gdLst/>
              <a:ahLst/>
              <a:cxnLst/>
              <a:rect l="l" t="t" r="r" b="b"/>
              <a:pathLst>
                <a:path w="1048385" h="1048385">
                  <a:moveTo>
                    <a:pt x="166866" y="589"/>
                  </a:moveTo>
                  <a:lnTo>
                    <a:pt x="163960" y="589"/>
                  </a:lnTo>
                  <a:lnTo>
                    <a:pt x="162517" y="1113"/>
                  </a:lnTo>
                  <a:lnTo>
                    <a:pt x="26" y="163604"/>
                  </a:lnTo>
                  <a:lnTo>
                    <a:pt x="0" y="167197"/>
                  </a:lnTo>
                  <a:lnTo>
                    <a:pt x="354286" y="521400"/>
                  </a:lnTo>
                  <a:lnTo>
                    <a:pt x="355726" y="522866"/>
                  </a:lnTo>
                  <a:lnTo>
                    <a:pt x="355697" y="525307"/>
                  </a:lnTo>
                  <a:lnTo>
                    <a:pt x="0" y="881004"/>
                  </a:lnTo>
                  <a:lnTo>
                    <a:pt x="0" y="884570"/>
                  </a:lnTo>
                  <a:lnTo>
                    <a:pt x="163629" y="1048200"/>
                  </a:lnTo>
                  <a:lnTo>
                    <a:pt x="167197" y="1048200"/>
                  </a:lnTo>
                  <a:lnTo>
                    <a:pt x="521400" y="693914"/>
                  </a:lnTo>
                  <a:lnTo>
                    <a:pt x="522892" y="692449"/>
                  </a:lnTo>
                  <a:lnTo>
                    <a:pt x="859601" y="692449"/>
                  </a:lnTo>
                  <a:lnTo>
                    <a:pt x="693913" y="526799"/>
                  </a:lnTo>
                  <a:lnTo>
                    <a:pt x="692449" y="525307"/>
                  </a:lnTo>
                  <a:lnTo>
                    <a:pt x="692449" y="522866"/>
                  </a:lnTo>
                  <a:lnTo>
                    <a:pt x="859601" y="355752"/>
                  </a:lnTo>
                  <a:lnTo>
                    <a:pt x="522948" y="355752"/>
                  </a:lnTo>
                  <a:lnTo>
                    <a:pt x="168309" y="1113"/>
                  </a:lnTo>
                  <a:lnTo>
                    <a:pt x="166866" y="589"/>
                  </a:lnTo>
                  <a:close/>
                </a:path>
                <a:path w="1048385" h="1048385">
                  <a:moveTo>
                    <a:pt x="859601" y="692449"/>
                  </a:moveTo>
                  <a:lnTo>
                    <a:pt x="525333" y="692449"/>
                  </a:lnTo>
                  <a:lnTo>
                    <a:pt x="881004" y="1048200"/>
                  </a:lnTo>
                  <a:lnTo>
                    <a:pt x="884572" y="1048200"/>
                  </a:lnTo>
                  <a:lnTo>
                    <a:pt x="1048200" y="884570"/>
                  </a:lnTo>
                  <a:lnTo>
                    <a:pt x="1048200" y="881004"/>
                  </a:lnTo>
                  <a:lnTo>
                    <a:pt x="859601" y="692449"/>
                  </a:lnTo>
                  <a:close/>
                </a:path>
                <a:path w="1048385" h="1048385">
                  <a:moveTo>
                    <a:pt x="884570" y="0"/>
                  </a:moveTo>
                  <a:lnTo>
                    <a:pt x="881004" y="0"/>
                  </a:lnTo>
                  <a:lnTo>
                    <a:pt x="526799" y="354286"/>
                  </a:lnTo>
                  <a:lnTo>
                    <a:pt x="525307" y="355752"/>
                  </a:lnTo>
                  <a:lnTo>
                    <a:pt x="859601" y="355752"/>
                  </a:lnTo>
                  <a:lnTo>
                    <a:pt x="1045975" y="169421"/>
                  </a:lnTo>
                  <a:lnTo>
                    <a:pt x="1048174" y="167197"/>
                  </a:lnTo>
                  <a:lnTo>
                    <a:pt x="1048174" y="163604"/>
                  </a:lnTo>
                  <a:lnTo>
                    <a:pt x="884570" y="0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91160" y="5905160"/>
              <a:ext cx="1073150" cy="1019810"/>
            </a:xfrm>
            <a:custGeom>
              <a:avLst/>
              <a:gdLst/>
              <a:ahLst/>
              <a:cxnLst/>
              <a:rect l="l" t="t" r="r" b="b"/>
              <a:pathLst>
                <a:path w="1073150" h="1019809">
                  <a:moveTo>
                    <a:pt x="388139" y="976439"/>
                  </a:moveTo>
                  <a:lnTo>
                    <a:pt x="271264" y="976439"/>
                  </a:lnTo>
                  <a:lnTo>
                    <a:pt x="282824" y="977970"/>
                  </a:lnTo>
                  <a:lnTo>
                    <a:pt x="305965" y="999070"/>
                  </a:lnTo>
                  <a:lnTo>
                    <a:pt x="322848" y="1013628"/>
                  </a:lnTo>
                  <a:lnTo>
                    <a:pt x="337106" y="1019399"/>
                  </a:lnTo>
                  <a:lnTo>
                    <a:pt x="352376" y="1014135"/>
                  </a:lnTo>
                  <a:lnTo>
                    <a:pt x="372292" y="995589"/>
                  </a:lnTo>
                  <a:lnTo>
                    <a:pt x="388139" y="976439"/>
                  </a:lnTo>
                  <a:close/>
                </a:path>
                <a:path w="1073150" h="1019809">
                  <a:moveTo>
                    <a:pt x="118625" y="493305"/>
                  </a:moveTo>
                  <a:lnTo>
                    <a:pt x="111331" y="493376"/>
                  </a:lnTo>
                  <a:lnTo>
                    <a:pt x="94966" y="497233"/>
                  </a:lnTo>
                  <a:lnTo>
                    <a:pt x="85450" y="499166"/>
                  </a:lnTo>
                  <a:lnTo>
                    <a:pt x="75402" y="502070"/>
                  </a:lnTo>
                  <a:lnTo>
                    <a:pt x="65196" y="507040"/>
                  </a:lnTo>
                  <a:lnTo>
                    <a:pt x="63442" y="511737"/>
                  </a:lnTo>
                  <a:lnTo>
                    <a:pt x="64248" y="517330"/>
                  </a:lnTo>
                  <a:lnTo>
                    <a:pt x="66095" y="523491"/>
                  </a:lnTo>
                  <a:lnTo>
                    <a:pt x="67464" y="529893"/>
                  </a:lnTo>
                  <a:lnTo>
                    <a:pt x="61759" y="535991"/>
                  </a:lnTo>
                  <a:lnTo>
                    <a:pt x="46702" y="540102"/>
                  </a:lnTo>
                  <a:lnTo>
                    <a:pt x="27699" y="544756"/>
                  </a:lnTo>
                  <a:lnTo>
                    <a:pt x="10157" y="552484"/>
                  </a:lnTo>
                  <a:lnTo>
                    <a:pt x="5557" y="555583"/>
                  </a:lnTo>
                  <a:lnTo>
                    <a:pt x="14332" y="568175"/>
                  </a:lnTo>
                  <a:lnTo>
                    <a:pt x="11379" y="571412"/>
                  </a:lnTo>
                  <a:lnTo>
                    <a:pt x="5468" y="576845"/>
                  </a:lnTo>
                  <a:lnTo>
                    <a:pt x="1451" y="580235"/>
                  </a:lnTo>
                  <a:lnTo>
                    <a:pt x="0" y="584033"/>
                  </a:lnTo>
                  <a:lnTo>
                    <a:pt x="21443" y="635107"/>
                  </a:lnTo>
                  <a:lnTo>
                    <a:pt x="43115" y="678137"/>
                  </a:lnTo>
                  <a:lnTo>
                    <a:pt x="66208" y="720371"/>
                  </a:lnTo>
                  <a:lnTo>
                    <a:pt x="114294" y="804820"/>
                  </a:lnTo>
                  <a:lnTo>
                    <a:pt x="138104" y="848218"/>
                  </a:lnTo>
                  <a:lnTo>
                    <a:pt x="160970" y="893187"/>
                  </a:lnTo>
                  <a:lnTo>
                    <a:pt x="196957" y="957279"/>
                  </a:lnTo>
                  <a:lnTo>
                    <a:pt x="223901" y="986441"/>
                  </a:lnTo>
                  <a:lnTo>
                    <a:pt x="243881" y="991884"/>
                  </a:lnTo>
                  <a:lnTo>
                    <a:pt x="258976" y="984813"/>
                  </a:lnTo>
                  <a:lnTo>
                    <a:pt x="271264" y="976439"/>
                  </a:lnTo>
                  <a:lnTo>
                    <a:pt x="388139" y="976439"/>
                  </a:lnTo>
                  <a:lnTo>
                    <a:pt x="400489" y="961516"/>
                  </a:lnTo>
                  <a:lnTo>
                    <a:pt x="496265" y="837798"/>
                  </a:lnTo>
                  <a:lnTo>
                    <a:pt x="512210" y="816004"/>
                  </a:lnTo>
                  <a:lnTo>
                    <a:pt x="533829" y="787383"/>
                  </a:lnTo>
                  <a:lnTo>
                    <a:pt x="560381" y="752859"/>
                  </a:lnTo>
                  <a:lnTo>
                    <a:pt x="587617" y="717864"/>
                  </a:lnTo>
                  <a:lnTo>
                    <a:pt x="304630" y="717864"/>
                  </a:lnTo>
                  <a:lnTo>
                    <a:pt x="260441" y="661861"/>
                  </a:lnTo>
                  <a:lnTo>
                    <a:pt x="210692" y="593786"/>
                  </a:lnTo>
                  <a:lnTo>
                    <a:pt x="182951" y="557979"/>
                  </a:lnTo>
                  <a:lnTo>
                    <a:pt x="170583" y="543353"/>
                  </a:lnTo>
                  <a:lnTo>
                    <a:pt x="157702" y="529115"/>
                  </a:lnTo>
                  <a:lnTo>
                    <a:pt x="144645" y="515004"/>
                  </a:lnTo>
                  <a:lnTo>
                    <a:pt x="131749" y="500760"/>
                  </a:lnTo>
                  <a:lnTo>
                    <a:pt x="125438" y="495566"/>
                  </a:lnTo>
                  <a:lnTo>
                    <a:pt x="118625" y="493305"/>
                  </a:lnTo>
                  <a:close/>
                </a:path>
                <a:path w="1073150" h="1019809">
                  <a:moveTo>
                    <a:pt x="967456" y="0"/>
                  </a:moveTo>
                  <a:lnTo>
                    <a:pt x="922971" y="34033"/>
                  </a:lnTo>
                  <a:lnTo>
                    <a:pt x="895093" y="61266"/>
                  </a:lnTo>
                  <a:lnTo>
                    <a:pt x="862067" y="94854"/>
                  </a:lnTo>
                  <a:lnTo>
                    <a:pt x="824717" y="133844"/>
                  </a:lnTo>
                  <a:lnTo>
                    <a:pt x="783869" y="177283"/>
                  </a:lnTo>
                  <a:lnTo>
                    <a:pt x="740349" y="224218"/>
                  </a:lnTo>
                  <a:lnTo>
                    <a:pt x="694981" y="273696"/>
                  </a:lnTo>
                  <a:lnTo>
                    <a:pt x="602006" y="376464"/>
                  </a:lnTo>
                  <a:lnTo>
                    <a:pt x="497957" y="493376"/>
                  </a:lnTo>
                  <a:lnTo>
                    <a:pt x="430204" y="570568"/>
                  </a:lnTo>
                  <a:lnTo>
                    <a:pt x="395016" y="611151"/>
                  </a:lnTo>
                  <a:lnTo>
                    <a:pt x="364585" y="646651"/>
                  </a:lnTo>
                  <a:lnTo>
                    <a:pt x="339734" y="676114"/>
                  </a:lnTo>
                  <a:lnTo>
                    <a:pt x="321290" y="698587"/>
                  </a:lnTo>
                  <a:lnTo>
                    <a:pt x="317462" y="703192"/>
                  </a:lnTo>
                  <a:lnTo>
                    <a:pt x="313444" y="707835"/>
                  </a:lnTo>
                  <a:lnTo>
                    <a:pt x="304630" y="717864"/>
                  </a:lnTo>
                  <a:lnTo>
                    <a:pt x="587617" y="717864"/>
                  </a:lnTo>
                  <a:lnTo>
                    <a:pt x="662245" y="623089"/>
                  </a:lnTo>
                  <a:lnTo>
                    <a:pt x="765900" y="493305"/>
                  </a:lnTo>
                  <a:lnTo>
                    <a:pt x="861668" y="374850"/>
                  </a:lnTo>
                  <a:lnTo>
                    <a:pt x="934560" y="285900"/>
                  </a:lnTo>
                  <a:lnTo>
                    <a:pt x="966574" y="247333"/>
                  </a:lnTo>
                  <a:lnTo>
                    <a:pt x="994648" y="213936"/>
                  </a:lnTo>
                  <a:lnTo>
                    <a:pt x="1036015" y="166338"/>
                  </a:lnTo>
                  <a:lnTo>
                    <a:pt x="1043702" y="157741"/>
                  </a:lnTo>
                  <a:lnTo>
                    <a:pt x="1050983" y="148901"/>
                  </a:lnTo>
                  <a:lnTo>
                    <a:pt x="1057628" y="139534"/>
                  </a:lnTo>
                  <a:lnTo>
                    <a:pt x="1063404" y="129355"/>
                  </a:lnTo>
                  <a:lnTo>
                    <a:pt x="1070953" y="113409"/>
                  </a:lnTo>
                  <a:lnTo>
                    <a:pt x="1073029" y="103192"/>
                  </a:lnTo>
                  <a:lnTo>
                    <a:pt x="1068939" y="93931"/>
                  </a:lnTo>
                  <a:lnTo>
                    <a:pt x="1032788" y="71524"/>
                  </a:lnTo>
                  <a:lnTo>
                    <a:pt x="1019625" y="69999"/>
                  </a:lnTo>
                  <a:lnTo>
                    <a:pt x="1010443" y="64340"/>
                  </a:lnTo>
                  <a:lnTo>
                    <a:pt x="1005434" y="55055"/>
                  </a:lnTo>
                  <a:lnTo>
                    <a:pt x="1004788" y="42653"/>
                  </a:lnTo>
                  <a:lnTo>
                    <a:pt x="1005260" y="38579"/>
                  </a:lnTo>
                  <a:lnTo>
                    <a:pt x="1004216" y="33298"/>
                  </a:lnTo>
                  <a:lnTo>
                    <a:pt x="1001649" y="30267"/>
                  </a:lnTo>
                  <a:lnTo>
                    <a:pt x="994826" y="23308"/>
                  </a:lnTo>
                  <a:lnTo>
                    <a:pt x="985137" y="14540"/>
                  </a:lnTo>
                  <a:lnTo>
                    <a:pt x="975156" y="6068"/>
                  </a:lnTo>
                  <a:lnTo>
                    <a:pt x="967456" y="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324130" y="3939067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60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694276" y="4008949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70">
                  <a:moveTo>
                    <a:pt x="2437771" y="0"/>
                  </a:moveTo>
                  <a:lnTo>
                    <a:pt x="202228" y="0"/>
                  </a:lnTo>
                  <a:lnTo>
                    <a:pt x="161985" y="154"/>
                  </a:lnTo>
                  <a:lnTo>
                    <a:pt x="103754" y="4180"/>
                  </a:lnTo>
                  <a:lnTo>
                    <a:pt x="59351" y="21856"/>
                  </a:lnTo>
                  <a:lnTo>
                    <a:pt x="21856" y="59351"/>
                  </a:lnTo>
                  <a:lnTo>
                    <a:pt x="4180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4"/>
                  </a:lnTo>
                  <a:lnTo>
                    <a:pt x="154" y="499346"/>
                  </a:lnTo>
                  <a:lnTo>
                    <a:pt x="4180" y="557577"/>
                  </a:lnTo>
                  <a:lnTo>
                    <a:pt x="21856" y="601981"/>
                  </a:lnTo>
                  <a:lnTo>
                    <a:pt x="59351" y="639475"/>
                  </a:lnTo>
                  <a:lnTo>
                    <a:pt x="103754" y="657151"/>
                  </a:lnTo>
                  <a:lnTo>
                    <a:pt x="161985" y="661177"/>
                  </a:lnTo>
                  <a:lnTo>
                    <a:pt x="202228" y="661332"/>
                  </a:lnTo>
                  <a:lnTo>
                    <a:pt x="2437771" y="661332"/>
                  </a:lnTo>
                  <a:lnTo>
                    <a:pt x="2478016" y="661177"/>
                  </a:lnTo>
                  <a:lnTo>
                    <a:pt x="2536246" y="657151"/>
                  </a:lnTo>
                  <a:lnTo>
                    <a:pt x="2580649" y="639475"/>
                  </a:lnTo>
                  <a:lnTo>
                    <a:pt x="2618145" y="601981"/>
                  </a:lnTo>
                  <a:lnTo>
                    <a:pt x="2635817" y="557577"/>
                  </a:lnTo>
                  <a:lnTo>
                    <a:pt x="2639841" y="499346"/>
                  </a:lnTo>
                  <a:lnTo>
                    <a:pt x="2639996" y="459104"/>
                  </a:lnTo>
                  <a:lnTo>
                    <a:pt x="2639996" y="202228"/>
                  </a:lnTo>
                  <a:lnTo>
                    <a:pt x="2639841" y="161985"/>
                  </a:lnTo>
                  <a:lnTo>
                    <a:pt x="2635817" y="103754"/>
                  </a:lnTo>
                  <a:lnTo>
                    <a:pt x="2618145" y="59351"/>
                  </a:lnTo>
                  <a:lnTo>
                    <a:pt x="2580649" y="21856"/>
                  </a:lnTo>
                  <a:lnTo>
                    <a:pt x="2536246" y="4180"/>
                  </a:lnTo>
                  <a:lnTo>
                    <a:pt x="2478016" y="154"/>
                  </a:lnTo>
                  <a:lnTo>
                    <a:pt x="2437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681019" y="4196033"/>
            <a:ext cx="6699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6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oker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597908" y="5417418"/>
            <a:ext cx="10033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solidFill>
                  <a:srgbClr val="B51700"/>
                </a:solidFill>
                <a:latin typeface="Arial MT"/>
                <a:cs typeface="Arial MT"/>
              </a:rPr>
              <a:t>changelog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8313653" y="6124506"/>
            <a:ext cx="3401695" cy="1961514"/>
            <a:chOff x="8313653" y="6124506"/>
            <a:chExt cx="3401695" cy="1961514"/>
          </a:xfrm>
        </p:grpSpPr>
        <p:sp>
          <p:nvSpPr>
            <p:cNvPr id="83" name="object 83"/>
            <p:cNvSpPr/>
            <p:nvPr/>
          </p:nvSpPr>
          <p:spPr>
            <a:xfrm>
              <a:off x="8324130" y="6134983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59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94276" y="6204864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70">
                  <a:moveTo>
                    <a:pt x="2437771" y="0"/>
                  </a:moveTo>
                  <a:lnTo>
                    <a:pt x="202228" y="0"/>
                  </a:lnTo>
                  <a:lnTo>
                    <a:pt x="161985" y="154"/>
                  </a:lnTo>
                  <a:lnTo>
                    <a:pt x="103754" y="4181"/>
                  </a:lnTo>
                  <a:lnTo>
                    <a:pt x="59351" y="21857"/>
                  </a:lnTo>
                  <a:lnTo>
                    <a:pt x="21856" y="59351"/>
                  </a:lnTo>
                  <a:lnTo>
                    <a:pt x="4180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4"/>
                  </a:lnTo>
                  <a:lnTo>
                    <a:pt x="154" y="499346"/>
                  </a:lnTo>
                  <a:lnTo>
                    <a:pt x="4180" y="557577"/>
                  </a:lnTo>
                  <a:lnTo>
                    <a:pt x="21856" y="601981"/>
                  </a:lnTo>
                  <a:lnTo>
                    <a:pt x="59351" y="639475"/>
                  </a:lnTo>
                  <a:lnTo>
                    <a:pt x="103754" y="657151"/>
                  </a:lnTo>
                  <a:lnTo>
                    <a:pt x="161985" y="661177"/>
                  </a:lnTo>
                  <a:lnTo>
                    <a:pt x="202228" y="661332"/>
                  </a:lnTo>
                  <a:lnTo>
                    <a:pt x="2437771" y="661332"/>
                  </a:lnTo>
                  <a:lnTo>
                    <a:pt x="2478016" y="661177"/>
                  </a:lnTo>
                  <a:lnTo>
                    <a:pt x="2536246" y="657151"/>
                  </a:lnTo>
                  <a:lnTo>
                    <a:pt x="2580649" y="639475"/>
                  </a:lnTo>
                  <a:lnTo>
                    <a:pt x="2618145" y="601981"/>
                  </a:lnTo>
                  <a:lnTo>
                    <a:pt x="2635817" y="557577"/>
                  </a:lnTo>
                  <a:lnTo>
                    <a:pt x="2639841" y="499346"/>
                  </a:lnTo>
                  <a:lnTo>
                    <a:pt x="2639996" y="459104"/>
                  </a:lnTo>
                  <a:lnTo>
                    <a:pt x="2639996" y="202228"/>
                  </a:lnTo>
                  <a:lnTo>
                    <a:pt x="2639841" y="161985"/>
                  </a:lnTo>
                  <a:lnTo>
                    <a:pt x="2635817" y="103754"/>
                  </a:lnTo>
                  <a:lnTo>
                    <a:pt x="2618145" y="59351"/>
                  </a:lnTo>
                  <a:lnTo>
                    <a:pt x="2580649" y="21857"/>
                  </a:lnTo>
                  <a:lnTo>
                    <a:pt x="2536246" y="4181"/>
                  </a:lnTo>
                  <a:lnTo>
                    <a:pt x="2478016" y="154"/>
                  </a:lnTo>
                  <a:lnTo>
                    <a:pt x="2437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9681019" y="6391948"/>
            <a:ext cx="6699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6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oker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781987" y="7613333"/>
            <a:ext cx="6350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30" dirty="0">
                <a:solidFill>
                  <a:srgbClr val="B51700"/>
                </a:solidFill>
                <a:latin typeface="Arial MT"/>
                <a:cs typeface="Arial MT"/>
              </a:rPr>
              <a:t>output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313659" y="8320428"/>
            <a:ext cx="3401695" cy="1961514"/>
            <a:chOff x="8313659" y="8320428"/>
            <a:chExt cx="3401695" cy="1961514"/>
          </a:xfrm>
        </p:grpSpPr>
        <p:sp>
          <p:nvSpPr>
            <p:cNvPr id="88" name="object 88"/>
            <p:cNvSpPr/>
            <p:nvPr/>
          </p:nvSpPr>
          <p:spPr>
            <a:xfrm>
              <a:off x="8324130" y="8330899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59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694276" y="8400780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70">
                  <a:moveTo>
                    <a:pt x="2437771" y="0"/>
                  </a:moveTo>
                  <a:lnTo>
                    <a:pt x="202228" y="0"/>
                  </a:lnTo>
                  <a:lnTo>
                    <a:pt x="161985" y="154"/>
                  </a:lnTo>
                  <a:lnTo>
                    <a:pt x="103754" y="4181"/>
                  </a:lnTo>
                  <a:lnTo>
                    <a:pt x="59351" y="21857"/>
                  </a:lnTo>
                  <a:lnTo>
                    <a:pt x="21856" y="59351"/>
                  </a:lnTo>
                  <a:lnTo>
                    <a:pt x="4180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4"/>
                  </a:lnTo>
                  <a:lnTo>
                    <a:pt x="154" y="499346"/>
                  </a:lnTo>
                  <a:lnTo>
                    <a:pt x="4180" y="557577"/>
                  </a:lnTo>
                  <a:lnTo>
                    <a:pt x="21856" y="601981"/>
                  </a:lnTo>
                  <a:lnTo>
                    <a:pt x="59351" y="639475"/>
                  </a:lnTo>
                  <a:lnTo>
                    <a:pt x="103754" y="657152"/>
                  </a:lnTo>
                  <a:lnTo>
                    <a:pt x="161985" y="661177"/>
                  </a:lnTo>
                  <a:lnTo>
                    <a:pt x="202228" y="661332"/>
                  </a:lnTo>
                  <a:lnTo>
                    <a:pt x="2437771" y="661332"/>
                  </a:lnTo>
                  <a:lnTo>
                    <a:pt x="2478016" y="661177"/>
                  </a:lnTo>
                  <a:lnTo>
                    <a:pt x="2536246" y="657152"/>
                  </a:lnTo>
                  <a:lnTo>
                    <a:pt x="2580649" y="639475"/>
                  </a:lnTo>
                  <a:lnTo>
                    <a:pt x="2618145" y="601981"/>
                  </a:lnTo>
                  <a:lnTo>
                    <a:pt x="2635817" y="557577"/>
                  </a:lnTo>
                  <a:lnTo>
                    <a:pt x="2639841" y="499346"/>
                  </a:lnTo>
                  <a:lnTo>
                    <a:pt x="2639996" y="459104"/>
                  </a:lnTo>
                  <a:lnTo>
                    <a:pt x="2639996" y="202228"/>
                  </a:lnTo>
                  <a:lnTo>
                    <a:pt x="2639841" y="161985"/>
                  </a:lnTo>
                  <a:lnTo>
                    <a:pt x="2635817" y="103754"/>
                  </a:lnTo>
                  <a:lnTo>
                    <a:pt x="2618145" y="59351"/>
                  </a:lnTo>
                  <a:lnTo>
                    <a:pt x="2580649" y="21857"/>
                  </a:lnTo>
                  <a:lnTo>
                    <a:pt x="2536246" y="4181"/>
                  </a:lnTo>
                  <a:lnTo>
                    <a:pt x="2478016" y="154"/>
                  </a:lnTo>
                  <a:lnTo>
                    <a:pt x="2437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9681019" y="8587864"/>
            <a:ext cx="6699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6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oker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726506" y="9419196"/>
            <a:ext cx="2270760" cy="6667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spc="-5" dirty="0">
                <a:solidFill>
                  <a:srgbClr val="B51700"/>
                </a:solidFill>
                <a:latin typeface="Arial MT"/>
                <a:cs typeface="Arial MT"/>
              </a:rPr>
              <a:t>P3</a:t>
            </a:r>
            <a:endParaRPr sz="1300">
              <a:latin typeface="Arial MT"/>
              <a:cs typeface="Arial MT"/>
            </a:endParaRPr>
          </a:p>
          <a:p>
            <a:pPr marL="487680">
              <a:lnSpc>
                <a:spcPct val="100000"/>
              </a:lnSpc>
              <a:spcBef>
                <a:spcPts val="830"/>
              </a:spcBef>
            </a:pPr>
            <a:r>
              <a:rPr sz="1650" spc="-5" dirty="0">
                <a:solidFill>
                  <a:srgbClr val="B51700"/>
                </a:solidFill>
                <a:latin typeface="Arial MT"/>
                <a:cs typeface="Arial MT"/>
              </a:rPr>
              <a:t>_consumer_offsets</a:t>
            </a:r>
            <a:endParaRPr sz="1650">
              <a:latin typeface="Arial MT"/>
              <a:cs typeface="Arial MT"/>
            </a:endParaRPr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8952249" y="2539439"/>
          <a:ext cx="2089782" cy="34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117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50" dirty="0">
                          <a:latin typeface="Arial MT"/>
                          <a:cs typeface="Arial MT"/>
                        </a:rPr>
                        <a:t>A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object 93"/>
          <p:cNvGraphicFramePr>
            <a:graphicFrameLocks noGrp="1"/>
          </p:cNvGraphicFramePr>
          <p:nvPr/>
        </p:nvGraphicFramePr>
        <p:xfrm>
          <a:off x="9045054" y="5020520"/>
          <a:ext cx="2088514" cy="34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17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50" dirty="0">
                          <a:latin typeface="Arial MT"/>
                          <a:cs typeface="Arial MT"/>
                        </a:rPr>
                        <a:t>A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object 94"/>
          <p:cNvGraphicFramePr>
            <a:graphicFrameLocks noGrp="1"/>
          </p:cNvGraphicFramePr>
          <p:nvPr/>
        </p:nvGraphicFramePr>
        <p:xfrm>
          <a:off x="9045054" y="7216435"/>
          <a:ext cx="2087877" cy="34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17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50" dirty="0">
                          <a:latin typeface="Arial MT"/>
                          <a:cs typeface="Arial MT"/>
                        </a:rPr>
                        <a:t>A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73FDEA"/>
                      </a:solidFill>
                      <a:prstDash val="solid"/>
                    </a:lnL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object 95"/>
          <p:cNvGraphicFramePr>
            <a:graphicFrameLocks noGrp="1"/>
          </p:cNvGraphicFramePr>
          <p:nvPr/>
        </p:nvGraphicFramePr>
        <p:xfrm>
          <a:off x="9045054" y="9412351"/>
          <a:ext cx="2090416" cy="34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170"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94615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Arial MT"/>
                          <a:cs typeface="Arial MT"/>
                        </a:rPr>
                        <a:t>A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object 96"/>
          <p:cNvSpPr/>
          <p:nvPr/>
        </p:nvSpPr>
        <p:spPr>
          <a:xfrm>
            <a:off x="17964353" y="7770929"/>
            <a:ext cx="767080" cy="691515"/>
          </a:xfrm>
          <a:custGeom>
            <a:avLst/>
            <a:gdLst/>
            <a:ahLst/>
            <a:cxnLst/>
            <a:rect l="l" t="t" r="r" b="b"/>
            <a:pathLst>
              <a:path w="767080" h="691515">
                <a:moveTo>
                  <a:pt x="490644" y="0"/>
                </a:moveTo>
                <a:lnTo>
                  <a:pt x="0" y="345539"/>
                </a:lnTo>
                <a:lnTo>
                  <a:pt x="490644" y="691078"/>
                </a:lnTo>
                <a:lnTo>
                  <a:pt x="490644" y="456111"/>
                </a:lnTo>
                <a:lnTo>
                  <a:pt x="766625" y="456111"/>
                </a:lnTo>
                <a:lnTo>
                  <a:pt x="766625" y="234966"/>
                </a:lnTo>
                <a:lnTo>
                  <a:pt x="490644" y="234966"/>
                </a:lnTo>
                <a:lnTo>
                  <a:pt x="49064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465071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85" dirty="0">
                <a:latin typeface="Arial"/>
                <a:cs typeface="Arial"/>
              </a:rPr>
              <a:t>T</a:t>
            </a:r>
            <a:r>
              <a:rPr sz="7000" b="1" spc="-145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a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275" dirty="0">
                <a:latin typeface="Arial"/>
                <a:cs typeface="Arial"/>
              </a:rPr>
              <a:t>s</a:t>
            </a:r>
            <a:r>
              <a:rPr sz="7000" b="1" spc="-20" dirty="0">
                <a:latin typeface="Arial"/>
                <a:cs typeface="Arial"/>
              </a:rPr>
              <a:t>ac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5" dirty="0">
                <a:latin typeface="Arial"/>
                <a:cs typeface="Arial"/>
              </a:rPr>
              <a:t>: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5" dirty="0">
                <a:latin typeface="Arial"/>
                <a:cs typeface="Arial"/>
              </a:rPr>
              <a:t>I</a:t>
            </a:r>
            <a:r>
              <a:rPr sz="7000" b="1" spc="-140" dirty="0">
                <a:latin typeface="Arial"/>
                <a:cs typeface="Arial"/>
              </a:rPr>
              <a:t>d</a:t>
            </a:r>
            <a:r>
              <a:rPr sz="7000" b="1" spc="-20" dirty="0">
                <a:latin typeface="Arial"/>
                <a:cs typeface="Arial"/>
              </a:rPr>
              <a:t>em</a:t>
            </a:r>
            <a:r>
              <a:rPr sz="7000" b="1" spc="-140" dirty="0">
                <a:latin typeface="Arial"/>
                <a:cs typeface="Arial"/>
              </a:rPr>
              <a:t>po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135" dirty="0">
                <a:latin typeface="Arial"/>
                <a:cs typeface="Arial"/>
              </a:rPr>
              <a:t>t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P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40" dirty="0">
                <a:latin typeface="Arial"/>
                <a:cs typeface="Arial"/>
              </a:rPr>
              <a:t>od</a:t>
            </a:r>
            <a:r>
              <a:rPr sz="7000" b="1" spc="-270" dirty="0">
                <a:latin typeface="Arial"/>
                <a:cs typeface="Arial"/>
              </a:rPr>
              <a:t>u</a:t>
            </a:r>
            <a:r>
              <a:rPr sz="7000" b="1" spc="-20" dirty="0">
                <a:latin typeface="Arial"/>
                <a:cs typeface="Arial"/>
              </a:rPr>
              <a:t>ce</a:t>
            </a:r>
            <a:r>
              <a:rPr sz="7000" b="1" dirty="0">
                <a:latin typeface="Arial"/>
                <a:cs typeface="Arial"/>
              </a:rPr>
              <a:t>r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0259" y="6863729"/>
            <a:ext cx="1371600" cy="864235"/>
          </a:xfrm>
          <a:custGeom>
            <a:avLst/>
            <a:gdLst/>
            <a:ahLst/>
            <a:cxnLst/>
            <a:rect l="l" t="t" r="r" b="b"/>
            <a:pathLst>
              <a:path w="1371600" h="864234">
                <a:moveTo>
                  <a:pt x="1171206" y="0"/>
                </a:moveTo>
                <a:lnTo>
                  <a:pt x="199842" y="0"/>
                </a:lnTo>
                <a:lnTo>
                  <a:pt x="160074" y="153"/>
                </a:lnTo>
                <a:lnTo>
                  <a:pt x="128003" y="1224"/>
                </a:lnTo>
                <a:lnTo>
                  <a:pt x="102530" y="4131"/>
                </a:lnTo>
                <a:lnTo>
                  <a:pt x="82555" y="9793"/>
                </a:lnTo>
                <a:lnTo>
                  <a:pt x="38109" y="38108"/>
                </a:lnTo>
                <a:lnTo>
                  <a:pt x="9793" y="82554"/>
                </a:lnTo>
                <a:lnTo>
                  <a:pt x="1224" y="128003"/>
                </a:lnTo>
                <a:lnTo>
                  <a:pt x="0" y="199841"/>
                </a:lnTo>
                <a:lnTo>
                  <a:pt x="0" y="663827"/>
                </a:lnTo>
                <a:lnTo>
                  <a:pt x="153" y="703595"/>
                </a:lnTo>
                <a:lnTo>
                  <a:pt x="4131" y="761139"/>
                </a:lnTo>
                <a:lnTo>
                  <a:pt x="21599" y="805018"/>
                </a:lnTo>
                <a:lnTo>
                  <a:pt x="58651" y="842070"/>
                </a:lnTo>
                <a:lnTo>
                  <a:pt x="102530" y="859537"/>
                </a:lnTo>
                <a:lnTo>
                  <a:pt x="160074" y="863515"/>
                </a:lnTo>
                <a:lnTo>
                  <a:pt x="199842" y="863668"/>
                </a:lnTo>
                <a:lnTo>
                  <a:pt x="1171206" y="863668"/>
                </a:lnTo>
                <a:lnTo>
                  <a:pt x="1210974" y="863515"/>
                </a:lnTo>
                <a:lnTo>
                  <a:pt x="1268518" y="859537"/>
                </a:lnTo>
                <a:lnTo>
                  <a:pt x="1312397" y="842070"/>
                </a:lnTo>
                <a:lnTo>
                  <a:pt x="1349449" y="805018"/>
                </a:lnTo>
                <a:lnTo>
                  <a:pt x="1366916" y="761139"/>
                </a:lnTo>
                <a:lnTo>
                  <a:pt x="1370895" y="703595"/>
                </a:lnTo>
                <a:lnTo>
                  <a:pt x="1371048" y="663827"/>
                </a:lnTo>
                <a:lnTo>
                  <a:pt x="1371048" y="199841"/>
                </a:lnTo>
                <a:lnTo>
                  <a:pt x="1370895" y="160073"/>
                </a:lnTo>
                <a:lnTo>
                  <a:pt x="1366916" y="102530"/>
                </a:lnTo>
                <a:lnTo>
                  <a:pt x="1349449" y="58650"/>
                </a:lnTo>
                <a:lnTo>
                  <a:pt x="1312397" y="21599"/>
                </a:lnTo>
                <a:lnTo>
                  <a:pt x="1268518" y="4131"/>
                </a:lnTo>
                <a:lnTo>
                  <a:pt x="1210974" y="153"/>
                </a:lnTo>
                <a:lnTo>
                  <a:pt x="1171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2169" y="4967096"/>
            <a:ext cx="1647825" cy="1181735"/>
          </a:xfrm>
          <a:custGeom>
            <a:avLst/>
            <a:gdLst/>
            <a:ahLst/>
            <a:cxnLst/>
            <a:rect l="l" t="t" r="r" b="b"/>
            <a:pathLst>
              <a:path w="1647825" h="1181735">
                <a:moveTo>
                  <a:pt x="1407130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941515"/>
                </a:lnTo>
                <a:lnTo>
                  <a:pt x="183" y="989294"/>
                </a:lnTo>
                <a:lnTo>
                  <a:pt x="1470" y="1027825"/>
                </a:lnTo>
                <a:lnTo>
                  <a:pt x="11765" y="1082428"/>
                </a:lnTo>
                <a:lnTo>
                  <a:pt x="45784" y="1135827"/>
                </a:lnTo>
                <a:lnTo>
                  <a:pt x="99184" y="1169847"/>
                </a:lnTo>
                <a:lnTo>
                  <a:pt x="153787" y="1180142"/>
                </a:lnTo>
                <a:lnTo>
                  <a:pt x="192318" y="1181429"/>
                </a:lnTo>
                <a:lnTo>
                  <a:pt x="240096" y="1181613"/>
                </a:lnTo>
                <a:lnTo>
                  <a:pt x="1407130" y="1181613"/>
                </a:lnTo>
                <a:lnTo>
                  <a:pt x="1454909" y="1181429"/>
                </a:lnTo>
                <a:lnTo>
                  <a:pt x="1493440" y="1180142"/>
                </a:lnTo>
                <a:lnTo>
                  <a:pt x="1548043" y="1169847"/>
                </a:lnTo>
                <a:lnTo>
                  <a:pt x="1601443" y="1135827"/>
                </a:lnTo>
                <a:lnTo>
                  <a:pt x="1635463" y="1082428"/>
                </a:lnTo>
                <a:lnTo>
                  <a:pt x="1645757" y="1027825"/>
                </a:lnTo>
                <a:lnTo>
                  <a:pt x="1647044" y="989294"/>
                </a:lnTo>
                <a:lnTo>
                  <a:pt x="1647228" y="941515"/>
                </a:lnTo>
                <a:lnTo>
                  <a:pt x="1647228" y="240097"/>
                </a:lnTo>
                <a:lnTo>
                  <a:pt x="1647044" y="192319"/>
                </a:lnTo>
                <a:lnTo>
                  <a:pt x="1645757" y="153788"/>
                </a:lnTo>
                <a:lnTo>
                  <a:pt x="1635463" y="99184"/>
                </a:lnTo>
                <a:lnTo>
                  <a:pt x="1601443" y="45785"/>
                </a:lnTo>
                <a:lnTo>
                  <a:pt x="1548043" y="11766"/>
                </a:lnTo>
                <a:lnTo>
                  <a:pt x="1493440" y="1470"/>
                </a:lnTo>
                <a:lnTo>
                  <a:pt x="1454909" y="183"/>
                </a:lnTo>
                <a:lnTo>
                  <a:pt x="1407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9659" y="4833485"/>
            <a:ext cx="3012440" cy="3554095"/>
          </a:xfrm>
          <a:prstGeom prst="rect">
            <a:avLst/>
          </a:prstGeom>
          <a:ln w="2094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Topology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650" u="sng" spc="10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Arial MT"/>
                <a:cs typeface="Arial MT"/>
              </a:rPr>
              <a:t>transactional.id</a:t>
            </a:r>
            <a:r>
              <a:rPr sz="1650" spc="-2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B51700"/>
                </a:solidFill>
                <a:latin typeface="Arial MT"/>
                <a:cs typeface="Arial MT"/>
              </a:rPr>
              <a:t>=</a:t>
            </a:r>
            <a:r>
              <a:rPr sz="1650" spc="-2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B51700"/>
                </a:solidFill>
                <a:latin typeface="Arial MT"/>
                <a:cs typeface="Arial MT"/>
              </a:rPr>
              <a:t>abc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1196340" marR="1188720" indent="-635" algn="ctr">
              <a:lnSpc>
                <a:spcPct val="102200"/>
              </a:lnSpc>
              <a:spcBef>
                <a:spcPts val="5"/>
              </a:spcBef>
            </a:pP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State  </a:t>
            </a:r>
            <a:r>
              <a:rPr sz="1950" spc="60" dirty="0">
                <a:solidFill>
                  <a:srgbClr val="FFFFFF"/>
                </a:solidFill>
                <a:latin typeface="Arial MT"/>
                <a:cs typeface="Arial MT"/>
              </a:rPr>
              <a:t>Sto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Arial MT"/>
              <a:cs typeface="Arial MT"/>
            </a:endParaRPr>
          </a:p>
          <a:p>
            <a:pPr marL="52069" marR="187325">
              <a:lnSpc>
                <a:spcPct val="100000"/>
              </a:lnSpc>
            </a:pPr>
            <a:r>
              <a:rPr sz="1650" spc="-10" dirty="0">
                <a:solidFill>
                  <a:srgbClr val="077D16"/>
                </a:solidFill>
                <a:latin typeface="Courier New"/>
                <a:cs typeface="Courier New"/>
              </a:rPr>
              <a:t>processing.guarantee </a:t>
            </a:r>
            <a:r>
              <a:rPr sz="1650" spc="-5" dirty="0">
                <a:solidFill>
                  <a:srgbClr val="077D16"/>
                </a:solidFill>
                <a:latin typeface="Courier New"/>
                <a:cs typeface="Courier New"/>
              </a:rPr>
              <a:t>= </a:t>
            </a:r>
            <a:r>
              <a:rPr sz="1650" spc="-975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77D16"/>
                </a:solidFill>
                <a:latin typeface="Courier New"/>
                <a:cs typeface="Courier New"/>
              </a:rPr>
              <a:t>exactly_once_v2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3409" y="4314974"/>
            <a:ext cx="2345055" cy="445770"/>
          </a:xfrm>
          <a:custGeom>
            <a:avLst/>
            <a:gdLst/>
            <a:ahLst/>
            <a:cxnLst/>
            <a:rect l="l" t="t" r="r" b="b"/>
            <a:pathLst>
              <a:path w="2345054" h="445770">
                <a:moveTo>
                  <a:pt x="2164861" y="0"/>
                </a:moveTo>
                <a:lnTo>
                  <a:pt x="179886" y="0"/>
                </a:lnTo>
                <a:lnTo>
                  <a:pt x="144089" y="137"/>
                </a:lnTo>
                <a:lnTo>
                  <a:pt x="92291" y="3719"/>
                </a:lnTo>
                <a:lnTo>
                  <a:pt x="52793" y="19442"/>
                </a:lnTo>
                <a:lnTo>
                  <a:pt x="19442" y="52794"/>
                </a:lnTo>
                <a:lnTo>
                  <a:pt x="3719" y="92292"/>
                </a:lnTo>
                <a:lnTo>
                  <a:pt x="137" y="144089"/>
                </a:lnTo>
                <a:lnTo>
                  <a:pt x="0" y="179886"/>
                </a:lnTo>
                <a:lnTo>
                  <a:pt x="0" y="265866"/>
                </a:lnTo>
                <a:lnTo>
                  <a:pt x="1101" y="330530"/>
                </a:lnTo>
                <a:lnTo>
                  <a:pt x="8815" y="371441"/>
                </a:lnTo>
                <a:lnTo>
                  <a:pt x="34302" y="411449"/>
                </a:lnTo>
                <a:lnTo>
                  <a:pt x="74310" y="436937"/>
                </a:lnTo>
                <a:lnTo>
                  <a:pt x="115221" y="444650"/>
                </a:lnTo>
                <a:lnTo>
                  <a:pt x="179886" y="445752"/>
                </a:lnTo>
                <a:lnTo>
                  <a:pt x="2164861" y="445752"/>
                </a:lnTo>
                <a:lnTo>
                  <a:pt x="2229526" y="444650"/>
                </a:lnTo>
                <a:lnTo>
                  <a:pt x="2270437" y="436937"/>
                </a:lnTo>
                <a:lnTo>
                  <a:pt x="2310445" y="411449"/>
                </a:lnTo>
                <a:lnTo>
                  <a:pt x="2335933" y="371441"/>
                </a:lnTo>
                <a:lnTo>
                  <a:pt x="2343646" y="330530"/>
                </a:lnTo>
                <a:lnTo>
                  <a:pt x="2344748" y="265866"/>
                </a:lnTo>
                <a:lnTo>
                  <a:pt x="2344748" y="179886"/>
                </a:lnTo>
                <a:lnTo>
                  <a:pt x="2343646" y="115221"/>
                </a:lnTo>
                <a:lnTo>
                  <a:pt x="2335933" y="74311"/>
                </a:lnTo>
                <a:lnTo>
                  <a:pt x="2310445" y="34303"/>
                </a:lnTo>
                <a:lnTo>
                  <a:pt x="2270437" y="8815"/>
                </a:lnTo>
                <a:lnTo>
                  <a:pt x="2229526" y="1101"/>
                </a:lnTo>
                <a:lnTo>
                  <a:pt x="2200658" y="137"/>
                </a:lnTo>
                <a:lnTo>
                  <a:pt x="2164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9841" y="4397349"/>
            <a:ext cx="189166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6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6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80050" y="3364456"/>
            <a:ext cx="3401695" cy="1961514"/>
            <a:chOff x="9280050" y="3364456"/>
            <a:chExt cx="3401695" cy="1961514"/>
          </a:xfrm>
        </p:grpSpPr>
        <p:sp>
          <p:nvSpPr>
            <p:cNvPr id="9" name="object 9"/>
            <p:cNvSpPr/>
            <p:nvPr/>
          </p:nvSpPr>
          <p:spPr>
            <a:xfrm>
              <a:off x="9290521" y="3374927"/>
              <a:ext cx="3380740" cy="1940560"/>
            </a:xfrm>
            <a:custGeom>
              <a:avLst/>
              <a:gdLst/>
              <a:ahLst/>
              <a:cxnLst/>
              <a:rect l="l" t="t" r="r" b="b"/>
              <a:pathLst>
                <a:path w="3380740" h="1940560">
                  <a:moveTo>
                    <a:pt x="0" y="0"/>
                  </a:moveTo>
                  <a:lnTo>
                    <a:pt x="3380291" y="0"/>
                  </a:lnTo>
                  <a:lnTo>
                    <a:pt x="3380291" y="1940439"/>
                  </a:lnTo>
                  <a:lnTo>
                    <a:pt x="0" y="1940439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0667" y="3444808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70">
                  <a:moveTo>
                    <a:pt x="2437770" y="0"/>
                  </a:moveTo>
                  <a:lnTo>
                    <a:pt x="202228" y="0"/>
                  </a:lnTo>
                  <a:lnTo>
                    <a:pt x="161985" y="154"/>
                  </a:lnTo>
                  <a:lnTo>
                    <a:pt x="129532" y="1238"/>
                  </a:lnTo>
                  <a:lnTo>
                    <a:pt x="103754" y="4181"/>
                  </a:lnTo>
                  <a:lnTo>
                    <a:pt x="83540" y="9910"/>
                  </a:lnTo>
                  <a:lnTo>
                    <a:pt x="38563" y="38564"/>
                  </a:lnTo>
                  <a:lnTo>
                    <a:pt x="9909" y="83540"/>
                  </a:lnTo>
                  <a:lnTo>
                    <a:pt x="1238" y="129532"/>
                  </a:lnTo>
                  <a:lnTo>
                    <a:pt x="0" y="202228"/>
                  </a:lnTo>
                  <a:lnTo>
                    <a:pt x="0" y="459104"/>
                  </a:lnTo>
                  <a:lnTo>
                    <a:pt x="154" y="499346"/>
                  </a:lnTo>
                  <a:lnTo>
                    <a:pt x="4180" y="557577"/>
                  </a:lnTo>
                  <a:lnTo>
                    <a:pt x="21856" y="601981"/>
                  </a:lnTo>
                  <a:lnTo>
                    <a:pt x="59351" y="639475"/>
                  </a:lnTo>
                  <a:lnTo>
                    <a:pt x="103754" y="657152"/>
                  </a:lnTo>
                  <a:lnTo>
                    <a:pt x="161985" y="661177"/>
                  </a:lnTo>
                  <a:lnTo>
                    <a:pt x="202228" y="661332"/>
                  </a:lnTo>
                  <a:lnTo>
                    <a:pt x="2437770" y="661332"/>
                  </a:lnTo>
                  <a:lnTo>
                    <a:pt x="2478015" y="661177"/>
                  </a:lnTo>
                  <a:lnTo>
                    <a:pt x="2536245" y="657152"/>
                  </a:lnTo>
                  <a:lnTo>
                    <a:pt x="2580648" y="639475"/>
                  </a:lnTo>
                  <a:lnTo>
                    <a:pt x="2618144" y="601981"/>
                  </a:lnTo>
                  <a:lnTo>
                    <a:pt x="2635822" y="557577"/>
                  </a:lnTo>
                  <a:lnTo>
                    <a:pt x="2639850" y="499346"/>
                  </a:lnTo>
                  <a:lnTo>
                    <a:pt x="2640005" y="459104"/>
                  </a:lnTo>
                  <a:lnTo>
                    <a:pt x="2640005" y="202228"/>
                  </a:lnTo>
                  <a:lnTo>
                    <a:pt x="2639850" y="161985"/>
                  </a:lnTo>
                  <a:lnTo>
                    <a:pt x="2635822" y="103754"/>
                  </a:lnTo>
                  <a:lnTo>
                    <a:pt x="2618144" y="59351"/>
                  </a:lnTo>
                  <a:lnTo>
                    <a:pt x="2580648" y="21857"/>
                  </a:lnTo>
                  <a:lnTo>
                    <a:pt x="2536245" y="4181"/>
                  </a:lnTo>
                  <a:lnTo>
                    <a:pt x="2478015" y="154"/>
                  </a:lnTo>
                  <a:lnTo>
                    <a:pt x="2437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918640" y="4408852"/>
          <a:ext cx="2087878" cy="34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0050670" y="4805751"/>
            <a:ext cx="18446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1615" algn="l"/>
              </a:tabLst>
            </a:pPr>
            <a:r>
              <a:rPr sz="1650" u="sng" dirty="0">
                <a:solidFill>
                  <a:srgbClr val="B51700"/>
                </a:solidFill>
                <a:uFill>
                  <a:solidFill>
                    <a:srgbClr val="B41600"/>
                  </a:solidFill>
                </a:uFill>
                <a:latin typeface="Arial MT"/>
                <a:cs typeface="Arial MT"/>
              </a:rPr>
              <a:t> 	</a:t>
            </a:r>
            <a:r>
              <a:rPr sz="1650" spc="10" dirty="0">
                <a:solidFill>
                  <a:srgbClr val="B51700"/>
                </a:solidFill>
                <a:latin typeface="Arial MT"/>
                <a:cs typeface="Arial MT"/>
              </a:rPr>
              <a:t>transaction</a:t>
            </a:r>
            <a:r>
              <a:rPr sz="1650" spc="-95" dirty="0">
                <a:solidFill>
                  <a:srgbClr val="B51700"/>
                </a:solidFill>
                <a:latin typeface="Arial MT"/>
                <a:cs typeface="Arial MT"/>
              </a:rPr>
              <a:t>_</a:t>
            </a:r>
            <a:r>
              <a:rPr sz="1650" spc="10" dirty="0">
                <a:solidFill>
                  <a:srgbClr val="B51700"/>
                </a:solidFill>
                <a:latin typeface="Arial MT"/>
                <a:cs typeface="Arial MT"/>
              </a:rPr>
              <a:t>state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80216" y="3501006"/>
            <a:ext cx="2417445" cy="8286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919480" marR="5080" indent="-723900">
              <a:lnSpc>
                <a:spcPct val="104099"/>
              </a:lnSpc>
              <a:spcBef>
                <a:spcPts val="15"/>
              </a:spcBef>
            </a:pPr>
            <a:r>
              <a:rPr sz="1650" spc="15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16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Cordinator </a:t>
            </a:r>
            <a:r>
              <a:rPr sz="1650" spc="-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(Broker)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650" spc="35" dirty="0">
                <a:solidFill>
                  <a:srgbClr val="B51700"/>
                </a:solidFill>
                <a:latin typeface="Arial MT"/>
                <a:cs typeface="Arial MT"/>
              </a:rPr>
              <a:t>pid</a:t>
            </a:r>
            <a:r>
              <a:rPr sz="1650" spc="-2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-65" dirty="0">
                <a:solidFill>
                  <a:srgbClr val="B51700"/>
                </a:solidFill>
                <a:latin typeface="Arial MT"/>
                <a:cs typeface="Arial MT"/>
              </a:rPr>
              <a:t>&amp;</a:t>
            </a:r>
            <a:r>
              <a:rPr sz="1650" spc="-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650" spc="20" dirty="0">
                <a:solidFill>
                  <a:srgbClr val="B51700"/>
                </a:solidFill>
                <a:latin typeface="Arial MT"/>
                <a:cs typeface="Arial MT"/>
              </a:rPr>
              <a:t>epoch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26312" y="4314974"/>
            <a:ext cx="3371215" cy="1510665"/>
            <a:chOff x="5626312" y="4314974"/>
            <a:chExt cx="3371215" cy="1510665"/>
          </a:xfrm>
        </p:grpSpPr>
        <p:sp>
          <p:nvSpPr>
            <p:cNvPr id="15" name="object 15"/>
            <p:cNvSpPr/>
            <p:nvPr/>
          </p:nvSpPr>
          <p:spPr>
            <a:xfrm>
              <a:off x="5636783" y="4356640"/>
              <a:ext cx="3278504" cy="1458595"/>
            </a:xfrm>
            <a:custGeom>
              <a:avLst/>
              <a:gdLst/>
              <a:ahLst/>
              <a:cxnLst/>
              <a:rect l="l" t="t" r="r" b="b"/>
              <a:pathLst>
                <a:path w="3278504" h="1458595">
                  <a:moveTo>
                    <a:pt x="0" y="1458520"/>
                  </a:moveTo>
                  <a:lnTo>
                    <a:pt x="3268812" y="4256"/>
                  </a:lnTo>
                  <a:lnTo>
                    <a:pt x="327837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24928" y="4314983"/>
              <a:ext cx="1872614" cy="969644"/>
            </a:xfrm>
            <a:custGeom>
              <a:avLst/>
              <a:gdLst/>
              <a:ahLst/>
              <a:cxnLst/>
              <a:rect l="l" t="t" r="r" b="b"/>
              <a:pathLst>
                <a:path w="1872615" h="969645">
                  <a:moveTo>
                    <a:pt x="412369" y="733945"/>
                  </a:moveTo>
                  <a:lnTo>
                    <a:pt x="402450" y="688187"/>
                  </a:lnTo>
                  <a:lnTo>
                    <a:pt x="382612" y="645134"/>
                  </a:lnTo>
                  <a:lnTo>
                    <a:pt x="352844" y="606602"/>
                  </a:lnTo>
                  <a:lnTo>
                    <a:pt x="315341" y="576021"/>
                  </a:lnTo>
                  <a:lnTo>
                    <a:pt x="273443" y="555650"/>
                  </a:lnTo>
                  <a:lnTo>
                    <a:pt x="228892" y="545452"/>
                  </a:lnTo>
                  <a:lnTo>
                    <a:pt x="183464" y="545452"/>
                  </a:lnTo>
                  <a:lnTo>
                    <a:pt x="138925" y="555650"/>
                  </a:lnTo>
                  <a:lnTo>
                    <a:pt x="97015" y="576021"/>
                  </a:lnTo>
                  <a:lnTo>
                    <a:pt x="59512" y="606602"/>
                  </a:lnTo>
                  <a:lnTo>
                    <a:pt x="29756" y="645134"/>
                  </a:lnTo>
                  <a:lnTo>
                    <a:pt x="9918" y="688187"/>
                  </a:lnTo>
                  <a:lnTo>
                    <a:pt x="0" y="733945"/>
                  </a:lnTo>
                  <a:lnTo>
                    <a:pt x="0" y="780618"/>
                  </a:lnTo>
                  <a:lnTo>
                    <a:pt x="9918" y="826389"/>
                  </a:lnTo>
                  <a:lnTo>
                    <a:pt x="29756" y="869442"/>
                  </a:lnTo>
                  <a:lnTo>
                    <a:pt x="59512" y="907973"/>
                  </a:lnTo>
                  <a:lnTo>
                    <a:pt x="97015" y="938542"/>
                  </a:lnTo>
                  <a:lnTo>
                    <a:pt x="138925" y="958926"/>
                  </a:lnTo>
                  <a:lnTo>
                    <a:pt x="183464" y="969111"/>
                  </a:lnTo>
                  <a:lnTo>
                    <a:pt x="228892" y="969111"/>
                  </a:lnTo>
                  <a:lnTo>
                    <a:pt x="273443" y="958926"/>
                  </a:lnTo>
                  <a:lnTo>
                    <a:pt x="315341" y="938542"/>
                  </a:lnTo>
                  <a:lnTo>
                    <a:pt x="352844" y="907973"/>
                  </a:lnTo>
                  <a:lnTo>
                    <a:pt x="382612" y="869442"/>
                  </a:lnTo>
                  <a:lnTo>
                    <a:pt x="402450" y="826389"/>
                  </a:lnTo>
                  <a:lnTo>
                    <a:pt x="412369" y="780618"/>
                  </a:lnTo>
                  <a:lnTo>
                    <a:pt x="412369" y="733945"/>
                  </a:lnTo>
                  <a:close/>
                </a:path>
                <a:path w="1872615" h="969645">
                  <a:moveTo>
                    <a:pt x="1872500" y="5054"/>
                  </a:moveTo>
                  <a:lnTo>
                    <a:pt x="1760232" y="0"/>
                  </a:lnTo>
                  <a:lnTo>
                    <a:pt x="1801088" y="91833"/>
                  </a:lnTo>
                  <a:lnTo>
                    <a:pt x="1872500" y="5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48584" y="4899817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559020" y="5764838"/>
            <a:ext cx="7094855" cy="3255645"/>
            <a:chOff x="9559020" y="5764838"/>
            <a:chExt cx="7094855" cy="3255645"/>
          </a:xfrm>
        </p:grpSpPr>
        <p:sp>
          <p:nvSpPr>
            <p:cNvPr id="19" name="object 19"/>
            <p:cNvSpPr/>
            <p:nvPr/>
          </p:nvSpPr>
          <p:spPr>
            <a:xfrm>
              <a:off x="9569497" y="5775316"/>
              <a:ext cx="7073900" cy="3234690"/>
            </a:xfrm>
            <a:custGeom>
              <a:avLst/>
              <a:gdLst/>
              <a:ahLst/>
              <a:cxnLst/>
              <a:rect l="l" t="t" r="r" b="b"/>
              <a:pathLst>
                <a:path w="7073900" h="3234690">
                  <a:moveTo>
                    <a:pt x="0" y="0"/>
                  </a:moveTo>
                  <a:lnTo>
                    <a:pt x="7073756" y="0"/>
                  </a:lnTo>
                  <a:lnTo>
                    <a:pt x="7073756" y="3234637"/>
                  </a:lnTo>
                  <a:lnTo>
                    <a:pt x="0" y="323463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65490" y="5963130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29" h="661670">
                  <a:moveTo>
                    <a:pt x="2437772" y="0"/>
                  </a:moveTo>
                  <a:lnTo>
                    <a:pt x="202228" y="0"/>
                  </a:lnTo>
                  <a:lnTo>
                    <a:pt x="161985" y="154"/>
                  </a:lnTo>
                  <a:lnTo>
                    <a:pt x="103754" y="4180"/>
                  </a:lnTo>
                  <a:lnTo>
                    <a:pt x="59351" y="21856"/>
                  </a:lnTo>
                  <a:lnTo>
                    <a:pt x="21857" y="59351"/>
                  </a:lnTo>
                  <a:lnTo>
                    <a:pt x="4181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3"/>
                  </a:lnTo>
                  <a:lnTo>
                    <a:pt x="154" y="499345"/>
                  </a:lnTo>
                  <a:lnTo>
                    <a:pt x="4181" y="557577"/>
                  </a:lnTo>
                  <a:lnTo>
                    <a:pt x="21857" y="601981"/>
                  </a:lnTo>
                  <a:lnTo>
                    <a:pt x="59351" y="639474"/>
                  </a:lnTo>
                  <a:lnTo>
                    <a:pt x="103754" y="657151"/>
                  </a:lnTo>
                  <a:lnTo>
                    <a:pt x="161985" y="661177"/>
                  </a:lnTo>
                  <a:lnTo>
                    <a:pt x="202228" y="661332"/>
                  </a:lnTo>
                  <a:lnTo>
                    <a:pt x="2437772" y="661332"/>
                  </a:lnTo>
                  <a:lnTo>
                    <a:pt x="2478017" y="661177"/>
                  </a:lnTo>
                  <a:lnTo>
                    <a:pt x="2536247" y="657151"/>
                  </a:lnTo>
                  <a:lnTo>
                    <a:pt x="2580650" y="639474"/>
                  </a:lnTo>
                  <a:lnTo>
                    <a:pt x="2618146" y="601981"/>
                  </a:lnTo>
                  <a:lnTo>
                    <a:pt x="2635818" y="557577"/>
                  </a:lnTo>
                  <a:lnTo>
                    <a:pt x="2639842" y="499345"/>
                  </a:lnTo>
                  <a:lnTo>
                    <a:pt x="2639997" y="459103"/>
                  </a:lnTo>
                  <a:lnTo>
                    <a:pt x="2639997" y="202228"/>
                  </a:lnTo>
                  <a:lnTo>
                    <a:pt x="2639842" y="161985"/>
                  </a:lnTo>
                  <a:lnTo>
                    <a:pt x="2635818" y="103754"/>
                  </a:lnTo>
                  <a:lnTo>
                    <a:pt x="2618146" y="59351"/>
                  </a:lnTo>
                  <a:lnTo>
                    <a:pt x="2580650" y="21856"/>
                  </a:lnTo>
                  <a:lnTo>
                    <a:pt x="2536247" y="4180"/>
                  </a:lnTo>
                  <a:lnTo>
                    <a:pt x="2478017" y="154"/>
                  </a:lnTo>
                  <a:lnTo>
                    <a:pt x="2437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964902" y="6150213"/>
            <a:ext cx="8445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Broker</a:t>
            </a:r>
            <a:r>
              <a:rPr sz="16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197609" y="6969955"/>
            <a:ext cx="2108835" cy="682625"/>
            <a:chOff x="10197609" y="6969955"/>
            <a:chExt cx="2108835" cy="682625"/>
          </a:xfrm>
        </p:grpSpPr>
        <p:sp>
          <p:nvSpPr>
            <p:cNvPr id="23" name="object 23"/>
            <p:cNvSpPr/>
            <p:nvPr/>
          </p:nvSpPr>
          <p:spPr>
            <a:xfrm>
              <a:off x="10208086" y="6980433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79" h="661670">
                  <a:moveTo>
                    <a:pt x="411106" y="0"/>
                  </a:moveTo>
                  <a:lnTo>
                    <a:pt x="0" y="0"/>
                  </a:lnTo>
                  <a:lnTo>
                    <a:pt x="0" y="661332"/>
                  </a:lnTo>
                  <a:lnTo>
                    <a:pt x="411106" y="661332"/>
                  </a:lnTo>
                  <a:lnTo>
                    <a:pt x="41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08086" y="6980433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79" h="661670">
                  <a:moveTo>
                    <a:pt x="0" y="0"/>
                  </a:moveTo>
                  <a:lnTo>
                    <a:pt x="411106" y="0"/>
                  </a:lnTo>
                  <a:lnTo>
                    <a:pt x="411106" y="661332"/>
                  </a:lnTo>
                  <a:lnTo>
                    <a:pt x="0" y="6613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12011" y="6980433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79" h="661670">
                  <a:moveTo>
                    <a:pt x="411106" y="0"/>
                  </a:moveTo>
                  <a:lnTo>
                    <a:pt x="0" y="0"/>
                  </a:lnTo>
                  <a:lnTo>
                    <a:pt x="0" y="661332"/>
                  </a:lnTo>
                  <a:lnTo>
                    <a:pt x="411106" y="661332"/>
                  </a:lnTo>
                  <a:lnTo>
                    <a:pt x="41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12011" y="6980433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79" h="661670">
                  <a:moveTo>
                    <a:pt x="0" y="0"/>
                  </a:moveTo>
                  <a:lnTo>
                    <a:pt x="411106" y="0"/>
                  </a:lnTo>
                  <a:lnTo>
                    <a:pt x="411106" y="661332"/>
                  </a:lnTo>
                  <a:lnTo>
                    <a:pt x="0" y="6613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46291" y="6980433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79" h="661670">
                  <a:moveTo>
                    <a:pt x="411106" y="0"/>
                  </a:moveTo>
                  <a:lnTo>
                    <a:pt x="0" y="0"/>
                  </a:lnTo>
                  <a:lnTo>
                    <a:pt x="0" y="661332"/>
                  </a:lnTo>
                  <a:lnTo>
                    <a:pt x="411106" y="661332"/>
                  </a:lnTo>
                  <a:lnTo>
                    <a:pt x="41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46291" y="6980433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79" h="661670">
                  <a:moveTo>
                    <a:pt x="0" y="0"/>
                  </a:moveTo>
                  <a:lnTo>
                    <a:pt x="411106" y="0"/>
                  </a:lnTo>
                  <a:lnTo>
                    <a:pt x="411106" y="661332"/>
                  </a:lnTo>
                  <a:lnTo>
                    <a:pt x="0" y="6613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50216" y="6980433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79" h="661670">
                  <a:moveTo>
                    <a:pt x="411106" y="0"/>
                  </a:moveTo>
                  <a:lnTo>
                    <a:pt x="0" y="0"/>
                  </a:lnTo>
                  <a:lnTo>
                    <a:pt x="0" y="661332"/>
                  </a:lnTo>
                  <a:lnTo>
                    <a:pt x="411106" y="661332"/>
                  </a:lnTo>
                  <a:lnTo>
                    <a:pt x="41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50216" y="6980433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79" h="661670">
                  <a:moveTo>
                    <a:pt x="0" y="0"/>
                  </a:moveTo>
                  <a:lnTo>
                    <a:pt x="411106" y="0"/>
                  </a:lnTo>
                  <a:lnTo>
                    <a:pt x="411106" y="661332"/>
                  </a:lnTo>
                  <a:lnTo>
                    <a:pt x="0" y="6613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884496" y="6980433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79" h="661670">
                  <a:moveTo>
                    <a:pt x="411106" y="0"/>
                  </a:moveTo>
                  <a:lnTo>
                    <a:pt x="0" y="0"/>
                  </a:lnTo>
                  <a:lnTo>
                    <a:pt x="0" y="661332"/>
                  </a:lnTo>
                  <a:lnTo>
                    <a:pt x="411106" y="661332"/>
                  </a:lnTo>
                  <a:lnTo>
                    <a:pt x="41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884496" y="6980433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79" h="661670">
                  <a:moveTo>
                    <a:pt x="0" y="0"/>
                  </a:moveTo>
                  <a:lnTo>
                    <a:pt x="411106" y="0"/>
                  </a:lnTo>
                  <a:lnTo>
                    <a:pt x="411106" y="661332"/>
                  </a:lnTo>
                  <a:lnTo>
                    <a:pt x="0" y="6613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2401653" y="7141368"/>
            <a:ext cx="350520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-5" dirty="0">
                <a:latin typeface="Arial MT"/>
                <a:cs typeface="Arial MT"/>
              </a:rPr>
              <a:t>P0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05844" y="6701515"/>
            <a:ext cx="3498850" cy="426720"/>
            <a:chOff x="5705844" y="6701515"/>
            <a:chExt cx="3498850" cy="426720"/>
          </a:xfrm>
        </p:grpSpPr>
        <p:sp>
          <p:nvSpPr>
            <p:cNvPr id="35" name="object 35"/>
            <p:cNvSpPr/>
            <p:nvPr/>
          </p:nvSpPr>
          <p:spPr>
            <a:xfrm>
              <a:off x="5716321" y="6711993"/>
              <a:ext cx="3398520" cy="367665"/>
            </a:xfrm>
            <a:custGeom>
              <a:avLst/>
              <a:gdLst/>
              <a:ahLst/>
              <a:cxnLst/>
              <a:rect l="l" t="t" r="r" b="b"/>
              <a:pathLst>
                <a:path w="3398520" h="367665">
                  <a:moveTo>
                    <a:pt x="0" y="0"/>
                  </a:moveTo>
                  <a:lnTo>
                    <a:pt x="3387948" y="365952"/>
                  </a:lnTo>
                  <a:lnTo>
                    <a:pt x="3398358" y="36707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98873" y="7027975"/>
              <a:ext cx="105410" cy="100330"/>
            </a:xfrm>
            <a:custGeom>
              <a:avLst/>
              <a:gdLst/>
              <a:ahLst/>
              <a:cxnLst/>
              <a:rect l="l" t="t" r="r" b="b"/>
              <a:pathLst>
                <a:path w="105409" h="100329">
                  <a:moveTo>
                    <a:pt x="10794" y="0"/>
                  </a:moveTo>
                  <a:lnTo>
                    <a:pt x="0" y="99939"/>
                  </a:lnTo>
                  <a:lnTo>
                    <a:pt x="105336" y="60764"/>
                  </a:lnTo>
                  <a:lnTo>
                    <a:pt x="107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940131" y="5963130"/>
            <a:ext cx="6165850" cy="2517775"/>
            <a:chOff x="9940131" y="5963130"/>
            <a:chExt cx="6165850" cy="2517775"/>
          </a:xfrm>
        </p:grpSpPr>
        <p:sp>
          <p:nvSpPr>
            <p:cNvPr id="38" name="object 38"/>
            <p:cNvSpPr/>
            <p:nvPr/>
          </p:nvSpPr>
          <p:spPr>
            <a:xfrm>
              <a:off x="9950608" y="6832014"/>
              <a:ext cx="3012440" cy="1638300"/>
            </a:xfrm>
            <a:custGeom>
              <a:avLst/>
              <a:gdLst/>
              <a:ahLst/>
              <a:cxnLst/>
              <a:rect l="l" t="t" r="r" b="b"/>
              <a:pathLst>
                <a:path w="3012440" h="1638300">
                  <a:moveTo>
                    <a:pt x="0" y="0"/>
                  </a:moveTo>
                  <a:lnTo>
                    <a:pt x="3012249" y="0"/>
                  </a:lnTo>
                  <a:lnTo>
                    <a:pt x="3012249" y="1638264"/>
                  </a:lnTo>
                  <a:lnTo>
                    <a:pt x="0" y="1638264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465432" y="5963130"/>
              <a:ext cx="2640330" cy="661670"/>
            </a:xfrm>
            <a:custGeom>
              <a:avLst/>
              <a:gdLst/>
              <a:ahLst/>
              <a:cxnLst/>
              <a:rect l="l" t="t" r="r" b="b"/>
              <a:pathLst>
                <a:path w="2640330" h="661670">
                  <a:moveTo>
                    <a:pt x="2437779" y="0"/>
                  </a:moveTo>
                  <a:lnTo>
                    <a:pt x="202234" y="0"/>
                  </a:lnTo>
                  <a:lnTo>
                    <a:pt x="161989" y="154"/>
                  </a:lnTo>
                  <a:lnTo>
                    <a:pt x="103760" y="4180"/>
                  </a:lnTo>
                  <a:lnTo>
                    <a:pt x="59352" y="21856"/>
                  </a:lnTo>
                  <a:lnTo>
                    <a:pt x="21859" y="59351"/>
                  </a:lnTo>
                  <a:lnTo>
                    <a:pt x="4183" y="103754"/>
                  </a:lnTo>
                  <a:lnTo>
                    <a:pt x="154" y="161985"/>
                  </a:lnTo>
                  <a:lnTo>
                    <a:pt x="0" y="202228"/>
                  </a:lnTo>
                  <a:lnTo>
                    <a:pt x="0" y="459103"/>
                  </a:lnTo>
                  <a:lnTo>
                    <a:pt x="154" y="499345"/>
                  </a:lnTo>
                  <a:lnTo>
                    <a:pt x="4183" y="557577"/>
                  </a:lnTo>
                  <a:lnTo>
                    <a:pt x="21859" y="601981"/>
                  </a:lnTo>
                  <a:lnTo>
                    <a:pt x="59352" y="639474"/>
                  </a:lnTo>
                  <a:lnTo>
                    <a:pt x="103760" y="657151"/>
                  </a:lnTo>
                  <a:lnTo>
                    <a:pt x="161989" y="661177"/>
                  </a:lnTo>
                  <a:lnTo>
                    <a:pt x="202234" y="661332"/>
                  </a:lnTo>
                  <a:lnTo>
                    <a:pt x="2437779" y="661332"/>
                  </a:lnTo>
                  <a:lnTo>
                    <a:pt x="2478019" y="661177"/>
                  </a:lnTo>
                  <a:lnTo>
                    <a:pt x="2536251" y="657151"/>
                  </a:lnTo>
                  <a:lnTo>
                    <a:pt x="2580655" y="639474"/>
                  </a:lnTo>
                  <a:lnTo>
                    <a:pt x="2618148" y="601981"/>
                  </a:lnTo>
                  <a:lnTo>
                    <a:pt x="2635824" y="557577"/>
                  </a:lnTo>
                  <a:lnTo>
                    <a:pt x="2639848" y="499345"/>
                  </a:lnTo>
                  <a:lnTo>
                    <a:pt x="2640003" y="459103"/>
                  </a:lnTo>
                  <a:lnTo>
                    <a:pt x="2640003" y="202228"/>
                  </a:lnTo>
                  <a:lnTo>
                    <a:pt x="2639848" y="161985"/>
                  </a:lnTo>
                  <a:lnTo>
                    <a:pt x="2635824" y="103754"/>
                  </a:lnTo>
                  <a:lnTo>
                    <a:pt x="2618148" y="59351"/>
                  </a:lnTo>
                  <a:lnTo>
                    <a:pt x="2580655" y="21856"/>
                  </a:lnTo>
                  <a:lnTo>
                    <a:pt x="2536251" y="4180"/>
                  </a:lnTo>
                  <a:lnTo>
                    <a:pt x="2478019" y="154"/>
                  </a:lnTo>
                  <a:lnTo>
                    <a:pt x="2437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5098339" y="9469904"/>
            <a:ext cx="9436735" cy="1153160"/>
          </a:xfrm>
          <a:custGeom>
            <a:avLst/>
            <a:gdLst/>
            <a:ahLst/>
            <a:cxnLst/>
            <a:rect l="l" t="t" r="r" b="b"/>
            <a:pathLst>
              <a:path w="9436735" h="1153159">
                <a:moveTo>
                  <a:pt x="9196428" y="0"/>
                </a:moveTo>
                <a:lnTo>
                  <a:pt x="239862" y="0"/>
                </a:lnTo>
                <a:lnTo>
                  <a:pt x="192131" y="183"/>
                </a:lnTo>
                <a:lnTo>
                  <a:pt x="153637" y="1469"/>
                </a:lnTo>
                <a:lnTo>
                  <a:pt x="99088" y="11754"/>
                </a:lnTo>
                <a:lnTo>
                  <a:pt x="45740" y="45740"/>
                </a:lnTo>
                <a:lnTo>
                  <a:pt x="11754" y="99087"/>
                </a:lnTo>
                <a:lnTo>
                  <a:pt x="1469" y="153637"/>
                </a:lnTo>
                <a:lnTo>
                  <a:pt x="183" y="192130"/>
                </a:lnTo>
                <a:lnTo>
                  <a:pt x="0" y="239861"/>
                </a:lnTo>
                <a:lnTo>
                  <a:pt x="0" y="912738"/>
                </a:lnTo>
                <a:lnTo>
                  <a:pt x="183" y="960469"/>
                </a:lnTo>
                <a:lnTo>
                  <a:pt x="1469" y="998963"/>
                </a:lnTo>
                <a:lnTo>
                  <a:pt x="11754" y="1053513"/>
                </a:lnTo>
                <a:lnTo>
                  <a:pt x="45740" y="1106860"/>
                </a:lnTo>
                <a:lnTo>
                  <a:pt x="99088" y="1140846"/>
                </a:lnTo>
                <a:lnTo>
                  <a:pt x="153637" y="1151131"/>
                </a:lnTo>
                <a:lnTo>
                  <a:pt x="192131" y="1152417"/>
                </a:lnTo>
                <a:lnTo>
                  <a:pt x="239862" y="1152600"/>
                </a:lnTo>
                <a:lnTo>
                  <a:pt x="9196428" y="1152600"/>
                </a:lnTo>
                <a:lnTo>
                  <a:pt x="9244158" y="1152417"/>
                </a:lnTo>
                <a:lnTo>
                  <a:pt x="9282650" y="1151131"/>
                </a:lnTo>
                <a:lnTo>
                  <a:pt x="9337199" y="1140846"/>
                </a:lnTo>
                <a:lnTo>
                  <a:pt x="9390547" y="1106860"/>
                </a:lnTo>
                <a:lnTo>
                  <a:pt x="9424537" y="1053513"/>
                </a:lnTo>
                <a:lnTo>
                  <a:pt x="9434816" y="998963"/>
                </a:lnTo>
                <a:lnTo>
                  <a:pt x="9436101" y="960469"/>
                </a:lnTo>
                <a:lnTo>
                  <a:pt x="9436285" y="912738"/>
                </a:lnTo>
                <a:lnTo>
                  <a:pt x="9436285" y="239861"/>
                </a:lnTo>
                <a:lnTo>
                  <a:pt x="9436101" y="192130"/>
                </a:lnTo>
                <a:lnTo>
                  <a:pt x="9434816" y="153637"/>
                </a:lnTo>
                <a:lnTo>
                  <a:pt x="9424537" y="99087"/>
                </a:lnTo>
                <a:lnTo>
                  <a:pt x="9390547" y="45740"/>
                </a:lnTo>
                <a:lnTo>
                  <a:pt x="9337199" y="11754"/>
                </a:lnTo>
                <a:lnTo>
                  <a:pt x="9282650" y="1469"/>
                </a:lnTo>
                <a:lnTo>
                  <a:pt x="9244158" y="183"/>
                </a:lnTo>
                <a:lnTo>
                  <a:pt x="9196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976247" y="9615606"/>
            <a:ext cx="7680959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989580" marR="5080" indent="-2977515">
              <a:lnSpc>
                <a:spcPct val="103099"/>
              </a:lnSpc>
              <a:spcBef>
                <a:spcPts val="40"/>
              </a:spcBef>
            </a:pP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Producer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Retries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Arial MT"/>
                <a:cs typeface="Arial MT"/>
              </a:rPr>
              <a:t>going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3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cause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message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duplicates.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67078" y="6441031"/>
            <a:ext cx="22231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solidFill>
                  <a:srgbClr val="B51700"/>
                </a:solidFill>
                <a:latin typeface="Arial MT"/>
                <a:cs typeface="Arial MT"/>
              </a:rPr>
              <a:t>Data</a:t>
            </a:r>
            <a:r>
              <a:rPr sz="1950" spc="-1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950" spc="5" dirty="0">
                <a:solidFill>
                  <a:srgbClr val="B51700"/>
                </a:solidFill>
                <a:latin typeface="Arial MT"/>
                <a:cs typeface="Arial MT"/>
              </a:rPr>
              <a:t>:</a:t>
            </a:r>
            <a:r>
              <a:rPr sz="1950" spc="-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950" spc="60" dirty="0">
                <a:solidFill>
                  <a:srgbClr val="B51700"/>
                </a:solidFill>
                <a:latin typeface="Arial MT"/>
                <a:cs typeface="Arial MT"/>
              </a:rPr>
              <a:t>pid</a:t>
            </a:r>
            <a:r>
              <a:rPr sz="1950" spc="-1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950" spc="5" dirty="0">
                <a:solidFill>
                  <a:srgbClr val="B51700"/>
                </a:solidFill>
                <a:latin typeface="Arial MT"/>
                <a:cs typeface="Arial MT"/>
              </a:rPr>
              <a:t>:</a:t>
            </a:r>
            <a:r>
              <a:rPr sz="1950" spc="-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950" spc="15" dirty="0">
                <a:solidFill>
                  <a:srgbClr val="B51700"/>
                </a:solidFill>
                <a:latin typeface="Arial MT"/>
                <a:cs typeface="Arial MT"/>
              </a:rPr>
              <a:t>1</a:t>
            </a:r>
            <a:r>
              <a:rPr sz="1950" spc="-1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950" spc="20" dirty="0">
                <a:solidFill>
                  <a:srgbClr val="B51700"/>
                </a:solidFill>
                <a:latin typeface="Arial MT"/>
                <a:cs typeface="Arial MT"/>
              </a:rPr>
              <a:t>seq:</a:t>
            </a:r>
            <a:r>
              <a:rPr sz="1950" spc="-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950" spc="15" dirty="0">
                <a:solidFill>
                  <a:srgbClr val="B51700"/>
                </a:solidFill>
                <a:latin typeface="Arial MT"/>
                <a:cs typeface="Arial MT"/>
              </a:rPr>
              <a:t>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64851" y="6150213"/>
            <a:ext cx="8445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Broker</a:t>
            </a:r>
            <a:r>
              <a:rPr sz="16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650">
              <a:latin typeface="Arial MT"/>
              <a:cs typeface="Arial MT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3556958" y="6930825"/>
          <a:ext cx="2087878" cy="44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3FDEA"/>
                      </a:solidFill>
                      <a:prstDash val="solid"/>
                    </a:lnL>
                    <a:lnR w="28575">
                      <a:solidFill>
                        <a:srgbClr val="73FDEA"/>
                      </a:solidFill>
                      <a:prstDash val="solid"/>
                    </a:lnR>
                    <a:lnT w="28575">
                      <a:solidFill>
                        <a:srgbClr val="73FDEA"/>
                      </a:solidFill>
                      <a:prstDash val="solid"/>
                    </a:lnT>
                    <a:lnB w="28575">
                      <a:solidFill>
                        <a:srgbClr val="73FDE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15745164" y="6942149"/>
            <a:ext cx="350520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-5" dirty="0">
                <a:latin typeface="Arial MT"/>
                <a:cs typeface="Arial MT"/>
              </a:rPr>
              <a:t>P1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299473" y="6782399"/>
            <a:ext cx="3033395" cy="2066925"/>
            <a:chOff x="13299473" y="6782399"/>
            <a:chExt cx="3033395" cy="2066925"/>
          </a:xfrm>
        </p:grpSpPr>
        <p:sp>
          <p:nvSpPr>
            <p:cNvPr id="47" name="object 47"/>
            <p:cNvSpPr/>
            <p:nvPr/>
          </p:nvSpPr>
          <p:spPr>
            <a:xfrm>
              <a:off x="13309950" y="6792876"/>
              <a:ext cx="3012440" cy="2045970"/>
            </a:xfrm>
            <a:custGeom>
              <a:avLst/>
              <a:gdLst/>
              <a:ahLst/>
              <a:cxnLst/>
              <a:rect l="l" t="t" r="r" b="b"/>
              <a:pathLst>
                <a:path w="3012440" h="2045970">
                  <a:moveTo>
                    <a:pt x="0" y="0"/>
                  </a:moveTo>
                  <a:lnTo>
                    <a:pt x="3012249" y="0"/>
                  </a:lnTo>
                  <a:lnTo>
                    <a:pt x="3012249" y="2045413"/>
                  </a:lnTo>
                  <a:lnTo>
                    <a:pt x="0" y="2045413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30654" y="8328397"/>
              <a:ext cx="1370965" cy="426720"/>
            </a:xfrm>
            <a:custGeom>
              <a:avLst/>
              <a:gdLst/>
              <a:ahLst/>
              <a:cxnLst/>
              <a:rect l="l" t="t" r="r" b="b"/>
              <a:pathLst>
                <a:path w="1370965" h="426720">
                  <a:moveTo>
                    <a:pt x="1240616" y="0"/>
                  </a:moveTo>
                  <a:lnTo>
                    <a:pt x="130231" y="0"/>
                  </a:lnTo>
                  <a:lnTo>
                    <a:pt x="104298" y="99"/>
                  </a:lnTo>
                  <a:lnTo>
                    <a:pt x="53741" y="6387"/>
                  </a:lnTo>
                  <a:lnTo>
                    <a:pt x="13989" y="38250"/>
                  </a:lnTo>
                  <a:lnTo>
                    <a:pt x="698" y="83480"/>
                  </a:lnTo>
                  <a:lnTo>
                    <a:pt x="0" y="104395"/>
                  </a:lnTo>
                  <a:lnTo>
                    <a:pt x="0" y="321815"/>
                  </a:lnTo>
                  <a:lnTo>
                    <a:pt x="6287" y="372370"/>
                  </a:lnTo>
                  <a:lnTo>
                    <a:pt x="38153" y="412124"/>
                  </a:lnTo>
                  <a:lnTo>
                    <a:pt x="83383" y="425412"/>
                  </a:lnTo>
                  <a:lnTo>
                    <a:pt x="130231" y="426211"/>
                  </a:lnTo>
                  <a:lnTo>
                    <a:pt x="1240616" y="426211"/>
                  </a:lnTo>
                  <a:lnTo>
                    <a:pt x="1287468" y="425412"/>
                  </a:lnTo>
                  <a:lnTo>
                    <a:pt x="1332700" y="412124"/>
                  </a:lnTo>
                  <a:lnTo>
                    <a:pt x="1364560" y="372370"/>
                  </a:lnTo>
                  <a:lnTo>
                    <a:pt x="1370847" y="321815"/>
                  </a:lnTo>
                  <a:lnTo>
                    <a:pt x="1370847" y="104395"/>
                  </a:lnTo>
                  <a:lnTo>
                    <a:pt x="1364560" y="53840"/>
                  </a:lnTo>
                  <a:lnTo>
                    <a:pt x="1332700" y="14086"/>
                  </a:lnTo>
                  <a:lnTo>
                    <a:pt x="1287468" y="798"/>
                  </a:lnTo>
                  <a:lnTo>
                    <a:pt x="1240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4543213" y="8400302"/>
            <a:ext cx="5454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2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650" spc="65" dirty="0">
                <a:solidFill>
                  <a:srgbClr val="FFFFFF"/>
                </a:solidFill>
                <a:latin typeface="Arial MT"/>
                <a:cs typeface="Arial MT"/>
              </a:rPr>
              <a:t>opic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771310" y="7997737"/>
            <a:ext cx="1370965" cy="426720"/>
          </a:xfrm>
          <a:custGeom>
            <a:avLst/>
            <a:gdLst/>
            <a:ahLst/>
            <a:cxnLst/>
            <a:rect l="l" t="t" r="r" b="b"/>
            <a:pathLst>
              <a:path w="1370965" h="426720">
                <a:moveTo>
                  <a:pt x="1240616" y="0"/>
                </a:moveTo>
                <a:lnTo>
                  <a:pt x="130231" y="0"/>
                </a:lnTo>
                <a:lnTo>
                  <a:pt x="104294" y="99"/>
                </a:lnTo>
                <a:lnTo>
                  <a:pt x="83379" y="798"/>
                </a:lnTo>
                <a:lnTo>
                  <a:pt x="66767" y="2694"/>
                </a:lnTo>
                <a:lnTo>
                  <a:pt x="53741" y="6386"/>
                </a:lnTo>
                <a:lnTo>
                  <a:pt x="13983" y="38250"/>
                </a:lnTo>
                <a:lnTo>
                  <a:pt x="698" y="83480"/>
                </a:lnTo>
                <a:lnTo>
                  <a:pt x="0" y="104395"/>
                </a:lnTo>
                <a:lnTo>
                  <a:pt x="0" y="321815"/>
                </a:lnTo>
                <a:lnTo>
                  <a:pt x="6287" y="372370"/>
                </a:lnTo>
                <a:lnTo>
                  <a:pt x="38147" y="412124"/>
                </a:lnTo>
                <a:lnTo>
                  <a:pt x="83379" y="425412"/>
                </a:lnTo>
                <a:lnTo>
                  <a:pt x="130231" y="426211"/>
                </a:lnTo>
                <a:lnTo>
                  <a:pt x="1240616" y="426211"/>
                </a:lnTo>
                <a:lnTo>
                  <a:pt x="1287464" y="425412"/>
                </a:lnTo>
                <a:lnTo>
                  <a:pt x="1332694" y="412124"/>
                </a:lnTo>
                <a:lnTo>
                  <a:pt x="1364560" y="372370"/>
                </a:lnTo>
                <a:lnTo>
                  <a:pt x="1370847" y="321815"/>
                </a:lnTo>
                <a:lnTo>
                  <a:pt x="1370847" y="104395"/>
                </a:lnTo>
                <a:lnTo>
                  <a:pt x="1364560" y="53840"/>
                </a:lnTo>
                <a:lnTo>
                  <a:pt x="1332694" y="14085"/>
                </a:lnTo>
                <a:lnTo>
                  <a:pt x="1287464" y="798"/>
                </a:lnTo>
                <a:lnTo>
                  <a:pt x="1266548" y="99"/>
                </a:lnTo>
                <a:lnTo>
                  <a:pt x="1240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183859" y="8069641"/>
            <a:ext cx="54546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2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650" spc="65" dirty="0">
                <a:solidFill>
                  <a:srgbClr val="FFFFFF"/>
                </a:solidFill>
                <a:latin typeface="Arial MT"/>
                <a:cs typeface="Arial MT"/>
              </a:rPr>
              <a:t>opic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158892" y="7650019"/>
            <a:ext cx="836294" cy="339725"/>
          </a:xfrm>
          <a:custGeom>
            <a:avLst/>
            <a:gdLst/>
            <a:ahLst/>
            <a:cxnLst/>
            <a:rect l="l" t="t" r="r" b="b"/>
            <a:pathLst>
              <a:path w="836295" h="339725">
                <a:moveTo>
                  <a:pt x="732159" y="0"/>
                </a:moveTo>
                <a:lnTo>
                  <a:pt x="103728" y="0"/>
                </a:lnTo>
                <a:lnTo>
                  <a:pt x="83072" y="79"/>
                </a:lnTo>
                <a:lnTo>
                  <a:pt x="42798" y="5086"/>
                </a:lnTo>
                <a:lnTo>
                  <a:pt x="11143" y="30465"/>
                </a:lnTo>
                <a:lnTo>
                  <a:pt x="0" y="83148"/>
                </a:lnTo>
                <a:lnTo>
                  <a:pt x="0" y="256316"/>
                </a:lnTo>
                <a:lnTo>
                  <a:pt x="5009" y="296582"/>
                </a:lnTo>
                <a:lnTo>
                  <a:pt x="30385" y="328245"/>
                </a:lnTo>
                <a:lnTo>
                  <a:pt x="83072" y="339385"/>
                </a:lnTo>
                <a:lnTo>
                  <a:pt x="103728" y="339465"/>
                </a:lnTo>
                <a:lnTo>
                  <a:pt x="732159" y="339465"/>
                </a:lnTo>
                <a:lnTo>
                  <a:pt x="782702" y="337319"/>
                </a:lnTo>
                <a:lnTo>
                  <a:pt x="824745" y="308999"/>
                </a:lnTo>
                <a:lnTo>
                  <a:pt x="835878" y="256316"/>
                </a:lnTo>
                <a:lnTo>
                  <a:pt x="835878" y="83148"/>
                </a:lnTo>
                <a:lnTo>
                  <a:pt x="830879" y="42882"/>
                </a:lnTo>
                <a:lnTo>
                  <a:pt x="805498" y="11219"/>
                </a:lnTo>
                <a:lnTo>
                  <a:pt x="752814" y="79"/>
                </a:lnTo>
                <a:lnTo>
                  <a:pt x="732159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295396" y="7690343"/>
            <a:ext cx="562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0" dirty="0">
                <a:solidFill>
                  <a:srgbClr val="FFFFFF"/>
                </a:solidFill>
                <a:latin typeface="Arial MT"/>
                <a:cs typeface="Arial MT"/>
              </a:rPr>
              <a:t>Leader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861386" y="6768030"/>
            <a:ext cx="6138545" cy="1431290"/>
            <a:chOff x="10861386" y="6768030"/>
            <a:chExt cx="6138545" cy="1431290"/>
          </a:xfrm>
        </p:grpSpPr>
        <p:sp>
          <p:nvSpPr>
            <p:cNvPr id="55" name="object 55"/>
            <p:cNvSpPr/>
            <p:nvPr/>
          </p:nvSpPr>
          <p:spPr>
            <a:xfrm>
              <a:off x="16163524" y="7650019"/>
              <a:ext cx="836294" cy="339725"/>
            </a:xfrm>
            <a:custGeom>
              <a:avLst/>
              <a:gdLst/>
              <a:ahLst/>
              <a:cxnLst/>
              <a:rect l="l" t="t" r="r" b="b"/>
              <a:pathLst>
                <a:path w="836294" h="339725">
                  <a:moveTo>
                    <a:pt x="732159" y="0"/>
                  </a:moveTo>
                  <a:lnTo>
                    <a:pt x="103728" y="0"/>
                  </a:lnTo>
                  <a:lnTo>
                    <a:pt x="83073" y="79"/>
                  </a:lnTo>
                  <a:lnTo>
                    <a:pt x="42809" y="5086"/>
                  </a:lnTo>
                  <a:lnTo>
                    <a:pt x="11143" y="30465"/>
                  </a:lnTo>
                  <a:lnTo>
                    <a:pt x="0" y="83148"/>
                  </a:lnTo>
                  <a:lnTo>
                    <a:pt x="0" y="256316"/>
                  </a:lnTo>
                  <a:lnTo>
                    <a:pt x="5009" y="296582"/>
                  </a:lnTo>
                  <a:lnTo>
                    <a:pt x="30390" y="328245"/>
                  </a:lnTo>
                  <a:lnTo>
                    <a:pt x="83073" y="339385"/>
                  </a:lnTo>
                  <a:lnTo>
                    <a:pt x="103728" y="339465"/>
                  </a:lnTo>
                  <a:lnTo>
                    <a:pt x="732159" y="339465"/>
                  </a:lnTo>
                  <a:lnTo>
                    <a:pt x="782706" y="337319"/>
                  </a:lnTo>
                  <a:lnTo>
                    <a:pt x="824745" y="308999"/>
                  </a:lnTo>
                  <a:lnTo>
                    <a:pt x="835888" y="256316"/>
                  </a:lnTo>
                  <a:lnTo>
                    <a:pt x="835888" y="83148"/>
                  </a:lnTo>
                  <a:lnTo>
                    <a:pt x="830879" y="42882"/>
                  </a:lnTo>
                  <a:lnTo>
                    <a:pt x="805498" y="11219"/>
                  </a:lnTo>
                  <a:lnTo>
                    <a:pt x="752816" y="79"/>
                  </a:lnTo>
                  <a:lnTo>
                    <a:pt x="73215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513473" y="7527056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80" h="661670">
                  <a:moveTo>
                    <a:pt x="411106" y="0"/>
                  </a:moveTo>
                  <a:lnTo>
                    <a:pt x="0" y="0"/>
                  </a:lnTo>
                  <a:lnTo>
                    <a:pt x="0" y="661332"/>
                  </a:lnTo>
                  <a:lnTo>
                    <a:pt x="411106" y="661332"/>
                  </a:lnTo>
                  <a:lnTo>
                    <a:pt x="41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513473" y="7527056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80" h="661670">
                  <a:moveTo>
                    <a:pt x="0" y="0"/>
                  </a:moveTo>
                  <a:lnTo>
                    <a:pt x="411106" y="0"/>
                  </a:lnTo>
                  <a:lnTo>
                    <a:pt x="411106" y="661332"/>
                  </a:lnTo>
                  <a:lnTo>
                    <a:pt x="0" y="6613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917398" y="7527056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80" h="661670">
                  <a:moveTo>
                    <a:pt x="411106" y="0"/>
                  </a:moveTo>
                  <a:lnTo>
                    <a:pt x="0" y="0"/>
                  </a:lnTo>
                  <a:lnTo>
                    <a:pt x="0" y="661332"/>
                  </a:lnTo>
                  <a:lnTo>
                    <a:pt x="411106" y="661332"/>
                  </a:lnTo>
                  <a:lnTo>
                    <a:pt x="41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917398" y="7527056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80" h="661670">
                  <a:moveTo>
                    <a:pt x="0" y="0"/>
                  </a:moveTo>
                  <a:lnTo>
                    <a:pt x="411106" y="0"/>
                  </a:lnTo>
                  <a:lnTo>
                    <a:pt x="411106" y="661332"/>
                  </a:lnTo>
                  <a:lnTo>
                    <a:pt x="0" y="6613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351678" y="7527056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80" h="661670">
                  <a:moveTo>
                    <a:pt x="411106" y="0"/>
                  </a:moveTo>
                  <a:lnTo>
                    <a:pt x="0" y="0"/>
                  </a:lnTo>
                  <a:lnTo>
                    <a:pt x="0" y="661332"/>
                  </a:lnTo>
                  <a:lnTo>
                    <a:pt x="411106" y="661332"/>
                  </a:lnTo>
                  <a:lnTo>
                    <a:pt x="41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351678" y="7527056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80" h="661670">
                  <a:moveTo>
                    <a:pt x="0" y="0"/>
                  </a:moveTo>
                  <a:lnTo>
                    <a:pt x="411106" y="0"/>
                  </a:lnTo>
                  <a:lnTo>
                    <a:pt x="411106" y="661332"/>
                  </a:lnTo>
                  <a:lnTo>
                    <a:pt x="0" y="6613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755603" y="7527056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80" h="661670">
                  <a:moveTo>
                    <a:pt x="411106" y="0"/>
                  </a:moveTo>
                  <a:lnTo>
                    <a:pt x="0" y="0"/>
                  </a:lnTo>
                  <a:lnTo>
                    <a:pt x="0" y="661332"/>
                  </a:lnTo>
                  <a:lnTo>
                    <a:pt x="411106" y="661332"/>
                  </a:lnTo>
                  <a:lnTo>
                    <a:pt x="41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755603" y="7527056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80" h="661670">
                  <a:moveTo>
                    <a:pt x="0" y="0"/>
                  </a:moveTo>
                  <a:lnTo>
                    <a:pt x="411106" y="0"/>
                  </a:lnTo>
                  <a:lnTo>
                    <a:pt x="411106" y="661332"/>
                  </a:lnTo>
                  <a:lnTo>
                    <a:pt x="0" y="6613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189883" y="7527056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80" h="661670">
                  <a:moveTo>
                    <a:pt x="411106" y="0"/>
                  </a:moveTo>
                  <a:lnTo>
                    <a:pt x="0" y="0"/>
                  </a:lnTo>
                  <a:lnTo>
                    <a:pt x="0" y="661332"/>
                  </a:lnTo>
                  <a:lnTo>
                    <a:pt x="411106" y="661332"/>
                  </a:lnTo>
                  <a:lnTo>
                    <a:pt x="41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189883" y="7527056"/>
              <a:ext cx="411480" cy="661670"/>
            </a:xfrm>
            <a:custGeom>
              <a:avLst/>
              <a:gdLst/>
              <a:ahLst/>
              <a:cxnLst/>
              <a:rect l="l" t="t" r="r" b="b"/>
              <a:pathLst>
                <a:path w="411480" h="661670">
                  <a:moveTo>
                    <a:pt x="0" y="0"/>
                  </a:moveTo>
                  <a:lnTo>
                    <a:pt x="411106" y="0"/>
                  </a:lnTo>
                  <a:lnTo>
                    <a:pt x="411106" y="661332"/>
                  </a:lnTo>
                  <a:lnTo>
                    <a:pt x="0" y="6613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73F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861386" y="6768030"/>
              <a:ext cx="1048385" cy="1048385"/>
            </a:xfrm>
            <a:custGeom>
              <a:avLst/>
              <a:gdLst/>
              <a:ahLst/>
              <a:cxnLst/>
              <a:rect l="l" t="t" r="r" b="b"/>
              <a:pathLst>
                <a:path w="1048384" h="1048384">
                  <a:moveTo>
                    <a:pt x="166874" y="588"/>
                  </a:moveTo>
                  <a:lnTo>
                    <a:pt x="163963" y="588"/>
                  </a:lnTo>
                  <a:lnTo>
                    <a:pt x="162518" y="1112"/>
                  </a:lnTo>
                  <a:lnTo>
                    <a:pt x="26" y="163603"/>
                  </a:lnTo>
                  <a:lnTo>
                    <a:pt x="0" y="167195"/>
                  </a:lnTo>
                  <a:lnTo>
                    <a:pt x="354292" y="521400"/>
                  </a:lnTo>
                  <a:lnTo>
                    <a:pt x="355733" y="522866"/>
                  </a:lnTo>
                  <a:lnTo>
                    <a:pt x="355703" y="525307"/>
                  </a:lnTo>
                  <a:lnTo>
                    <a:pt x="0" y="881003"/>
                  </a:lnTo>
                  <a:lnTo>
                    <a:pt x="0" y="884570"/>
                  </a:lnTo>
                  <a:lnTo>
                    <a:pt x="163638" y="1048200"/>
                  </a:lnTo>
                  <a:lnTo>
                    <a:pt x="167199" y="1048200"/>
                  </a:lnTo>
                  <a:lnTo>
                    <a:pt x="521408" y="693913"/>
                  </a:lnTo>
                  <a:lnTo>
                    <a:pt x="522895" y="692448"/>
                  </a:lnTo>
                  <a:lnTo>
                    <a:pt x="859605" y="692448"/>
                  </a:lnTo>
                  <a:lnTo>
                    <a:pt x="693916" y="526799"/>
                  </a:lnTo>
                  <a:lnTo>
                    <a:pt x="692450" y="525307"/>
                  </a:lnTo>
                  <a:lnTo>
                    <a:pt x="692450" y="522866"/>
                  </a:lnTo>
                  <a:lnTo>
                    <a:pt x="859604" y="355751"/>
                  </a:lnTo>
                  <a:lnTo>
                    <a:pt x="522957" y="355751"/>
                  </a:lnTo>
                  <a:lnTo>
                    <a:pt x="168309" y="1112"/>
                  </a:lnTo>
                  <a:lnTo>
                    <a:pt x="166874" y="588"/>
                  </a:lnTo>
                  <a:close/>
                </a:path>
                <a:path w="1048384" h="1048384">
                  <a:moveTo>
                    <a:pt x="859605" y="692448"/>
                  </a:moveTo>
                  <a:lnTo>
                    <a:pt x="525334" y="692448"/>
                  </a:lnTo>
                  <a:lnTo>
                    <a:pt x="881009" y="1048200"/>
                  </a:lnTo>
                  <a:lnTo>
                    <a:pt x="884580" y="1048200"/>
                  </a:lnTo>
                  <a:lnTo>
                    <a:pt x="1048208" y="884570"/>
                  </a:lnTo>
                  <a:lnTo>
                    <a:pt x="1048207" y="881003"/>
                  </a:lnTo>
                  <a:lnTo>
                    <a:pt x="859605" y="692448"/>
                  </a:lnTo>
                  <a:close/>
                </a:path>
                <a:path w="1048384" h="1048384">
                  <a:moveTo>
                    <a:pt x="884580" y="0"/>
                  </a:moveTo>
                  <a:lnTo>
                    <a:pt x="881009" y="0"/>
                  </a:lnTo>
                  <a:lnTo>
                    <a:pt x="526800" y="354285"/>
                  </a:lnTo>
                  <a:lnTo>
                    <a:pt x="525313" y="355751"/>
                  </a:lnTo>
                  <a:lnTo>
                    <a:pt x="859604" y="355751"/>
                  </a:lnTo>
                  <a:lnTo>
                    <a:pt x="1045978" y="169421"/>
                  </a:lnTo>
                  <a:lnTo>
                    <a:pt x="1048177" y="167195"/>
                  </a:lnTo>
                  <a:lnTo>
                    <a:pt x="1048177" y="163603"/>
                  </a:lnTo>
                  <a:lnTo>
                    <a:pt x="884580" y="0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163524" y="7650019"/>
              <a:ext cx="836294" cy="339725"/>
            </a:xfrm>
            <a:custGeom>
              <a:avLst/>
              <a:gdLst/>
              <a:ahLst/>
              <a:cxnLst/>
              <a:rect l="l" t="t" r="r" b="b"/>
              <a:pathLst>
                <a:path w="836294" h="339725">
                  <a:moveTo>
                    <a:pt x="732159" y="0"/>
                  </a:moveTo>
                  <a:lnTo>
                    <a:pt x="103728" y="0"/>
                  </a:lnTo>
                  <a:lnTo>
                    <a:pt x="83073" y="79"/>
                  </a:lnTo>
                  <a:lnTo>
                    <a:pt x="42809" y="5086"/>
                  </a:lnTo>
                  <a:lnTo>
                    <a:pt x="11143" y="30465"/>
                  </a:lnTo>
                  <a:lnTo>
                    <a:pt x="0" y="83148"/>
                  </a:lnTo>
                  <a:lnTo>
                    <a:pt x="0" y="256316"/>
                  </a:lnTo>
                  <a:lnTo>
                    <a:pt x="5009" y="296582"/>
                  </a:lnTo>
                  <a:lnTo>
                    <a:pt x="30390" y="328245"/>
                  </a:lnTo>
                  <a:lnTo>
                    <a:pt x="83073" y="339385"/>
                  </a:lnTo>
                  <a:lnTo>
                    <a:pt x="103728" y="339465"/>
                  </a:lnTo>
                  <a:lnTo>
                    <a:pt x="732159" y="339465"/>
                  </a:lnTo>
                  <a:lnTo>
                    <a:pt x="782706" y="337319"/>
                  </a:lnTo>
                  <a:lnTo>
                    <a:pt x="824745" y="308999"/>
                  </a:lnTo>
                  <a:lnTo>
                    <a:pt x="835888" y="256316"/>
                  </a:lnTo>
                  <a:lnTo>
                    <a:pt x="835888" y="83148"/>
                  </a:lnTo>
                  <a:lnTo>
                    <a:pt x="830879" y="42882"/>
                  </a:lnTo>
                  <a:lnTo>
                    <a:pt x="805498" y="11219"/>
                  </a:lnTo>
                  <a:lnTo>
                    <a:pt x="752816" y="79"/>
                  </a:lnTo>
                  <a:lnTo>
                    <a:pt x="73215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5707039" y="7687991"/>
            <a:ext cx="350520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-5" dirty="0">
                <a:latin typeface="Arial MT"/>
                <a:cs typeface="Arial MT"/>
              </a:rPr>
              <a:t>P0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237873" y="7690343"/>
            <a:ext cx="6870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31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300" spc="-434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300" spc="-26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300" spc="-409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300" spc="-2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300" spc="-50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300" spc="-2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300" spc="-459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300" spc="-40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300" spc="-23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300" spc="-48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300" spc="5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300" spc="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138786" y="7550356"/>
            <a:ext cx="814705" cy="530860"/>
          </a:xfrm>
          <a:custGeom>
            <a:avLst/>
            <a:gdLst/>
            <a:ahLst/>
            <a:cxnLst/>
            <a:rect l="l" t="t" r="r" b="b"/>
            <a:pathLst>
              <a:path w="814705" h="530859">
                <a:moveTo>
                  <a:pt x="521125" y="0"/>
                </a:moveTo>
                <a:lnTo>
                  <a:pt x="0" y="265226"/>
                </a:lnTo>
                <a:lnTo>
                  <a:pt x="521125" y="530454"/>
                </a:lnTo>
                <a:lnTo>
                  <a:pt x="521125" y="350099"/>
                </a:lnTo>
                <a:lnTo>
                  <a:pt x="814257" y="350099"/>
                </a:lnTo>
                <a:lnTo>
                  <a:pt x="814257" y="180354"/>
                </a:lnTo>
                <a:lnTo>
                  <a:pt x="521125" y="180354"/>
                </a:lnTo>
                <a:lnTo>
                  <a:pt x="521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86220" y="7079025"/>
            <a:ext cx="1370965" cy="426720"/>
          </a:xfrm>
          <a:custGeom>
            <a:avLst/>
            <a:gdLst/>
            <a:ahLst/>
            <a:cxnLst/>
            <a:rect l="l" t="t" r="r" b="b"/>
            <a:pathLst>
              <a:path w="1370965" h="426720">
                <a:moveTo>
                  <a:pt x="1240617" y="0"/>
                </a:moveTo>
                <a:lnTo>
                  <a:pt x="130231" y="0"/>
                </a:lnTo>
                <a:lnTo>
                  <a:pt x="104295" y="99"/>
                </a:lnTo>
                <a:lnTo>
                  <a:pt x="83380" y="798"/>
                </a:lnTo>
                <a:lnTo>
                  <a:pt x="66767" y="2694"/>
                </a:lnTo>
                <a:lnTo>
                  <a:pt x="53740" y="6387"/>
                </a:lnTo>
                <a:lnTo>
                  <a:pt x="13986" y="38250"/>
                </a:lnTo>
                <a:lnTo>
                  <a:pt x="698" y="83480"/>
                </a:lnTo>
                <a:lnTo>
                  <a:pt x="0" y="104395"/>
                </a:lnTo>
                <a:lnTo>
                  <a:pt x="0" y="321815"/>
                </a:lnTo>
                <a:lnTo>
                  <a:pt x="6286" y="372370"/>
                </a:lnTo>
                <a:lnTo>
                  <a:pt x="38150" y="412124"/>
                </a:lnTo>
                <a:lnTo>
                  <a:pt x="83380" y="425412"/>
                </a:lnTo>
                <a:lnTo>
                  <a:pt x="130231" y="426211"/>
                </a:lnTo>
                <a:lnTo>
                  <a:pt x="1240617" y="426211"/>
                </a:lnTo>
                <a:lnTo>
                  <a:pt x="1287467" y="425412"/>
                </a:lnTo>
                <a:lnTo>
                  <a:pt x="1332697" y="412124"/>
                </a:lnTo>
                <a:lnTo>
                  <a:pt x="1364561" y="372370"/>
                </a:lnTo>
                <a:lnTo>
                  <a:pt x="1370847" y="321815"/>
                </a:lnTo>
                <a:lnTo>
                  <a:pt x="1370847" y="104395"/>
                </a:lnTo>
                <a:lnTo>
                  <a:pt x="1364561" y="53840"/>
                </a:lnTo>
                <a:lnTo>
                  <a:pt x="1332697" y="14086"/>
                </a:lnTo>
                <a:lnTo>
                  <a:pt x="1287467" y="798"/>
                </a:lnTo>
                <a:lnTo>
                  <a:pt x="1266552" y="99"/>
                </a:lnTo>
                <a:lnTo>
                  <a:pt x="124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246420" y="7150930"/>
            <a:ext cx="6502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etried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3513232" y="7634610"/>
            <a:ext cx="446405" cy="446405"/>
          </a:xfrm>
          <a:custGeom>
            <a:avLst/>
            <a:gdLst/>
            <a:ahLst/>
            <a:cxnLst/>
            <a:rect l="l" t="t" r="r" b="b"/>
            <a:pathLst>
              <a:path w="446405" h="446404">
                <a:moveTo>
                  <a:pt x="71034" y="250"/>
                </a:moveTo>
                <a:lnTo>
                  <a:pt x="69798" y="250"/>
                </a:lnTo>
                <a:lnTo>
                  <a:pt x="69191" y="473"/>
                </a:lnTo>
                <a:lnTo>
                  <a:pt x="10" y="69647"/>
                </a:lnTo>
                <a:lnTo>
                  <a:pt x="0" y="71175"/>
                </a:lnTo>
                <a:lnTo>
                  <a:pt x="151440" y="222587"/>
                </a:lnTo>
                <a:lnTo>
                  <a:pt x="151426" y="223626"/>
                </a:lnTo>
                <a:lnTo>
                  <a:pt x="0" y="375049"/>
                </a:lnTo>
                <a:lnTo>
                  <a:pt x="0" y="376567"/>
                </a:lnTo>
                <a:lnTo>
                  <a:pt x="69662" y="446225"/>
                </a:lnTo>
                <a:lnTo>
                  <a:pt x="71181" y="446225"/>
                </a:lnTo>
                <a:lnTo>
                  <a:pt x="222600" y="294779"/>
                </a:lnTo>
                <a:lnTo>
                  <a:pt x="365948" y="294779"/>
                </a:lnTo>
                <a:lnTo>
                  <a:pt x="294786" y="223626"/>
                </a:lnTo>
                <a:lnTo>
                  <a:pt x="294786" y="222587"/>
                </a:lnTo>
                <a:lnTo>
                  <a:pt x="365937" y="151445"/>
                </a:lnTo>
                <a:lnTo>
                  <a:pt x="222621" y="151445"/>
                </a:lnTo>
                <a:lnTo>
                  <a:pt x="71652" y="473"/>
                </a:lnTo>
                <a:lnTo>
                  <a:pt x="71034" y="250"/>
                </a:lnTo>
                <a:close/>
              </a:path>
              <a:path w="446405" h="446404">
                <a:moveTo>
                  <a:pt x="365948" y="294779"/>
                </a:moveTo>
                <a:lnTo>
                  <a:pt x="223637" y="294779"/>
                </a:lnTo>
                <a:lnTo>
                  <a:pt x="375046" y="446225"/>
                </a:lnTo>
                <a:lnTo>
                  <a:pt x="376564" y="446225"/>
                </a:lnTo>
                <a:lnTo>
                  <a:pt x="446227" y="376567"/>
                </a:lnTo>
                <a:lnTo>
                  <a:pt x="446227" y="375049"/>
                </a:lnTo>
                <a:lnTo>
                  <a:pt x="365948" y="294779"/>
                </a:lnTo>
                <a:close/>
              </a:path>
              <a:path w="446405" h="446404">
                <a:moveTo>
                  <a:pt x="376564" y="0"/>
                </a:moveTo>
                <a:lnTo>
                  <a:pt x="375046" y="0"/>
                </a:lnTo>
                <a:lnTo>
                  <a:pt x="223626" y="151445"/>
                </a:lnTo>
                <a:lnTo>
                  <a:pt x="365937" y="151445"/>
                </a:lnTo>
                <a:lnTo>
                  <a:pt x="446216" y="71175"/>
                </a:lnTo>
                <a:lnTo>
                  <a:pt x="446216" y="69647"/>
                </a:lnTo>
                <a:lnTo>
                  <a:pt x="37656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23352"/>
            <a:ext cx="159639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Limitations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of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Exactly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Once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185" dirty="0">
                <a:latin typeface="Arial"/>
                <a:cs typeface="Arial"/>
              </a:rPr>
              <a:t>Processing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831568"/>
            <a:ext cx="17693640" cy="757643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9745" indent="-487680">
              <a:lnSpc>
                <a:spcPct val="100000"/>
              </a:lnSpc>
              <a:spcBef>
                <a:spcPts val="135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50" dirty="0">
                <a:latin typeface="Arial MT"/>
                <a:cs typeface="Arial MT"/>
              </a:rPr>
              <a:t>Deduplication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10" dirty="0">
                <a:latin typeface="Arial MT"/>
                <a:cs typeface="Arial MT"/>
              </a:rPr>
              <a:t>is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85" dirty="0">
                <a:latin typeface="Arial MT"/>
                <a:cs typeface="Arial MT"/>
              </a:rPr>
              <a:t>not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-55" dirty="0">
                <a:latin typeface="Arial MT"/>
                <a:cs typeface="Arial MT"/>
              </a:rPr>
              <a:t>a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transaction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" dirty="0">
                <a:latin typeface="Arial MT"/>
                <a:cs typeface="Arial MT"/>
              </a:rPr>
              <a:t>feature</a:t>
            </a:r>
            <a:endParaRPr lang="en-US" sz="3800" dirty="0">
              <a:latin typeface="Arial MT"/>
              <a:cs typeface="Arial MT"/>
            </a:endParaRPr>
          </a:p>
          <a:p>
            <a:pPr marL="499745" indent="-487680">
              <a:lnSpc>
                <a:spcPct val="100000"/>
              </a:lnSpc>
              <a:spcBef>
                <a:spcPts val="135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endParaRPr lang="en-IN" sz="3800" spc="5" dirty="0">
              <a:latin typeface="Arial MT"/>
              <a:cs typeface="Arial MT"/>
            </a:endParaRPr>
          </a:p>
          <a:p>
            <a:pPr marL="499745" indent="-487680">
              <a:lnSpc>
                <a:spcPct val="100000"/>
              </a:lnSpc>
              <a:spcBef>
                <a:spcPts val="135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5" dirty="0">
                <a:latin typeface="Arial MT"/>
                <a:cs typeface="Arial MT"/>
              </a:rPr>
              <a:t>If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55" dirty="0">
                <a:latin typeface="Arial MT"/>
                <a:cs typeface="Arial MT"/>
              </a:rPr>
              <a:t>a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0" dirty="0">
                <a:latin typeface="Arial MT"/>
                <a:cs typeface="Arial MT"/>
              </a:rPr>
              <a:t>duplicate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record</a:t>
            </a:r>
            <a:r>
              <a:rPr sz="3800" spc="10" dirty="0">
                <a:latin typeface="Arial MT"/>
                <a:cs typeface="Arial MT"/>
              </a:rPr>
              <a:t> is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published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5" dirty="0">
                <a:latin typeface="Arial MT"/>
                <a:cs typeface="Arial MT"/>
              </a:rPr>
              <a:t>into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lang="en-US" sz="3800" spc="15" dirty="0">
                <a:latin typeface="Arial MT"/>
                <a:cs typeface="Arial MT"/>
              </a:rPr>
              <a:t>the </a:t>
            </a:r>
            <a:r>
              <a:rPr sz="3800" spc="30" dirty="0">
                <a:latin typeface="Arial MT"/>
                <a:cs typeface="Arial MT"/>
              </a:rPr>
              <a:t>source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lang="en-IN" sz="3800" spc="114" dirty="0">
                <a:latin typeface="Arial MT"/>
                <a:cs typeface="Arial MT"/>
              </a:rPr>
              <a:t>topic,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35" dirty="0">
                <a:latin typeface="Arial MT"/>
                <a:cs typeface="Arial MT"/>
              </a:rPr>
              <a:t>then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15" dirty="0">
                <a:latin typeface="Arial MT"/>
                <a:cs typeface="Arial MT"/>
              </a:rPr>
              <a:t>Kafka </a:t>
            </a:r>
            <a:r>
              <a:rPr sz="3800" spc="10" dirty="0">
                <a:latin typeface="Arial MT"/>
                <a:cs typeface="Arial MT"/>
              </a:rPr>
              <a:t>Streams </a:t>
            </a:r>
            <a:r>
              <a:rPr sz="3800" spc="-1040" dirty="0">
                <a:latin typeface="Arial MT"/>
                <a:cs typeface="Arial MT"/>
              </a:rPr>
              <a:t> </a:t>
            </a:r>
            <a:r>
              <a:rPr sz="3800" spc="90" dirty="0">
                <a:latin typeface="Arial MT"/>
                <a:cs typeface="Arial MT"/>
              </a:rPr>
              <a:t>app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has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no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30" dirty="0">
                <a:latin typeface="Arial MT"/>
                <a:cs typeface="Arial MT"/>
              </a:rPr>
              <a:t>clue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5" dirty="0">
                <a:latin typeface="Arial MT"/>
                <a:cs typeface="Arial MT"/>
              </a:rPr>
              <a:t>that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record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was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85" dirty="0">
                <a:latin typeface="Arial MT"/>
                <a:cs typeface="Arial MT"/>
              </a:rPr>
              <a:t>not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0" dirty="0">
                <a:latin typeface="Arial MT"/>
                <a:cs typeface="Arial MT"/>
              </a:rPr>
              <a:t>processed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5" dirty="0" err="1">
                <a:latin typeface="Arial MT"/>
                <a:cs typeface="Arial MT"/>
              </a:rPr>
              <a:t>alread</a:t>
            </a:r>
            <a:r>
              <a:rPr lang="en-IN" sz="3800" spc="-5" dirty="0">
                <a:latin typeface="Arial MT"/>
                <a:cs typeface="Arial MT"/>
              </a:rPr>
              <a:t>y</a:t>
            </a:r>
          </a:p>
          <a:p>
            <a:pPr marL="499745" indent="-487680">
              <a:lnSpc>
                <a:spcPct val="100000"/>
              </a:lnSpc>
              <a:spcBef>
                <a:spcPts val="135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endParaRPr lang="en-IN" sz="3800" spc="-5" dirty="0">
              <a:latin typeface="Arial MT"/>
              <a:cs typeface="Arial MT"/>
            </a:endParaRPr>
          </a:p>
          <a:p>
            <a:pPr marL="499745" indent="-487680">
              <a:lnSpc>
                <a:spcPct val="100000"/>
              </a:lnSpc>
              <a:spcBef>
                <a:spcPts val="135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-5" dirty="0">
                <a:latin typeface="Arial MT"/>
                <a:cs typeface="Arial MT"/>
              </a:rPr>
              <a:t>For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30" dirty="0">
                <a:latin typeface="Arial MT"/>
                <a:cs typeface="Arial MT"/>
              </a:rPr>
              <a:t>example</a:t>
            </a:r>
            <a:r>
              <a:rPr sz="3800" spc="10" dirty="0">
                <a:latin typeface="Arial MT"/>
                <a:cs typeface="Arial MT"/>
              </a:rPr>
              <a:t>: </a:t>
            </a:r>
            <a:r>
              <a:rPr sz="3800" spc="-25" dirty="0">
                <a:latin typeface="Arial MT"/>
                <a:cs typeface="Arial MT"/>
              </a:rPr>
              <a:t>In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20" dirty="0">
                <a:latin typeface="Arial MT"/>
                <a:cs typeface="Arial MT"/>
              </a:rPr>
              <a:t>streams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processing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70" dirty="0">
                <a:latin typeface="Arial MT"/>
                <a:cs typeface="Arial MT"/>
              </a:rPr>
              <a:t>logic</a:t>
            </a:r>
            <a:r>
              <a:rPr sz="3800" spc="10" dirty="0">
                <a:latin typeface="Arial MT"/>
                <a:cs typeface="Arial MT"/>
              </a:rPr>
              <a:t>, </a:t>
            </a:r>
            <a:r>
              <a:rPr sz="3800" spc="40" dirty="0">
                <a:latin typeface="Arial MT"/>
                <a:cs typeface="Arial MT"/>
              </a:rPr>
              <a:t>if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we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-55" dirty="0">
                <a:latin typeface="Arial MT"/>
                <a:cs typeface="Arial MT"/>
              </a:rPr>
              <a:t>are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35" dirty="0">
                <a:latin typeface="Arial MT"/>
                <a:cs typeface="Arial MT"/>
              </a:rPr>
              <a:t>sending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55" dirty="0">
                <a:latin typeface="Arial MT"/>
                <a:cs typeface="Arial MT"/>
              </a:rPr>
              <a:t>a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text/email</a:t>
            </a:r>
            <a:r>
              <a:rPr lang="en-US" sz="3800" spc="55" dirty="0">
                <a:latin typeface="Arial MT"/>
                <a:cs typeface="Arial MT"/>
              </a:rPr>
              <a:t> </a:t>
            </a:r>
            <a:r>
              <a:rPr sz="3800" spc="60" dirty="0">
                <a:latin typeface="Arial MT"/>
                <a:cs typeface="Arial MT"/>
              </a:rPr>
              <a:t>for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15" dirty="0">
                <a:latin typeface="Arial MT"/>
                <a:cs typeface="Arial MT"/>
              </a:rPr>
              <a:t>each </a:t>
            </a:r>
            <a:r>
              <a:rPr sz="3800" spc="40" dirty="0">
                <a:latin typeface="Arial MT"/>
                <a:cs typeface="Arial MT"/>
              </a:rPr>
              <a:t>record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35" dirty="0">
                <a:latin typeface="Arial MT"/>
                <a:cs typeface="Arial MT"/>
              </a:rPr>
              <a:t>then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-20" dirty="0">
                <a:latin typeface="Arial MT"/>
                <a:cs typeface="Arial MT"/>
              </a:rPr>
              <a:t>an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email/text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will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be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35" dirty="0">
                <a:latin typeface="Arial MT"/>
                <a:cs typeface="Arial MT"/>
              </a:rPr>
              <a:t>sent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0" dirty="0">
                <a:latin typeface="Arial MT"/>
                <a:cs typeface="Arial MT"/>
              </a:rPr>
              <a:t>for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0" dirty="0">
                <a:latin typeface="Arial MT"/>
                <a:cs typeface="Arial MT"/>
              </a:rPr>
              <a:t>duplicate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record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85" dirty="0">
                <a:latin typeface="Arial MT"/>
                <a:cs typeface="Arial MT"/>
              </a:rPr>
              <a:t>too</a:t>
            </a:r>
            <a:endParaRPr sz="3800" dirty="0">
              <a:latin typeface="Arial MT"/>
              <a:cs typeface="Arial MT"/>
            </a:endParaRPr>
          </a:p>
          <a:p>
            <a:pPr marL="499745" marR="677545" indent="-487680">
              <a:lnSpc>
                <a:spcPct val="148000"/>
              </a:lnSpc>
              <a:spcBef>
                <a:spcPts val="3595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15" dirty="0">
                <a:latin typeface="Arial MT"/>
                <a:cs typeface="Arial MT"/>
              </a:rPr>
              <a:t>Kafka </a:t>
            </a:r>
            <a:r>
              <a:rPr sz="3800" spc="-10" dirty="0">
                <a:latin typeface="Arial MT"/>
                <a:cs typeface="Arial MT"/>
              </a:rPr>
              <a:t>Transactions</a:t>
            </a:r>
            <a:r>
              <a:rPr sz="3800" spc="20" dirty="0">
                <a:latin typeface="Arial MT"/>
                <a:cs typeface="Arial MT"/>
              </a:rPr>
              <a:t> </a:t>
            </a:r>
            <a:r>
              <a:rPr sz="3800" spc="-55" dirty="0">
                <a:latin typeface="Arial MT"/>
                <a:cs typeface="Arial MT"/>
              </a:rPr>
              <a:t>are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85" dirty="0">
                <a:latin typeface="Arial MT"/>
                <a:cs typeface="Arial MT"/>
              </a:rPr>
              <a:t>not</a:t>
            </a:r>
            <a:r>
              <a:rPr sz="3800" spc="20" dirty="0">
                <a:latin typeface="Arial MT"/>
                <a:cs typeface="Arial MT"/>
              </a:rPr>
              <a:t> </a:t>
            </a:r>
            <a:r>
              <a:rPr sz="3800" spc="50" dirty="0">
                <a:latin typeface="Arial MT"/>
                <a:cs typeface="Arial MT"/>
              </a:rPr>
              <a:t>applicable</a:t>
            </a:r>
            <a:r>
              <a:rPr sz="3800" spc="20" dirty="0">
                <a:latin typeface="Arial MT"/>
                <a:cs typeface="Arial MT"/>
              </a:rPr>
              <a:t> </a:t>
            </a:r>
            <a:r>
              <a:rPr sz="3800" spc="60" dirty="0">
                <a:latin typeface="Arial MT"/>
                <a:cs typeface="Arial MT"/>
              </a:rPr>
              <a:t>for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25" dirty="0">
                <a:latin typeface="Arial MT"/>
                <a:cs typeface="Arial MT"/>
              </a:rPr>
              <a:t>Consumers</a:t>
            </a:r>
            <a:r>
              <a:rPr sz="3800" spc="20" dirty="0">
                <a:latin typeface="Arial MT"/>
                <a:cs typeface="Arial MT"/>
              </a:rPr>
              <a:t> </a:t>
            </a:r>
            <a:r>
              <a:rPr sz="3800" spc="65" dirty="0">
                <a:latin typeface="Arial MT"/>
                <a:cs typeface="Arial MT"/>
              </a:rPr>
              <a:t>that</a:t>
            </a:r>
            <a:r>
              <a:rPr sz="3800" spc="2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read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from</a:t>
            </a:r>
            <a:r>
              <a:rPr sz="3800" spc="20" dirty="0">
                <a:latin typeface="Arial MT"/>
                <a:cs typeface="Arial MT"/>
              </a:rPr>
              <a:t> </a:t>
            </a:r>
            <a:r>
              <a:rPr sz="3800" spc="-55" dirty="0">
                <a:latin typeface="Arial MT"/>
                <a:cs typeface="Arial MT"/>
              </a:rPr>
              <a:t>a</a:t>
            </a:r>
            <a:r>
              <a:rPr sz="3800" spc="20" dirty="0">
                <a:latin typeface="Arial MT"/>
                <a:cs typeface="Arial MT"/>
              </a:rPr>
              <a:t> </a:t>
            </a:r>
            <a:r>
              <a:rPr sz="3800" spc="15" dirty="0">
                <a:latin typeface="Arial MT"/>
                <a:cs typeface="Arial MT"/>
              </a:rPr>
              <a:t>Kafka </a:t>
            </a:r>
            <a:r>
              <a:rPr sz="3800" spc="-1040" dirty="0">
                <a:latin typeface="Arial MT"/>
                <a:cs typeface="Arial MT"/>
              </a:rPr>
              <a:t> </a:t>
            </a:r>
            <a:r>
              <a:rPr sz="3800" spc="-25" dirty="0">
                <a:latin typeface="Arial MT"/>
                <a:cs typeface="Arial MT"/>
              </a:rPr>
              <a:t>Topic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and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write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120" dirty="0">
                <a:latin typeface="Arial MT"/>
                <a:cs typeface="Arial MT"/>
              </a:rPr>
              <a:t>to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55" dirty="0">
                <a:latin typeface="Arial MT"/>
                <a:cs typeface="Arial MT"/>
              </a:rPr>
              <a:t>a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20" dirty="0">
                <a:latin typeface="Arial MT"/>
                <a:cs typeface="Arial MT"/>
              </a:rPr>
              <a:t>DB</a:t>
            </a:r>
            <a:endParaRPr lang="en-US" sz="3800" dirty="0">
              <a:latin typeface="Arial MT"/>
              <a:cs typeface="Arial MT"/>
            </a:endParaRPr>
          </a:p>
          <a:p>
            <a:pPr marL="499745" marR="677545" indent="-487680">
              <a:lnSpc>
                <a:spcPct val="148000"/>
              </a:lnSpc>
              <a:spcBef>
                <a:spcPts val="3595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-15" dirty="0">
                <a:latin typeface="Arial MT"/>
                <a:cs typeface="Arial MT"/>
              </a:rPr>
              <a:t>Reason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being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there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10" dirty="0">
                <a:latin typeface="Arial MT"/>
                <a:cs typeface="Arial MT"/>
              </a:rPr>
              <a:t>is </a:t>
            </a:r>
            <a:r>
              <a:rPr sz="3800" spc="55" dirty="0">
                <a:latin typeface="Arial MT"/>
                <a:cs typeface="Arial MT"/>
              </a:rPr>
              <a:t>no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0" dirty="0">
                <a:latin typeface="Arial MT"/>
                <a:cs typeface="Arial MT"/>
              </a:rPr>
              <a:t>producer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30" dirty="0">
                <a:latin typeface="Arial MT"/>
                <a:cs typeface="Arial MT"/>
              </a:rPr>
              <a:t>involved</a:t>
            </a:r>
            <a:r>
              <a:rPr sz="3800" spc="10" dirty="0">
                <a:latin typeface="Arial MT"/>
                <a:cs typeface="Arial MT"/>
              </a:rPr>
              <a:t> in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50" dirty="0">
                <a:latin typeface="Arial MT"/>
                <a:cs typeface="Arial MT"/>
              </a:rPr>
              <a:t>this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whole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25" dirty="0">
                <a:latin typeface="Arial MT"/>
                <a:cs typeface="Arial MT"/>
              </a:rPr>
              <a:t>flow</a:t>
            </a:r>
            <a:endParaRPr sz="3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144405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5" dirty="0">
                <a:latin typeface="Arial"/>
                <a:cs typeface="Arial"/>
              </a:rPr>
              <a:t>Performance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of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210" dirty="0">
                <a:latin typeface="Arial"/>
                <a:cs typeface="Arial"/>
              </a:rPr>
              <a:t>Transactions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839009"/>
            <a:ext cx="17648555" cy="8068309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0" dirty="0">
                <a:latin typeface="Arial MT"/>
                <a:cs typeface="Arial MT"/>
              </a:rPr>
              <a:t>Enabling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Transactions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adds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performance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overhead</a:t>
            </a:r>
            <a:r>
              <a:rPr sz="3950" spc="1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Producer.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35" dirty="0">
                <a:latin typeface="Arial MT"/>
                <a:cs typeface="Arial MT"/>
              </a:rPr>
              <a:t>Additional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call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broker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register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producer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id.</a:t>
            </a:r>
            <a:endParaRPr sz="3950" dirty="0">
              <a:latin typeface="Arial MT"/>
              <a:cs typeface="Arial MT"/>
            </a:endParaRPr>
          </a:p>
          <a:p>
            <a:pPr marL="1017905" marR="1159510" lvl="1" indent="-502920">
              <a:lnSpc>
                <a:spcPts val="4240"/>
              </a:lnSpc>
              <a:spcBef>
                <a:spcPts val="377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35" dirty="0">
                <a:latin typeface="Arial MT"/>
                <a:cs typeface="Arial MT"/>
              </a:rPr>
              <a:t>Additional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call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add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register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partitions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transaction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45" dirty="0">
                <a:latin typeface="Arial MT"/>
                <a:cs typeface="Arial MT"/>
              </a:rPr>
              <a:t>co-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ordinator.</a:t>
            </a:r>
            <a:endParaRPr sz="3950" dirty="0">
              <a:latin typeface="Arial MT"/>
              <a:cs typeface="Arial MT"/>
            </a:endParaRPr>
          </a:p>
          <a:p>
            <a:pPr marL="1017905" marR="5080" lvl="1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25" dirty="0">
                <a:latin typeface="Arial MT"/>
                <a:cs typeface="Arial MT"/>
              </a:rPr>
              <a:t>Transaction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initialization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Commit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operations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synchronous,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app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needs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wait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blocked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until</a:t>
            </a:r>
            <a:r>
              <a:rPr sz="3950" dirty="0">
                <a:latin typeface="Arial MT"/>
                <a:cs typeface="Arial MT"/>
              </a:rPr>
              <a:t> these </a:t>
            </a:r>
            <a:r>
              <a:rPr sz="3950" spc="30" dirty="0">
                <a:latin typeface="Arial MT"/>
                <a:cs typeface="Arial MT"/>
              </a:rPr>
              <a:t>operations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complete.</a:t>
            </a:r>
            <a:endParaRPr sz="3950" dirty="0">
              <a:latin typeface="Arial MT"/>
              <a:cs typeface="Arial MT"/>
            </a:endParaRPr>
          </a:p>
          <a:p>
            <a:pPr marL="514984" marR="113919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Consumer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end,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consumer</a:t>
            </a:r>
            <a:r>
              <a:rPr sz="3950" dirty="0">
                <a:latin typeface="Arial MT"/>
                <a:cs typeface="Arial MT"/>
              </a:rPr>
              <a:t> needs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wait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records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until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transaction</a:t>
            </a:r>
            <a:r>
              <a:rPr sz="3950" dirty="0">
                <a:latin typeface="Arial MT"/>
                <a:cs typeface="Arial MT"/>
              </a:rPr>
              <a:t> 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complete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because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read_committed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configuration.</a:t>
            </a:r>
            <a:endParaRPr sz="3950" dirty="0">
              <a:latin typeface="Arial MT"/>
              <a:cs typeface="Arial MT"/>
            </a:endParaRPr>
          </a:p>
          <a:p>
            <a:pPr marL="1017905" marR="461645" lvl="1" indent="-502920">
              <a:lnSpc>
                <a:spcPts val="4240"/>
              </a:lnSpc>
              <a:spcBef>
                <a:spcPts val="37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dirty="0">
                <a:latin typeface="Arial MT"/>
                <a:cs typeface="Arial MT"/>
              </a:rPr>
              <a:t>If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transaction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takes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longer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lang="en-IN" sz="3950" spc="40" dirty="0">
                <a:latin typeface="Arial MT"/>
                <a:cs typeface="Arial MT"/>
              </a:rPr>
              <a:t>time,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then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wait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period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consumers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goes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up.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83633"/>
            <a:ext cx="1797367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800" b="1" spc="-229" dirty="0">
                <a:latin typeface="Arial"/>
                <a:cs typeface="Arial"/>
              </a:rPr>
              <a:t>Runnin</a:t>
            </a:r>
            <a:r>
              <a:rPr sz="6800" b="1" spc="-95" dirty="0">
                <a:latin typeface="Arial"/>
                <a:cs typeface="Arial"/>
              </a:rPr>
              <a:t>g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70" dirty="0">
                <a:latin typeface="Arial"/>
                <a:cs typeface="Arial"/>
              </a:rPr>
              <a:t>Kafk</a:t>
            </a:r>
            <a:r>
              <a:rPr sz="6800" b="1" spc="70" dirty="0">
                <a:latin typeface="Arial"/>
                <a:cs typeface="Arial"/>
              </a:rPr>
              <a:t>a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40" dirty="0">
                <a:latin typeface="Arial"/>
                <a:cs typeface="Arial"/>
              </a:rPr>
              <a:t>St</a:t>
            </a:r>
            <a:r>
              <a:rPr sz="6800" b="1" spc="-265" dirty="0">
                <a:latin typeface="Arial"/>
                <a:cs typeface="Arial"/>
              </a:rPr>
              <a:t>r</a:t>
            </a:r>
            <a:r>
              <a:rPr sz="6800" b="1" spc="-85" dirty="0">
                <a:latin typeface="Arial"/>
                <a:cs typeface="Arial"/>
              </a:rPr>
              <a:t>eam</a:t>
            </a:r>
            <a:r>
              <a:rPr sz="6800" b="1" spc="45" dirty="0">
                <a:latin typeface="Arial"/>
                <a:cs typeface="Arial"/>
              </a:rPr>
              <a:t>s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50" dirty="0">
                <a:latin typeface="Arial"/>
                <a:cs typeface="Arial"/>
              </a:rPr>
              <a:t>a</a:t>
            </a:r>
            <a:r>
              <a:rPr sz="6800" b="1" spc="-10" dirty="0">
                <a:latin typeface="Arial"/>
                <a:cs typeface="Arial"/>
              </a:rPr>
              <a:t>s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14" dirty="0">
                <a:latin typeface="Arial"/>
                <a:cs typeface="Arial"/>
              </a:rPr>
              <a:t>Multipl</a:t>
            </a:r>
            <a:r>
              <a:rPr sz="6800" b="1" spc="30" dirty="0">
                <a:latin typeface="Arial"/>
                <a:cs typeface="Arial"/>
              </a:rPr>
              <a:t>e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30" dirty="0">
                <a:latin typeface="Arial"/>
                <a:cs typeface="Arial"/>
              </a:rPr>
              <a:t>Instances</a:t>
            </a:r>
            <a:endParaRPr sz="6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65923" y="7356341"/>
            <a:ext cx="4128770" cy="711835"/>
          </a:xfrm>
          <a:custGeom>
            <a:avLst/>
            <a:gdLst/>
            <a:ahLst/>
            <a:cxnLst/>
            <a:rect l="l" t="t" r="r" b="b"/>
            <a:pathLst>
              <a:path w="4128769" h="711834">
                <a:moveTo>
                  <a:pt x="3965576" y="0"/>
                </a:moveTo>
                <a:lnTo>
                  <a:pt x="163085" y="0"/>
                </a:lnTo>
                <a:lnTo>
                  <a:pt x="130607" y="124"/>
                </a:lnTo>
                <a:lnTo>
                  <a:pt x="83611" y="3374"/>
                </a:lnTo>
                <a:lnTo>
                  <a:pt x="47774" y="17640"/>
                </a:lnTo>
                <a:lnTo>
                  <a:pt x="17514" y="47900"/>
                </a:lnTo>
                <a:lnTo>
                  <a:pt x="3249" y="83736"/>
                </a:lnTo>
                <a:lnTo>
                  <a:pt x="0" y="130733"/>
                </a:lnTo>
                <a:lnTo>
                  <a:pt x="0" y="581048"/>
                </a:lnTo>
                <a:lnTo>
                  <a:pt x="3249" y="628044"/>
                </a:lnTo>
                <a:lnTo>
                  <a:pt x="17514" y="663880"/>
                </a:lnTo>
                <a:lnTo>
                  <a:pt x="47774" y="694140"/>
                </a:lnTo>
                <a:lnTo>
                  <a:pt x="83611" y="708407"/>
                </a:lnTo>
                <a:lnTo>
                  <a:pt x="130607" y="711656"/>
                </a:lnTo>
                <a:lnTo>
                  <a:pt x="163085" y="711781"/>
                </a:lnTo>
                <a:lnTo>
                  <a:pt x="3965576" y="711781"/>
                </a:lnTo>
                <a:lnTo>
                  <a:pt x="4024244" y="710781"/>
                </a:lnTo>
                <a:lnTo>
                  <a:pt x="4080888" y="694140"/>
                </a:lnTo>
                <a:lnTo>
                  <a:pt x="4111145" y="663880"/>
                </a:lnTo>
                <a:lnTo>
                  <a:pt x="4125411" y="628044"/>
                </a:lnTo>
                <a:lnTo>
                  <a:pt x="4128660" y="581048"/>
                </a:lnTo>
                <a:lnTo>
                  <a:pt x="4128660" y="130733"/>
                </a:lnTo>
                <a:lnTo>
                  <a:pt x="4125411" y="83736"/>
                </a:lnTo>
                <a:lnTo>
                  <a:pt x="4111145" y="47900"/>
                </a:lnTo>
                <a:lnTo>
                  <a:pt x="4080888" y="17640"/>
                </a:lnTo>
                <a:lnTo>
                  <a:pt x="4045048" y="3374"/>
                </a:lnTo>
                <a:lnTo>
                  <a:pt x="4024244" y="999"/>
                </a:lnTo>
                <a:lnTo>
                  <a:pt x="3998053" y="124"/>
                </a:lnTo>
                <a:lnTo>
                  <a:pt x="396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35148" y="8353433"/>
            <a:ext cx="2175510" cy="655320"/>
          </a:xfrm>
          <a:custGeom>
            <a:avLst/>
            <a:gdLst/>
            <a:ahLst/>
            <a:cxnLst/>
            <a:rect l="l" t="t" r="r" b="b"/>
            <a:pathLst>
              <a:path w="2175509" h="655320">
                <a:moveTo>
                  <a:pt x="1935417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5"/>
                </a:lnTo>
                <a:lnTo>
                  <a:pt x="45789" y="45784"/>
                </a:lnTo>
                <a:lnTo>
                  <a:pt x="11769" y="99184"/>
                </a:lnTo>
                <a:lnTo>
                  <a:pt x="1471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414921"/>
                </a:lnTo>
                <a:lnTo>
                  <a:pt x="183" y="462699"/>
                </a:lnTo>
                <a:lnTo>
                  <a:pt x="1471" y="501230"/>
                </a:lnTo>
                <a:lnTo>
                  <a:pt x="11769" y="555834"/>
                </a:lnTo>
                <a:lnTo>
                  <a:pt x="45789" y="609233"/>
                </a:lnTo>
                <a:lnTo>
                  <a:pt x="99190" y="643252"/>
                </a:lnTo>
                <a:lnTo>
                  <a:pt x="153788" y="653548"/>
                </a:lnTo>
                <a:lnTo>
                  <a:pt x="192318" y="654834"/>
                </a:lnTo>
                <a:lnTo>
                  <a:pt x="240097" y="655018"/>
                </a:lnTo>
                <a:lnTo>
                  <a:pt x="1935417" y="655018"/>
                </a:lnTo>
                <a:lnTo>
                  <a:pt x="1983196" y="654834"/>
                </a:lnTo>
                <a:lnTo>
                  <a:pt x="2021726" y="653548"/>
                </a:lnTo>
                <a:lnTo>
                  <a:pt x="2076324" y="643252"/>
                </a:lnTo>
                <a:lnTo>
                  <a:pt x="2129725" y="609233"/>
                </a:lnTo>
                <a:lnTo>
                  <a:pt x="2163745" y="555834"/>
                </a:lnTo>
                <a:lnTo>
                  <a:pt x="2174043" y="501230"/>
                </a:lnTo>
                <a:lnTo>
                  <a:pt x="2175331" y="462699"/>
                </a:lnTo>
                <a:lnTo>
                  <a:pt x="2175514" y="414921"/>
                </a:lnTo>
                <a:lnTo>
                  <a:pt x="2175514" y="240096"/>
                </a:lnTo>
                <a:lnTo>
                  <a:pt x="2175331" y="192318"/>
                </a:lnTo>
                <a:lnTo>
                  <a:pt x="2174043" y="153787"/>
                </a:lnTo>
                <a:lnTo>
                  <a:pt x="2163745" y="99184"/>
                </a:lnTo>
                <a:lnTo>
                  <a:pt x="2129725" y="45784"/>
                </a:lnTo>
                <a:lnTo>
                  <a:pt x="2076324" y="11765"/>
                </a:lnTo>
                <a:lnTo>
                  <a:pt x="2021726" y="1470"/>
                </a:lnTo>
                <a:lnTo>
                  <a:pt x="1983196" y="183"/>
                </a:lnTo>
                <a:lnTo>
                  <a:pt x="1935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51292" y="7211067"/>
            <a:ext cx="7475220" cy="1924685"/>
          </a:xfrm>
          <a:prstGeom prst="rect">
            <a:avLst/>
          </a:prstGeom>
          <a:ln w="2094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59885">
              <a:lnSpc>
                <a:spcPct val="100000"/>
              </a:lnSpc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9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9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R="537845" algn="r">
              <a:lnSpc>
                <a:spcPct val="100000"/>
              </a:lnSpc>
              <a:spcBef>
                <a:spcPts val="5"/>
              </a:spcBef>
            </a:pPr>
            <a:r>
              <a:rPr sz="1950" spc="35" dirty="0">
                <a:solidFill>
                  <a:srgbClr val="FFFFFF"/>
                </a:solidFill>
                <a:latin typeface="Arial MT"/>
                <a:cs typeface="Arial MT"/>
              </a:rPr>
              <a:t>Stream</a:t>
            </a:r>
            <a:r>
              <a:rPr sz="19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Arial MT"/>
                <a:cs typeface="Arial MT"/>
              </a:rPr>
              <a:t>Thread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0436" y="6453227"/>
            <a:ext cx="5023485" cy="693420"/>
          </a:xfrm>
          <a:custGeom>
            <a:avLst/>
            <a:gdLst/>
            <a:ahLst/>
            <a:cxnLst/>
            <a:rect l="l" t="t" r="r" b="b"/>
            <a:pathLst>
              <a:path w="5023484" h="693420">
                <a:moveTo>
                  <a:pt x="4794509" y="0"/>
                </a:moveTo>
                <a:lnTo>
                  <a:pt x="228486" y="0"/>
                </a:lnTo>
                <a:lnTo>
                  <a:pt x="183018" y="174"/>
                </a:lnTo>
                <a:lnTo>
                  <a:pt x="146351" y="1399"/>
                </a:lnTo>
                <a:lnTo>
                  <a:pt x="117226" y="4723"/>
                </a:lnTo>
                <a:lnTo>
                  <a:pt x="94387" y="11196"/>
                </a:lnTo>
                <a:lnTo>
                  <a:pt x="43570" y="43570"/>
                </a:lnTo>
                <a:lnTo>
                  <a:pt x="11196" y="94387"/>
                </a:lnTo>
                <a:lnTo>
                  <a:pt x="1399" y="146351"/>
                </a:lnTo>
                <a:lnTo>
                  <a:pt x="0" y="228486"/>
                </a:lnTo>
                <a:lnTo>
                  <a:pt x="0" y="464524"/>
                </a:lnTo>
                <a:lnTo>
                  <a:pt x="174" y="509991"/>
                </a:lnTo>
                <a:lnTo>
                  <a:pt x="4723" y="575783"/>
                </a:lnTo>
                <a:lnTo>
                  <a:pt x="24694" y="625953"/>
                </a:lnTo>
                <a:lnTo>
                  <a:pt x="67057" y="668315"/>
                </a:lnTo>
                <a:lnTo>
                  <a:pt x="117226" y="688286"/>
                </a:lnTo>
                <a:lnTo>
                  <a:pt x="183018" y="692835"/>
                </a:lnTo>
                <a:lnTo>
                  <a:pt x="228486" y="693010"/>
                </a:lnTo>
                <a:lnTo>
                  <a:pt x="4794509" y="693010"/>
                </a:lnTo>
                <a:lnTo>
                  <a:pt x="4839974" y="692835"/>
                </a:lnTo>
                <a:lnTo>
                  <a:pt x="4905763" y="688286"/>
                </a:lnTo>
                <a:lnTo>
                  <a:pt x="4955932" y="668315"/>
                </a:lnTo>
                <a:lnTo>
                  <a:pt x="4998293" y="625953"/>
                </a:lnTo>
                <a:lnTo>
                  <a:pt x="5018268" y="575783"/>
                </a:lnTo>
                <a:lnTo>
                  <a:pt x="5022819" y="509991"/>
                </a:lnTo>
                <a:lnTo>
                  <a:pt x="5022994" y="464524"/>
                </a:lnTo>
                <a:lnTo>
                  <a:pt x="5022994" y="228486"/>
                </a:lnTo>
                <a:lnTo>
                  <a:pt x="5022819" y="183018"/>
                </a:lnTo>
                <a:lnTo>
                  <a:pt x="5018268" y="117226"/>
                </a:lnTo>
                <a:lnTo>
                  <a:pt x="4998293" y="67057"/>
                </a:lnTo>
                <a:lnTo>
                  <a:pt x="4955932" y="24695"/>
                </a:lnTo>
                <a:lnTo>
                  <a:pt x="4905763" y="4723"/>
                </a:lnTo>
                <a:lnTo>
                  <a:pt x="4839974" y="174"/>
                </a:lnTo>
                <a:lnTo>
                  <a:pt x="4794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67792" y="6624772"/>
            <a:ext cx="40684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application.id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Arial MT"/>
                <a:cs typeface="Arial MT"/>
              </a:rPr>
              <a:t>orders-stream-app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0041" y="2496581"/>
            <a:ext cx="1323942" cy="21519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05552" y="5038912"/>
            <a:ext cx="1144270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0" dirty="0">
                <a:latin typeface="Arial MT"/>
                <a:cs typeface="Arial MT"/>
              </a:rPr>
              <a:t>Orders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29707" y="5157431"/>
            <a:ext cx="952500" cy="601980"/>
          </a:xfrm>
          <a:custGeom>
            <a:avLst/>
            <a:gdLst/>
            <a:ahLst/>
            <a:cxnLst/>
            <a:rect l="l" t="t" r="r" b="b"/>
            <a:pathLst>
              <a:path w="952500" h="601979">
                <a:moveTo>
                  <a:pt x="0" y="4364"/>
                </a:moveTo>
                <a:lnTo>
                  <a:pt x="0" y="599505"/>
                </a:lnTo>
                <a:lnTo>
                  <a:pt x="2282" y="601790"/>
                </a:lnTo>
                <a:lnTo>
                  <a:pt x="949678" y="601790"/>
                </a:lnTo>
                <a:lnTo>
                  <a:pt x="951960" y="599505"/>
                </a:lnTo>
                <a:lnTo>
                  <a:pt x="951960" y="369770"/>
                </a:lnTo>
                <a:lnTo>
                  <a:pt x="473074" y="369770"/>
                </a:lnTo>
                <a:lnTo>
                  <a:pt x="470226" y="368692"/>
                </a:lnTo>
                <a:lnTo>
                  <a:pt x="467692" y="366914"/>
                </a:lnTo>
                <a:lnTo>
                  <a:pt x="0" y="4364"/>
                </a:lnTo>
                <a:close/>
              </a:path>
              <a:path w="952500" h="601979">
                <a:moveTo>
                  <a:pt x="951960" y="4364"/>
                </a:moveTo>
                <a:lnTo>
                  <a:pt x="481430" y="369009"/>
                </a:lnTo>
                <a:lnTo>
                  <a:pt x="478655" y="369770"/>
                </a:lnTo>
                <a:lnTo>
                  <a:pt x="951960" y="369770"/>
                </a:lnTo>
                <a:lnTo>
                  <a:pt x="951960" y="4364"/>
                </a:lnTo>
                <a:close/>
              </a:path>
              <a:path w="952500" h="601979">
                <a:moveTo>
                  <a:pt x="919186" y="0"/>
                </a:moveTo>
                <a:lnTo>
                  <a:pt x="32773" y="0"/>
                </a:lnTo>
                <a:lnTo>
                  <a:pt x="476100" y="340253"/>
                </a:lnTo>
                <a:lnTo>
                  <a:pt x="919186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83633"/>
            <a:ext cx="1797367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800" b="1" spc="-229" dirty="0">
                <a:latin typeface="Arial"/>
                <a:cs typeface="Arial"/>
              </a:rPr>
              <a:t>Runnin</a:t>
            </a:r>
            <a:r>
              <a:rPr sz="6800" b="1" spc="-95" dirty="0">
                <a:latin typeface="Arial"/>
                <a:cs typeface="Arial"/>
              </a:rPr>
              <a:t>g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70" dirty="0">
                <a:latin typeface="Arial"/>
                <a:cs typeface="Arial"/>
              </a:rPr>
              <a:t>Kafk</a:t>
            </a:r>
            <a:r>
              <a:rPr sz="6800" b="1" spc="70" dirty="0">
                <a:latin typeface="Arial"/>
                <a:cs typeface="Arial"/>
              </a:rPr>
              <a:t>a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40" dirty="0">
                <a:latin typeface="Arial"/>
                <a:cs typeface="Arial"/>
              </a:rPr>
              <a:t>St</a:t>
            </a:r>
            <a:r>
              <a:rPr sz="6800" b="1" spc="-265" dirty="0">
                <a:latin typeface="Arial"/>
                <a:cs typeface="Arial"/>
              </a:rPr>
              <a:t>r</a:t>
            </a:r>
            <a:r>
              <a:rPr sz="6800" b="1" spc="-85" dirty="0">
                <a:latin typeface="Arial"/>
                <a:cs typeface="Arial"/>
              </a:rPr>
              <a:t>eam</a:t>
            </a:r>
            <a:r>
              <a:rPr sz="6800" b="1" spc="45" dirty="0">
                <a:latin typeface="Arial"/>
                <a:cs typeface="Arial"/>
              </a:rPr>
              <a:t>s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50" dirty="0">
                <a:latin typeface="Arial"/>
                <a:cs typeface="Arial"/>
              </a:rPr>
              <a:t>a</a:t>
            </a:r>
            <a:r>
              <a:rPr sz="6800" b="1" spc="-10" dirty="0">
                <a:latin typeface="Arial"/>
                <a:cs typeface="Arial"/>
              </a:rPr>
              <a:t>s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14" dirty="0">
                <a:latin typeface="Arial"/>
                <a:cs typeface="Arial"/>
              </a:rPr>
              <a:t>Multipl</a:t>
            </a:r>
            <a:r>
              <a:rPr sz="6800" b="1" spc="30" dirty="0">
                <a:latin typeface="Arial"/>
                <a:cs typeface="Arial"/>
              </a:rPr>
              <a:t>e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30" dirty="0">
                <a:latin typeface="Arial"/>
                <a:cs typeface="Arial"/>
              </a:rPr>
              <a:t>Instances</a:t>
            </a:r>
            <a:endParaRPr sz="6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9766" y="6999420"/>
            <a:ext cx="7496175" cy="1945639"/>
            <a:chOff x="2399766" y="6999420"/>
            <a:chExt cx="7496175" cy="1945639"/>
          </a:xfrm>
        </p:grpSpPr>
        <p:sp>
          <p:nvSpPr>
            <p:cNvPr id="4" name="object 4"/>
            <p:cNvSpPr/>
            <p:nvPr/>
          </p:nvSpPr>
          <p:spPr>
            <a:xfrm>
              <a:off x="2410243" y="7009898"/>
              <a:ext cx="7475220" cy="1924685"/>
            </a:xfrm>
            <a:custGeom>
              <a:avLst/>
              <a:gdLst/>
              <a:ahLst/>
              <a:cxnLst/>
              <a:rect l="l" t="t" r="r" b="b"/>
              <a:pathLst>
                <a:path w="7475220" h="1924684">
                  <a:moveTo>
                    <a:pt x="0" y="0"/>
                  </a:moveTo>
                  <a:lnTo>
                    <a:pt x="7474831" y="0"/>
                  </a:lnTo>
                  <a:lnTo>
                    <a:pt x="7474831" y="1924328"/>
                  </a:lnTo>
                  <a:lnTo>
                    <a:pt x="0" y="1924328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24875" y="7155173"/>
              <a:ext cx="4128770" cy="711835"/>
            </a:xfrm>
            <a:custGeom>
              <a:avLst/>
              <a:gdLst/>
              <a:ahLst/>
              <a:cxnLst/>
              <a:rect l="l" t="t" r="r" b="b"/>
              <a:pathLst>
                <a:path w="4128770" h="711834">
                  <a:moveTo>
                    <a:pt x="3965577" y="0"/>
                  </a:moveTo>
                  <a:lnTo>
                    <a:pt x="163086" y="0"/>
                  </a:lnTo>
                  <a:lnTo>
                    <a:pt x="130608" y="124"/>
                  </a:lnTo>
                  <a:lnTo>
                    <a:pt x="104415" y="999"/>
                  </a:lnTo>
                  <a:lnTo>
                    <a:pt x="83611" y="3374"/>
                  </a:lnTo>
                  <a:lnTo>
                    <a:pt x="67298" y="7997"/>
                  </a:lnTo>
                  <a:lnTo>
                    <a:pt x="30998" y="31123"/>
                  </a:lnTo>
                  <a:lnTo>
                    <a:pt x="7873" y="67423"/>
                  </a:lnTo>
                  <a:lnTo>
                    <a:pt x="0" y="130732"/>
                  </a:lnTo>
                  <a:lnTo>
                    <a:pt x="0" y="581047"/>
                  </a:lnTo>
                  <a:lnTo>
                    <a:pt x="3249" y="628043"/>
                  </a:lnTo>
                  <a:lnTo>
                    <a:pt x="17515" y="663880"/>
                  </a:lnTo>
                  <a:lnTo>
                    <a:pt x="47775" y="694140"/>
                  </a:lnTo>
                  <a:lnTo>
                    <a:pt x="83611" y="708406"/>
                  </a:lnTo>
                  <a:lnTo>
                    <a:pt x="130608" y="711655"/>
                  </a:lnTo>
                  <a:lnTo>
                    <a:pt x="163086" y="711780"/>
                  </a:lnTo>
                  <a:lnTo>
                    <a:pt x="3965577" y="711780"/>
                  </a:lnTo>
                  <a:lnTo>
                    <a:pt x="4024247" y="710780"/>
                  </a:lnTo>
                  <a:lnTo>
                    <a:pt x="4080888" y="694140"/>
                  </a:lnTo>
                  <a:lnTo>
                    <a:pt x="4111148" y="663880"/>
                  </a:lnTo>
                  <a:lnTo>
                    <a:pt x="4125414" y="628043"/>
                  </a:lnTo>
                  <a:lnTo>
                    <a:pt x="4128663" y="581047"/>
                  </a:lnTo>
                  <a:lnTo>
                    <a:pt x="4128663" y="130732"/>
                  </a:lnTo>
                  <a:lnTo>
                    <a:pt x="4125414" y="83736"/>
                  </a:lnTo>
                  <a:lnTo>
                    <a:pt x="4111148" y="47900"/>
                  </a:lnTo>
                  <a:lnTo>
                    <a:pt x="4080888" y="17639"/>
                  </a:lnTo>
                  <a:lnTo>
                    <a:pt x="4045052" y="3374"/>
                  </a:lnTo>
                  <a:lnTo>
                    <a:pt x="3998055" y="124"/>
                  </a:lnTo>
                  <a:lnTo>
                    <a:pt x="3965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57959" y="7337189"/>
            <a:ext cx="22650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90180" y="7246763"/>
            <a:ext cx="4128770" cy="711835"/>
          </a:xfrm>
          <a:custGeom>
            <a:avLst/>
            <a:gdLst/>
            <a:ahLst/>
            <a:cxnLst/>
            <a:rect l="l" t="t" r="r" b="b"/>
            <a:pathLst>
              <a:path w="4128769" h="711834">
                <a:moveTo>
                  <a:pt x="3965576" y="0"/>
                </a:moveTo>
                <a:lnTo>
                  <a:pt x="163084" y="0"/>
                </a:lnTo>
                <a:lnTo>
                  <a:pt x="130607" y="124"/>
                </a:lnTo>
                <a:lnTo>
                  <a:pt x="83612" y="3374"/>
                </a:lnTo>
                <a:lnTo>
                  <a:pt x="47777" y="17640"/>
                </a:lnTo>
                <a:lnTo>
                  <a:pt x="17517" y="47900"/>
                </a:lnTo>
                <a:lnTo>
                  <a:pt x="3249" y="83736"/>
                </a:lnTo>
                <a:lnTo>
                  <a:pt x="0" y="130733"/>
                </a:lnTo>
                <a:lnTo>
                  <a:pt x="0" y="581048"/>
                </a:lnTo>
                <a:lnTo>
                  <a:pt x="3249" y="628044"/>
                </a:lnTo>
                <a:lnTo>
                  <a:pt x="17517" y="663880"/>
                </a:lnTo>
                <a:lnTo>
                  <a:pt x="47777" y="694140"/>
                </a:lnTo>
                <a:lnTo>
                  <a:pt x="83612" y="708407"/>
                </a:lnTo>
                <a:lnTo>
                  <a:pt x="130607" y="711656"/>
                </a:lnTo>
                <a:lnTo>
                  <a:pt x="163084" y="711781"/>
                </a:lnTo>
                <a:lnTo>
                  <a:pt x="3965576" y="711781"/>
                </a:lnTo>
                <a:lnTo>
                  <a:pt x="4024248" y="710781"/>
                </a:lnTo>
                <a:lnTo>
                  <a:pt x="4080889" y="694140"/>
                </a:lnTo>
                <a:lnTo>
                  <a:pt x="4111153" y="663880"/>
                </a:lnTo>
                <a:lnTo>
                  <a:pt x="4125415" y="628044"/>
                </a:lnTo>
                <a:lnTo>
                  <a:pt x="4128661" y="581048"/>
                </a:lnTo>
                <a:lnTo>
                  <a:pt x="4128661" y="130733"/>
                </a:lnTo>
                <a:lnTo>
                  <a:pt x="4125415" y="83736"/>
                </a:lnTo>
                <a:lnTo>
                  <a:pt x="4111153" y="47900"/>
                </a:lnTo>
                <a:lnTo>
                  <a:pt x="4080889" y="17640"/>
                </a:lnTo>
                <a:lnTo>
                  <a:pt x="4045052" y="3374"/>
                </a:lnTo>
                <a:lnTo>
                  <a:pt x="3998055" y="124"/>
                </a:lnTo>
                <a:lnTo>
                  <a:pt x="396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3854" y="8147480"/>
            <a:ext cx="2175510" cy="655320"/>
          </a:xfrm>
          <a:custGeom>
            <a:avLst/>
            <a:gdLst/>
            <a:ahLst/>
            <a:cxnLst/>
            <a:rect l="l" t="t" r="r" b="b"/>
            <a:pathLst>
              <a:path w="2175509" h="655320">
                <a:moveTo>
                  <a:pt x="1935413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414922"/>
                </a:lnTo>
                <a:lnTo>
                  <a:pt x="183" y="462700"/>
                </a:lnTo>
                <a:lnTo>
                  <a:pt x="1470" y="501231"/>
                </a:lnTo>
                <a:lnTo>
                  <a:pt x="11765" y="555835"/>
                </a:lnTo>
                <a:lnTo>
                  <a:pt x="45784" y="609234"/>
                </a:lnTo>
                <a:lnTo>
                  <a:pt x="99184" y="643253"/>
                </a:lnTo>
                <a:lnTo>
                  <a:pt x="153787" y="653549"/>
                </a:lnTo>
                <a:lnTo>
                  <a:pt x="192318" y="654836"/>
                </a:lnTo>
                <a:lnTo>
                  <a:pt x="240096" y="655019"/>
                </a:lnTo>
                <a:lnTo>
                  <a:pt x="1935413" y="655019"/>
                </a:lnTo>
                <a:lnTo>
                  <a:pt x="1983191" y="654836"/>
                </a:lnTo>
                <a:lnTo>
                  <a:pt x="2021722" y="653549"/>
                </a:lnTo>
                <a:lnTo>
                  <a:pt x="2076326" y="643253"/>
                </a:lnTo>
                <a:lnTo>
                  <a:pt x="2129725" y="609234"/>
                </a:lnTo>
                <a:lnTo>
                  <a:pt x="2163745" y="555835"/>
                </a:lnTo>
                <a:lnTo>
                  <a:pt x="2174040" y="501231"/>
                </a:lnTo>
                <a:lnTo>
                  <a:pt x="2175326" y="462700"/>
                </a:lnTo>
                <a:lnTo>
                  <a:pt x="2175510" y="414922"/>
                </a:lnTo>
                <a:lnTo>
                  <a:pt x="2175510" y="240097"/>
                </a:lnTo>
                <a:lnTo>
                  <a:pt x="2175326" y="192319"/>
                </a:lnTo>
                <a:lnTo>
                  <a:pt x="2174040" y="153788"/>
                </a:lnTo>
                <a:lnTo>
                  <a:pt x="2163745" y="99184"/>
                </a:lnTo>
                <a:lnTo>
                  <a:pt x="2129725" y="45785"/>
                </a:lnTo>
                <a:lnTo>
                  <a:pt x="2076326" y="11766"/>
                </a:lnTo>
                <a:lnTo>
                  <a:pt x="2021722" y="1470"/>
                </a:lnTo>
                <a:lnTo>
                  <a:pt x="1983191" y="183"/>
                </a:lnTo>
                <a:lnTo>
                  <a:pt x="1935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67515" y="8303320"/>
            <a:ext cx="17341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35" dirty="0">
                <a:solidFill>
                  <a:srgbClr val="FFFFFF"/>
                </a:solidFill>
                <a:latin typeface="Arial MT"/>
                <a:cs typeface="Arial MT"/>
              </a:rPr>
              <a:t>Stream</a:t>
            </a:r>
            <a:r>
              <a:rPr sz="19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Arial MT"/>
                <a:cs typeface="Arial MT"/>
              </a:rPr>
              <a:t>Thread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509162" y="8147480"/>
            <a:ext cx="2175510" cy="655320"/>
          </a:xfrm>
          <a:custGeom>
            <a:avLst/>
            <a:gdLst/>
            <a:ahLst/>
            <a:cxnLst/>
            <a:rect l="l" t="t" r="r" b="b"/>
            <a:pathLst>
              <a:path w="2175509" h="655320">
                <a:moveTo>
                  <a:pt x="1935407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82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414922"/>
                </a:lnTo>
                <a:lnTo>
                  <a:pt x="183" y="462700"/>
                </a:lnTo>
                <a:lnTo>
                  <a:pt x="1469" y="501231"/>
                </a:lnTo>
                <a:lnTo>
                  <a:pt x="11758" y="555835"/>
                </a:lnTo>
                <a:lnTo>
                  <a:pt x="45782" y="609234"/>
                </a:lnTo>
                <a:lnTo>
                  <a:pt x="99180" y="643253"/>
                </a:lnTo>
                <a:lnTo>
                  <a:pt x="153787" y="653549"/>
                </a:lnTo>
                <a:lnTo>
                  <a:pt x="192318" y="654836"/>
                </a:lnTo>
                <a:lnTo>
                  <a:pt x="240097" y="655019"/>
                </a:lnTo>
                <a:lnTo>
                  <a:pt x="1935407" y="655019"/>
                </a:lnTo>
                <a:lnTo>
                  <a:pt x="1983186" y="654836"/>
                </a:lnTo>
                <a:lnTo>
                  <a:pt x="2021717" y="653549"/>
                </a:lnTo>
                <a:lnTo>
                  <a:pt x="2076324" y="643253"/>
                </a:lnTo>
                <a:lnTo>
                  <a:pt x="2129721" y="609234"/>
                </a:lnTo>
                <a:lnTo>
                  <a:pt x="2163745" y="555835"/>
                </a:lnTo>
                <a:lnTo>
                  <a:pt x="2174034" y="501231"/>
                </a:lnTo>
                <a:lnTo>
                  <a:pt x="2175320" y="462700"/>
                </a:lnTo>
                <a:lnTo>
                  <a:pt x="2175504" y="414922"/>
                </a:lnTo>
                <a:lnTo>
                  <a:pt x="2175504" y="240097"/>
                </a:lnTo>
                <a:lnTo>
                  <a:pt x="2175320" y="192319"/>
                </a:lnTo>
                <a:lnTo>
                  <a:pt x="2174034" y="153788"/>
                </a:lnTo>
                <a:lnTo>
                  <a:pt x="2163745" y="99184"/>
                </a:lnTo>
                <a:lnTo>
                  <a:pt x="2129721" y="45785"/>
                </a:lnTo>
                <a:lnTo>
                  <a:pt x="2076324" y="11766"/>
                </a:lnTo>
                <a:lnTo>
                  <a:pt x="2021717" y="1470"/>
                </a:lnTo>
                <a:lnTo>
                  <a:pt x="1983186" y="183"/>
                </a:lnTo>
                <a:lnTo>
                  <a:pt x="1935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75546" y="7101489"/>
            <a:ext cx="7475220" cy="1924685"/>
          </a:xfrm>
          <a:prstGeom prst="rect">
            <a:avLst/>
          </a:prstGeom>
          <a:ln w="2094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59885">
              <a:lnSpc>
                <a:spcPct val="100000"/>
              </a:lnSpc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9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9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 marR="488315" algn="r">
              <a:lnSpc>
                <a:spcPct val="100000"/>
              </a:lnSpc>
              <a:spcBef>
                <a:spcPts val="1905"/>
              </a:spcBef>
            </a:pPr>
            <a:r>
              <a:rPr sz="1950" spc="35" dirty="0">
                <a:solidFill>
                  <a:srgbClr val="FFFFFF"/>
                </a:solidFill>
                <a:latin typeface="Arial MT"/>
                <a:cs typeface="Arial MT"/>
              </a:rPr>
              <a:t>Stream</a:t>
            </a:r>
            <a:r>
              <a:rPr sz="19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Arial MT"/>
                <a:cs typeface="Arial MT"/>
              </a:rPr>
              <a:t>Thread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4982" y="6247275"/>
            <a:ext cx="4886960" cy="693420"/>
          </a:xfrm>
          <a:custGeom>
            <a:avLst/>
            <a:gdLst/>
            <a:ahLst/>
            <a:cxnLst/>
            <a:rect l="l" t="t" r="r" b="b"/>
            <a:pathLst>
              <a:path w="4886959" h="693420">
                <a:moveTo>
                  <a:pt x="4657940" y="0"/>
                </a:moveTo>
                <a:lnTo>
                  <a:pt x="228486" y="0"/>
                </a:lnTo>
                <a:lnTo>
                  <a:pt x="183018" y="174"/>
                </a:lnTo>
                <a:lnTo>
                  <a:pt x="146351" y="1399"/>
                </a:lnTo>
                <a:lnTo>
                  <a:pt x="117227" y="4723"/>
                </a:lnTo>
                <a:lnTo>
                  <a:pt x="94388" y="11196"/>
                </a:lnTo>
                <a:lnTo>
                  <a:pt x="43571" y="43570"/>
                </a:lnTo>
                <a:lnTo>
                  <a:pt x="11197" y="94387"/>
                </a:lnTo>
                <a:lnTo>
                  <a:pt x="1399" y="146351"/>
                </a:lnTo>
                <a:lnTo>
                  <a:pt x="0" y="228486"/>
                </a:lnTo>
                <a:lnTo>
                  <a:pt x="0" y="464524"/>
                </a:lnTo>
                <a:lnTo>
                  <a:pt x="174" y="509991"/>
                </a:lnTo>
                <a:lnTo>
                  <a:pt x="4723" y="575783"/>
                </a:lnTo>
                <a:lnTo>
                  <a:pt x="24695" y="625952"/>
                </a:lnTo>
                <a:lnTo>
                  <a:pt x="67058" y="668314"/>
                </a:lnTo>
                <a:lnTo>
                  <a:pt x="117227" y="688286"/>
                </a:lnTo>
                <a:lnTo>
                  <a:pt x="183018" y="692835"/>
                </a:lnTo>
                <a:lnTo>
                  <a:pt x="228486" y="693010"/>
                </a:lnTo>
                <a:lnTo>
                  <a:pt x="4657940" y="693010"/>
                </a:lnTo>
                <a:lnTo>
                  <a:pt x="4703408" y="692835"/>
                </a:lnTo>
                <a:lnTo>
                  <a:pt x="4769201" y="688286"/>
                </a:lnTo>
                <a:lnTo>
                  <a:pt x="4819370" y="668314"/>
                </a:lnTo>
                <a:lnTo>
                  <a:pt x="4861732" y="625952"/>
                </a:lnTo>
                <a:lnTo>
                  <a:pt x="4881704" y="575783"/>
                </a:lnTo>
                <a:lnTo>
                  <a:pt x="4886253" y="509991"/>
                </a:lnTo>
                <a:lnTo>
                  <a:pt x="4886428" y="464524"/>
                </a:lnTo>
                <a:lnTo>
                  <a:pt x="4886428" y="228486"/>
                </a:lnTo>
                <a:lnTo>
                  <a:pt x="4886253" y="183018"/>
                </a:lnTo>
                <a:lnTo>
                  <a:pt x="4881704" y="117226"/>
                </a:lnTo>
                <a:lnTo>
                  <a:pt x="4861732" y="67057"/>
                </a:lnTo>
                <a:lnTo>
                  <a:pt x="4819370" y="24694"/>
                </a:lnTo>
                <a:lnTo>
                  <a:pt x="4769201" y="4723"/>
                </a:lnTo>
                <a:lnTo>
                  <a:pt x="4703408" y="174"/>
                </a:lnTo>
                <a:lnTo>
                  <a:pt x="465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24113" y="6418820"/>
            <a:ext cx="40684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application.id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Arial MT"/>
                <a:cs typeface="Arial MT"/>
              </a:rPr>
              <a:t>orders-stream-app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330515" y="6247275"/>
            <a:ext cx="4591050" cy="693420"/>
          </a:xfrm>
          <a:custGeom>
            <a:avLst/>
            <a:gdLst/>
            <a:ahLst/>
            <a:cxnLst/>
            <a:rect l="l" t="t" r="r" b="b"/>
            <a:pathLst>
              <a:path w="4591050" h="693420">
                <a:moveTo>
                  <a:pt x="4362474" y="0"/>
                </a:moveTo>
                <a:lnTo>
                  <a:pt x="228495" y="0"/>
                </a:lnTo>
                <a:lnTo>
                  <a:pt x="183024" y="174"/>
                </a:lnTo>
                <a:lnTo>
                  <a:pt x="146355" y="1399"/>
                </a:lnTo>
                <a:lnTo>
                  <a:pt x="117231" y="4723"/>
                </a:lnTo>
                <a:lnTo>
                  <a:pt x="94395" y="11196"/>
                </a:lnTo>
                <a:lnTo>
                  <a:pt x="43575" y="43570"/>
                </a:lnTo>
                <a:lnTo>
                  <a:pt x="11203" y="94387"/>
                </a:lnTo>
                <a:lnTo>
                  <a:pt x="1400" y="146351"/>
                </a:lnTo>
                <a:lnTo>
                  <a:pt x="0" y="228486"/>
                </a:lnTo>
                <a:lnTo>
                  <a:pt x="0" y="464524"/>
                </a:lnTo>
                <a:lnTo>
                  <a:pt x="175" y="509991"/>
                </a:lnTo>
                <a:lnTo>
                  <a:pt x="4726" y="575783"/>
                </a:lnTo>
                <a:lnTo>
                  <a:pt x="24701" y="625952"/>
                </a:lnTo>
                <a:lnTo>
                  <a:pt x="67061" y="668314"/>
                </a:lnTo>
                <a:lnTo>
                  <a:pt x="117231" y="688286"/>
                </a:lnTo>
                <a:lnTo>
                  <a:pt x="183024" y="692835"/>
                </a:lnTo>
                <a:lnTo>
                  <a:pt x="228495" y="693010"/>
                </a:lnTo>
                <a:lnTo>
                  <a:pt x="4362474" y="693010"/>
                </a:lnTo>
                <a:lnTo>
                  <a:pt x="4407939" y="692835"/>
                </a:lnTo>
                <a:lnTo>
                  <a:pt x="4473728" y="688286"/>
                </a:lnTo>
                <a:lnTo>
                  <a:pt x="4523897" y="668314"/>
                </a:lnTo>
                <a:lnTo>
                  <a:pt x="4566258" y="625952"/>
                </a:lnTo>
                <a:lnTo>
                  <a:pt x="4586233" y="575783"/>
                </a:lnTo>
                <a:lnTo>
                  <a:pt x="4590784" y="509991"/>
                </a:lnTo>
                <a:lnTo>
                  <a:pt x="4590959" y="464524"/>
                </a:lnTo>
                <a:lnTo>
                  <a:pt x="4590959" y="228486"/>
                </a:lnTo>
                <a:lnTo>
                  <a:pt x="4590784" y="183018"/>
                </a:lnTo>
                <a:lnTo>
                  <a:pt x="4586233" y="117226"/>
                </a:lnTo>
                <a:lnTo>
                  <a:pt x="4566258" y="67057"/>
                </a:lnTo>
                <a:lnTo>
                  <a:pt x="4523897" y="24694"/>
                </a:lnTo>
                <a:lnTo>
                  <a:pt x="4473728" y="4723"/>
                </a:lnTo>
                <a:lnTo>
                  <a:pt x="4407939" y="174"/>
                </a:lnTo>
                <a:lnTo>
                  <a:pt x="4362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91912" y="6418820"/>
            <a:ext cx="40684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application.id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Arial MT"/>
                <a:cs typeface="Arial MT"/>
              </a:rPr>
              <a:t>orders-stream-app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0041" y="2496581"/>
            <a:ext cx="1323942" cy="215193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105552" y="5038912"/>
            <a:ext cx="1144270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0" dirty="0">
                <a:latin typeface="Arial MT"/>
                <a:cs typeface="Arial MT"/>
              </a:rPr>
              <a:t>Orders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29707" y="5157431"/>
            <a:ext cx="952500" cy="601980"/>
          </a:xfrm>
          <a:custGeom>
            <a:avLst/>
            <a:gdLst/>
            <a:ahLst/>
            <a:cxnLst/>
            <a:rect l="l" t="t" r="r" b="b"/>
            <a:pathLst>
              <a:path w="952500" h="601979">
                <a:moveTo>
                  <a:pt x="0" y="4364"/>
                </a:moveTo>
                <a:lnTo>
                  <a:pt x="0" y="599505"/>
                </a:lnTo>
                <a:lnTo>
                  <a:pt x="2282" y="601790"/>
                </a:lnTo>
                <a:lnTo>
                  <a:pt x="949677" y="601790"/>
                </a:lnTo>
                <a:lnTo>
                  <a:pt x="951960" y="599505"/>
                </a:lnTo>
                <a:lnTo>
                  <a:pt x="951960" y="369770"/>
                </a:lnTo>
                <a:lnTo>
                  <a:pt x="473074" y="369770"/>
                </a:lnTo>
                <a:lnTo>
                  <a:pt x="470226" y="368691"/>
                </a:lnTo>
                <a:lnTo>
                  <a:pt x="467692" y="366914"/>
                </a:lnTo>
                <a:lnTo>
                  <a:pt x="0" y="4364"/>
                </a:lnTo>
                <a:close/>
              </a:path>
              <a:path w="952500" h="601979">
                <a:moveTo>
                  <a:pt x="951960" y="4364"/>
                </a:moveTo>
                <a:lnTo>
                  <a:pt x="481430" y="369009"/>
                </a:lnTo>
                <a:lnTo>
                  <a:pt x="478655" y="369770"/>
                </a:lnTo>
                <a:lnTo>
                  <a:pt x="951960" y="369770"/>
                </a:lnTo>
                <a:lnTo>
                  <a:pt x="951960" y="4364"/>
                </a:lnTo>
                <a:close/>
              </a:path>
              <a:path w="952500" h="601979">
                <a:moveTo>
                  <a:pt x="919186" y="0"/>
                </a:moveTo>
                <a:lnTo>
                  <a:pt x="32773" y="0"/>
                </a:lnTo>
                <a:lnTo>
                  <a:pt x="476100" y="340252"/>
                </a:lnTo>
                <a:lnTo>
                  <a:pt x="919186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00805" y="5157431"/>
            <a:ext cx="952500" cy="601980"/>
          </a:xfrm>
          <a:custGeom>
            <a:avLst/>
            <a:gdLst/>
            <a:ahLst/>
            <a:cxnLst/>
            <a:rect l="l" t="t" r="r" b="b"/>
            <a:pathLst>
              <a:path w="952500" h="601979">
                <a:moveTo>
                  <a:pt x="0" y="4364"/>
                </a:moveTo>
                <a:lnTo>
                  <a:pt x="0" y="599505"/>
                </a:lnTo>
                <a:lnTo>
                  <a:pt x="2293" y="601790"/>
                </a:lnTo>
                <a:lnTo>
                  <a:pt x="949677" y="601790"/>
                </a:lnTo>
                <a:lnTo>
                  <a:pt x="951960" y="599505"/>
                </a:lnTo>
                <a:lnTo>
                  <a:pt x="951960" y="369770"/>
                </a:lnTo>
                <a:lnTo>
                  <a:pt x="473074" y="369770"/>
                </a:lnTo>
                <a:lnTo>
                  <a:pt x="470226" y="368692"/>
                </a:lnTo>
                <a:lnTo>
                  <a:pt x="467692" y="366914"/>
                </a:lnTo>
                <a:lnTo>
                  <a:pt x="0" y="4364"/>
                </a:lnTo>
                <a:close/>
              </a:path>
              <a:path w="952500" h="601979">
                <a:moveTo>
                  <a:pt x="951960" y="4364"/>
                </a:moveTo>
                <a:lnTo>
                  <a:pt x="481430" y="369009"/>
                </a:lnTo>
                <a:lnTo>
                  <a:pt x="478655" y="369770"/>
                </a:lnTo>
                <a:lnTo>
                  <a:pt x="951960" y="369770"/>
                </a:lnTo>
                <a:lnTo>
                  <a:pt x="951960" y="4364"/>
                </a:lnTo>
                <a:close/>
              </a:path>
              <a:path w="952500" h="601979">
                <a:moveTo>
                  <a:pt x="919197" y="0"/>
                </a:moveTo>
                <a:lnTo>
                  <a:pt x="32773" y="0"/>
                </a:lnTo>
                <a:lnTo>
                  <a:pt x="476100" y="340252"/>
                </a:lnTo>
                <a:lnTo>
                  <a:pt x="919197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7095" y="8284923"/>
            <a:ext cx="1337945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90" dirty="0">
                <a:latin typeface="Arial MT"/>
                <a:cs typeface="Arial MT"/>
              </a:rPr>
              <a:t>port</a:t>
            </a:r>
            <a:r>
              <a:rPr sz="1950" spc="-25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:</a:t>
            </a:r>
            <a:r>
              <a:rPr sz="1950" spc="-2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8080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53516" y="8284923"/>
            <a:ext cx="1337945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90" dirty="0">
                <a:latin typeface="Arial MT"/>
                <a:cs typeface="Arial MT"/>
              </a:rPr>
              <a:t>port</a:t>
            </a:r>
            <a:r>
              <a:rPr sz="1950" spc="-25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:</a:t>
            </a:r>
            <a:r>
              <a:rPr sz="1950" spc="-2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8081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6543" y="3822625"/>
            <a:ext cx="75660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080808"/>
                </a:solidFill>
                <a:latin typeface="Courier New"/>
                <a:cs typeface="Courier New"/>
              </a:rPr>
              <a:t>curl</a:t>
            </a:r>
            <a:r>
              <a:rPr sz="1650" spc="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80808"/>
                </a:solidFill>
                <a:latin typeface="Courier New"/>
                <a:cs typeface="Courier New"/>
              </a:rPr>
              <a:t>-i</a:t>
            </a:r>
            <a:r>
              <a:rPr sz="1650" spc="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80808"/>
                </a:solidFill>
                <a:latin typeface="Courier New"/>
                <a:cs typeface="Courier New"/>
              </a:rPr>
              <a:t>http://localhost:8080/v1/orders/count/general_orders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205434" y="4552558"/>
            <a:ext cx="703580" cy="3199130"/>
            <a:chOff x="4205434" y="4552558"/>
            <a:chExt cx="703580" cy="3199130"/>
          </a:xfrm>
        </p:grpSpPr>
        <p:sp>
          <p:nvSpPr>
            <p:cNvPr id="24" name="object 24"/>
            <p:cNvSpPr/>
            <p:nvPr/>
          </p:nvSpPr>
          <p:spPr>
            <a:xfrm>
              <a:off x="4858195" y="4552558"/>
              <a:ext cx="0" cy="3109595"/>
            </a:xfrm>
            <a:custGeom>
              <a:avLst/>
              <a:gdLst/>
              <a:ahLst/>
              <a:cxnLst/>
              <a:rect l="l" t="t" r="r" b="b"/>
              <a:pathLst>
                <a:path h="3109595">
                  <a:moveTo>
                    <a:pt x="0" y="0"/>
                  </a:moveTo>
                  <a:lnTo>
                    <a:pt x="0" y="3109038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7935" y="765112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5434" y="5362192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1947" y="0"/>
                  </a:moveTo>
                  <a:lnTo>
                    <a:pt x="247259" y="3422"/>
                  </a:lnTo>
                  <a:lnTo>
                    <a:pt x="203421" y="13688"/>
                  </a:lnTo>
                  <a:lnTo>
                    <a:pt x="161283" y="30798"/>
                  </a:lnTo>
                  <a:lnTo>
                    <a:pt x="121696" y="54752"/>
                  </a:lnTo>
                  <a:lnTo>
                    <a:pt x="85509" y="85550"/>
                  </a:lnTo>
                  <a:lnTo>
                    <a:pt x="54725" y="121754"/>
                  </a:lnTo>
                  <a:lnTo>
                    <a:pt x="30783" y="161360"/>
                  </a:lnTo>
                  <a:lnTo>
                    <a:pt x="13681" y="203518"/>
                  </a:lnTo>
                  <a:lnTo>
                    <a:pt x="3420" y="247377"/>
                  </a:lnTo>
                  <a:lnTo>
                    <a:pt x="0" y="292086"/>
                  </a:lnTo>
                  <a:lnTo>
                    <a:pt x="3420" y="336795"/>
                  </a:lnTo>
                  <a:lnTo>
                    <a:pt x="13681" y="380653"/>
                  </a:lnTo>
                  <a:lnTo>
                    <a:pt x="30783" y="422811"/>
                  </a:lnTo>
                  <a:lnTo>
                    <a:pt x="54725" y="462417"/>
                  </a:lnTo>
                  <a:lnTo>
                    <a:pt x="85509" y="498622"/>
                  </a:lnTo>
                  <a:lnTo>
                    <a:pt x="121696" y="529420"/>
                  </a:lnTo>
                  <a:lnTo>
                    <a:pt x="161283" y="553374"/>
                  </a:lnTo>
                  <a:lnTo>
                    <a:pt x="203421" y="570484"/>
                  </a:lnTo>
                  <a:lnTo>
                    <a:pt x="247259" y="580750"/>
                  </a:lnTo>
                  <a:lnTo>
                    <a:pt x="291947" y="584172"/>
                  </a:lnTo>
                  <a:lnTo>
                    <a:pt x="336634" y="580750"/>
                  </a:lnTo>
                  <a:lnTo>
                    <a:pt x="380472" y="570484"/>
                  </a:lnTo>
                  <a:lnTo>
                    <a:pt x="422610" y="553374"/>
                  </a:lnTo>
                  <a:lnTo>
                    <a:pt x="462198" y="529420"/>
                  </a:lnTo>
                  <a:lnTo>
                    <a:pt x="498385" y="498622"/>
                  </a:lnTo>
                  <a:lnTo>
                    <a:pt x="529168" y="462417"/>
                  </a:lnTo>
                  <a:lnTo>
                    <a:pt x="553111" y="422811"/>
                  </a:lnTo>
                  <a:lnTo>
                    <a:pt x="570213" y="380653"/>
                  </a:lnTo>
                  <a:lnTo>
                    <a:pt x="580474" y="336795"/>
                  </a:lnTo>
                  <a:lnTo>
                    <a:pt x="583894" y="292086"/>
                  </a:lnTo>
                  <a:lnTo>
                    <a:pt x="580474" y="247377"/>
                  </a:lnTo>
                  <a:lnTo>
                    <a:pt x="570213" y="203518"/>
                  </a:lnTo>
                  <a:lnTo>
                    <a:pt x="553111" y="161360"/>
                  </a:lnTo>
                  <a:lnTo>
                    <a:pt x="529168" y="121754"/>
                  </a:lnTo>
                  <a:lnTo>
                    <a:pt x="498385" y="85550"/>
                  </a:lnTo>
                  <a:lnTo>
                    <a:pt x="462198" y="54752"/>
                  </a:lnTo>
                  <a:lnTo>
                    <a:pt x="422610" y="30798"/>
                  </a:lnTo>
                  <a:lnTo>
                    <a:pt x="380472" y="13688"/>
                  </a:lnTo>
                  <a:lnTo>
                    <a:pt x="336634" y="3422"/>
                  </a:lnTo>
                  <a:lnTo>
                    <a:pt x="291947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0108477" y="8013393"/>
            <a:ext cx="1144270" cy="100965"/>
            <a:chOff x="10108477" y="8013393"/>
            <a:chExt cx="1144270" cy="100965"/>
          </a:xfrm>
        </p:grpSpPr>
        <p:sp>
          <p:nvSpPr>
            <p:cNvPr id="28" name="object 28"/>
            <p:cNvSpPr/>
            <p:nvPr/>
          </p:nvSpPr>
          <p:spPr>
            <a:xfrm>
              <a:off x="10108477" y="8063654"/>
              <a:ext cx="1054100" cy="0"/>
            </a:xfrm>
            <a:custGeom>
              <a:avLst/>
              <a:gdLst/>
              <a:ahLst/>
              <a:cxnLst/>
              <a:rect l="l" t="t" r="r" b="b"/>
              <a:pathLst>
                <a:path w="1054100">
                  <a:moveTo>
                    <a:pt x="0" y="0"/>
                  </a:moveTo>
                  <a:lnTo>
                    <a:pt x="1043151" y="0"/>
                  </a:lnTo>
                  <a:lnTo>
                    <a:pt x="105362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51629" y="801339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91624" y="5433452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536236" y="8182904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1946" y="0"/>
                </a:moveTo>
                <a:lnTo>
                  <a:pt x="247259" y="3422"/>
                </a:lnTo>
                <a:lnTo>
                  <a:pt x="203422" y="13688"/>
                </a:lnTo>
                <a:lnTo>
                  <a:pt x="161285" y="30798"/>
                </a:lnTo>
                <a:lnTo>
                  <a:pt x="121698" y="54752"/>
                </a:lnTo>
                <a:lnTo>
                  <a:pt x="85513" y="85550"/>
                </a:lnTo>
                <a:lnTo>
                  <a:pt x="54728" y="121754"/>
                </a:lnTo>
                <a:lnTo>
                  <a:pt x="30784" y="161360"/>
                </a:lnTo>
                <a:lnTo>
                  <a:pt x="13682" y="203518"/>
                </a:lnTo>
                <a:lnTo>
                  <a:pt x="3420" y="247377"/>
                </a:lnTo>
                <a:lnTo>
                  <a:pt x="0" y="292086"/>
                </a:lnTo>
                <a:lnTo>
                  <a:pt x="3420" y="336795"/>
                </a:lnTo>
                <a:lnTo>
                  <a:pt x="13682" y="380654"/>
                </a:lnTo>
                <a:lnTo>
                  <a:pt x="30784" y="422812"/>
                </a:lnTo>
                <a:lnTo>
                  <a:pt x="54728" y="462418"/>
                </a:lnTo>
                <a:lnTo>
                  <a:pt x="85513" y="498623"/>
                </a:lnTo>
                <a:lnTo>
                  <a:pt x="121698" y="529421"/>
                </a:lnTo>
                <a:lnTo>
                  <a:pt x="161285" y="553375"/>
                </a:lnTo>
                <a:lnTo>
                  <a:pt x="203422" y="570485"/>
                </a:lnTo>
                <a:lnTo>
                  <a:pt x="247259" y="580751"/>
                </a:lnTo>
                <a:lnTo>
                  <a:pt x="291946" y="584173"/>
                </a:lnTo>
                <a:lnTo>
                  <a:pt x="336633" y="580751"/>
                </a:lnTo>
                <a:lnTo>
                  <a:pt x="380471" y="570485"/>
                </a:lnTo>
                <a:lnTo>
                  <a:pt x="422607" y="553375"/>
                </a:lnTo>
                <a:lnTo>
                  <a:pt x="462194" y="529421"/>
                </a:lnTo>
                <a:lnTo>
                  <a:pt x="498380" y="498623"/>
                </a:lnTo>
                <a:lnTo>
                  <a:pt x="529164" y="462418"/>
                </a:lnTo>
                <a:lnTo>
                  <a:pt x="553108" y="422812"/>
                </a:lnTo>
                <a:lnTo>
                  <a:pt x="570211" y="380654"/>
                </a:lnTo>
                <a:lnTo>
                  <a:pt x="580472" y="336795"/>
                </a:lnTo>
                <a:lnTo>
                  <a:pt x="583893" y="292086"/>
                </a:lnTo>
                <a:lnTo>
                  <a:pt x="580472" y="247377"/>
                </a:lnTo>
                <a:lnTo>
                  <a:pt x="570211" y="203518"/>
                </a:lnTo>
                <a:lnTo>
                  <a:pt x="553108" y="161360"/>
                </a:lnTo>
                <a:lnTo>
                  <a:pt x="529164" y="121754"/>
                </a:lnTo>
                <a:lnTo>
                  <a:pt x="498380" y="85550"/>
                </a:lnTo>
                <a:lnTo>
                  <a:pt x="462194" y="54752"/>
                </a:lnTo>
                <a:lnTo>
                  <a:pt x="422607" y="30798"/>
                </a:lnTo>
                <a:lnTo>
                  <a:pt x="380471" y="13688"/>
                </a:lnTo>
                <a:lnTo>
                  <a:pt x="336633" y="3422"/>
                </a:lnTo>
                <a:lnTo>
                  <a:pt x="291946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722428" y="8254165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220287" y="1995061"/>
            <a:ext cx="7169150" cy="16325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14984" marR="5080" indent="-502920">
              <a:lnSpc>
                <a:spcPts val="2830"/>
              </a:lnSpc>
              <a:spcBef>
                <a:spcPts val="475"/>
              </a:spcBef>
              <a:buSzPct val="125000"/>
              <a:buChar char="•"/>
              <a:tabLst>
                <a:tab pos="514984" algn="l"/>
                <a:tab pos="515620" algn="l"/>
              </a:tabLst>
            </a:pPr>
            <a:r>
              <a:rPr sz="2600" spc="-5" dirty="0">
                <a:latin typeface="Arial MT"/>
                <a:cs typeface="Arial MT"/>
              </a:rPr>
              <a:t>Each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25" dirty="0">
                <a:latin typeface="Arial MT"/>
                <a:cs typeface="Arial MT"/>
              </a:rPr>
              <a:t>instance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needs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70" dirty="0">
                <a:latin typeface="Arial MT"/>
                <a:cs typeface="Arial MT"/>
              </a:rPr>
              <a:t>know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25" dirty="0">
                <a:latin typeface="Arial MT"/>
                <a:cs typeface="Arial MT"/>
              </a:rPr>
              <a:t>address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of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other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25" dirty="0">
                <a:latin typeface="Arial MT"/>
                <a:cs typeface="Arial MT"/>
              </a:rPr>
              <a:t>instance.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5000"/>
              <a:buChar char="•"/>
              <a:tabLst>
                <a:tab pos="514984" algn="l"/>
                <a:tab pos="515620" algn="l"/>
              </a:tabLst>
            </a:pPr>
            <a:r>
              <a:rPr sz="2600" spc="15" dirty="0">
                <a:latin typeface="Arial MT"/>
                <a:cs typeface="Arial MT"/>
              </a:rPr>
              <a:t>Aggregate</a:t>
            </a:r>
            <a:r>
              <a:rPr sz="2600" spc="5" dirty="0">
                <a:latin typeface="Arial MT"/>
                <a:cs typeface="Arial MT"/>
              </a:rPr>
              <a:t> Data </a:t>
            </a:r>
            <a:r>
              <a:rPr sz="2600" spc="40" dirty="0">
                <a:latin typeface="Arial MT"/>
                <a:cs typeface="Arial MT"/>
              </a:rPr>
              <a:t>from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40" dirty="0">
                <a:latin typeface="Arial MT"/>
                <a:cs typeface="Arial MT"/>
              </a:rPr>
              <a:t>multiple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25" dirty="0">
                <a:latin typeface="Arial MT"/>
                <a:cs typeface="Arial MT"/>
              </a:rPr>
              <a:t>instance.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722890" y="4014569"/>
            <a:ext cx="6541134" cy="786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14984" marR="5080" indent="-502920">
              <a:lnSpc>
                <a:spcPts val="2830"/>
              </a:lnSpc>
              <a:spcBef>
                <a:spcPts val="475"/>
              </a:spcBef>
              <a:buSzPct val="125000"/>
              <a:buChar char="•"/>
              <a:tabLst>
                <a:tab pos="514984" algn="l"/>
                <a:tab pos="515620" algn="l"/>
              </a:tabLst>
            </a:pPr>
            <a:r>
              <a:rPr sz="2600" spc="45" dirty="0">
                <a:latin typeface="Arial MT"/>
                <a:cs typeface="Arial MT"/>
              </a:rPr>
              <a:t>Build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75" dirty="0">
                <a:latin typeface="Arial MT"/>
                <a:cs typeface="Arial MT"/>
              </a:rPr>
              <a:t>REST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Clients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to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interact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with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other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25" dirty="0">
                <a:latin typeface="Arial MT"/>
                <a:cs typeface="Arial MT"/>
              </a:rPr>
              <a:t>instances.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90593"/>
            <a:ext cx="1797367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800" b="1" spc="-229" dirty="0">
                <a:latin typeface="Arial"/>
                <a:cs typeface="Arial"/>
              </a:rPr>
              <a:t>Runnin</a:t>
            </a:r>
            <a:r>
              <a:rPr sz="6800" b="1" spc="-95" dirty="0">
                <a:latin typeface="Arial"/>
                <a:cs typeface="Arial"/>
              </a:rPr>
              <a:t>g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70" dirty="0">
                <a:latin typeface="Arial"/>
                <a:cs typeface="Arial"/>
              </a:rPr>
              <a:t>Kafk</a:t>
            </a:r>
            <a:r>
              <a:rPr sz="6800" b="1" spc="70" dirty="0">
                <a:latin typeface="Arial"/>
                <a:cs typeface="Arial"/>
              </a:rPr>
              <a:t>a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40" dirty="0">
                <a:latin typeface="Arial"/>
                <a:cs typeface="Arial"/>
              </a:rPr>
              <a:t>St</a:t>
            </a:r>
            <a:r>
              <a:rPr sz="6800" b="1" spc="-265" dirty="0">
                <a:latin typeface="Arial"/>
                <a:cs typeface="Arial"/>
              </a:rPr>
              <a:t>r</a:t>
            </a:r>
            <a:r>
              <a:rPr sz="6800" b="1" spc="-85" dirty="0">
                <a:latin typeface="Arial"/>
                <a:cs typeface="Arial"/>
              </a:rPr>
              <a:t>eam</a:t>
            </a:r>
            <a:r>
              <a:rPr sz="6800" b="1" spc="45" dirty="0">
                <a:latin typeface="Arial"/>
                <a:cs typeface="Arial"/>
              </a:rPr>
              <a:t>s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50" dirty="0">
                <a:latin typeface="Arial"/>
                <a:cs typeface="Arial"/>
              </a:rPr>
              <a:t>a</a:t>
            </a:r>
            <a:r>
              <a:rPr sz="6800" b="1" spc="-10" dirty="0">
                <a:latin typeface="Arial"/>
                <a:cs typeface="Arial"/>
              </a:rPr>
              <a:t>s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14" dirty="0">
                <a:latin typeface="Arial"/>
                <a:cs typeface="Arial"/>
              </a:rPr>
              <a:t>Multipl</a:t>
            </a:r>
            <a:r>
              <a:rPr sz="6800" b="1" spc="30" dirty="0">
                <a:latin typeface="Arial"/>
                <a:cs typeface="Arial"/>
              </a:rPr>
              <a:t>e</a:t>
            </a:r>
            <a:r>
              <a:rPr sz="6800" b="1" spc="-275" dirty="0">
                <a:latin typeface="Arial"/>
                <a:cs typeface="Arial"/>
              </a:rPr>
              <a:t> </a:t>
            </a:r>
            <a:r>
              <a:rPr sz="6800" b="1" spc="-130" dirty="0">
                <a:latin typeface="Arial"/>
                <a:cs typeface="Arial"/>
              </a:rPr>
              <a:t>Instances</a:t>
            </a:r>
            <a:endParaRPr sz="6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571514"/>
            <a:ext cx="15039340" cy="5581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745490" algn="l"/>
                <a:tab pos="746125" algn="l"/>
              </a:tabLst>
            </a:pPr>
            <a:r>
              <a:rPr sz="3950" spc="-35" dirty="0">
                <a:latin typeface="Arial MT"/>
                <a:cs typeface="Arial MT"/>
              </a:rPr>
              <a:t>Each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instance</a:t>
            </a:r>
            <a:r>
              <a:rPr sz="3950" dirty="0">
                <a:latin typeface="Arial MT"/>
                <a:cs typeface="Arial MT"/>
              </a:rPr>
              <a:t> needs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know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address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other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instance.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/>
            </a:pPr>
            <a:endParaRPr sz="4600">
              <a:latin typeface="Arial MT"/>
              <a:cs typeface="Arial MT"/>
            </a:endParaRPr>
          </a:p>
          <a:p>
            <a:pPr marL="745490" indent="-733425">
              <a:lnSpc>
                <a:spcPct val="100000"/>
              </a:lnSpc>
              <a:spcBef>
                <a:spcPts val="2970"/>
              </a:spcBef>
              <a:buAutoNum type="arabicPeriod"/>
              <a:tabLst>
                <a:tab pos="745490" algn="l"/>
                <a:tab pos="746125" algn="l"/>
              </a:tabLst>
            </a:pPr>
            <a:r>
              <a:rPr sz="3950" spc="45" dirty="0">
                <a:latin typeface="Arial MT"/>
                <a:cs typeface="Arial MT"/>
              </a:rPr>
              <a:t>Build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45" dirty="0">
                <a:latin typeface="Arial MT"/>
                <a:cs typeface="Arial MT"/>
              </a:rPr>
              <a:t>REST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Clients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interact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other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instances.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/>
            </a:pPr>
            <a:endParaRPr sz="4600">
              <a:latin typeface="Arial MT"/>
              <a:cs typeface="Arial MT"/>
            </a:endParaRPr>
          </a:p>
          <a:p>
            <a:pPr marL="1478280" lvl="1" indent="-733425">
              <a:lnSpc>
                <a:spcPct val="100000"/>
              </a:lnSpc>
              <a:spcBef>
                <a:spcPts val="2970"/>
              </a:spcBef>
              <a:buAutoNum type="arabicPeriod"/>
              <a:tabLst>
                <a:tab pos="1478280" algn="l"/>
                <a:tab pos="1478915" algn="l"/>
              </a:tabLst>
            </a:pPr>
            <a:r>
              <a:rPr sz="3950" dirty="0">
                <a:latin typeface="Arial MT"/>
                <a:cs typeface="Arial MT"/>
              </a:rPr>
              <a:t>Get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Data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from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other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instances</a:t>
            </a:r>
            <a:endParaRPr sz="3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AutoNum type="arabicPeriod"/>
            </a:pPr>
            <a:endParaRPr sz="4600">
              <a:latin typeface="Arial MT"/>
              <a:cs typeface="Arial MT"/>
            </a:endParaRPr>
          </a:p>
          <a:p>
            <a:pPr marL="1478280" lvl="1" indent="-733425">
              <a:lnSpc>
                <a:spcPct val="100000"/>
              </a:lnSpc>
              <a:spcBef>
                <a:spcPts val="2970"/>
              </a:spcBef>
              <a:buAutoNum type="arabicPeriod"/>
              <a:tabLst>
                <a:tab pos="1478280" algn="l"/>
                <a:tab pos="1478915" algn="l"/>
              </a:tabLst>
            </a:pPr>
            <a:r>
              <a:rPr sz="3950" dirty="0">
                <a:latin typeface="Arial MT"/>
                <a:cs typeface="Arial MT"/>
              </a:rPr>
              <a:t>Aggregate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Data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respond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client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92547"/>
            <a:ext cx="1624456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4" dirty="0">
                <a:latin typeface="Arial"/>
                <a:cs typeface="Arial"/>
              </a:rPr>
              <a:t>Aggregate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20" dirty="0">
                <a:latin typeface="Arial"/>
                <a:cs typeface="Arial"/>
              </a:rPr>
              <a:t>Data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10" dirty="0">
                <a:latin typeface="Arial"/>
                <a:cs typeface="Arial"/>
              </a:rPr>
              <a:t>from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Multiple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30" dirty="0">
                <a:latin typeface="Arial"/>
                <a:cs typeface="Arial"/>
              </a:rPr>
              <a:t>Instances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97729" y="5677273"/>
            <a:ext cx="4206240" cy="2458085"/>
          </a:xfrm>
          <a:custGeom>
            <a:avLst/>
            <a:gdLst/>
            <a:ahLst/>
            <a:cxnLst/>
            <a:rect l="l" t="t" r="r" b="b"/>
            <a:pathLst>
              <a:path w="4206240" h="2458084">
                <a:moveTo>
                  <a:pt x="3642552" y="0"/>
                </a:moveTo>
                <a:lnTo>
                  <a:pt x="563530" y="0"/>
                </a:lnTo>
                <a:lnTo>
                  <a:pt x="437196" y="644"/>
                </a:lnTo>
                <a:lnTo>
                  <a:pt x="384734" y="2174"/>
                </a:lnTo>
                <a:lnTo>
                  <a:pt x="338636" y="5153"/>
                </a:lnTo>
                <a:lnTo>
                  <a:pt x="298325" y="10065"/>
                </a:lnTo>
                <a:lnTo>
                  <a:pt x="232747" y="27619"/>
                </a:lnTo>
                <a:lnTo>
                  <a:pt x="186842" y="48249"/>
                </a:lnTo>
                <a:lnTo>
                  <a:pt x="144872" y="75055"/>
                </a:lnTo>
                <a:lnTo>
                  <a:pt x="107396" y="107477"/>
                </a:lnTo>
                <a:lnTo>
                  <a:pt x="74975" y="144953"/>
                </a:lnTo>
                <a:lnTo>
                  <a:pt x="48169" y="186923"/>
                </a:lnTo>
                <a:lnTo>
                  <a:pt x="27538" y="232828"/>
                </a:lnTo>
                <a:lnTo>
                  <a:pt x="9984" y="298406"/>
                </a:lnTo>
                <a:lnTo>
                  <a:pt x="5072" y="338718"/>
                </a:lnTo>
                <a:lnTo>
                  <a:pt x="2093" y="384815"/>
                </a:lnTo>
                <a:lnTo>
                  <a:pt x="563" y="437277"/>
                </a:lnTo>
                <a:lnTo>
                  <a:pt x="0" y="496683"/>
                </a:lnTo>
                <a:lnTo>
                  <a:pt x="0" y="1961286"/>
                </a:lnTo>
                <a:lnTo>
                  <a:pt x="563" y="2020692"/>
                </a:lnTo>
                <a:lnTo>
                  <a:pt x="2093" y="2073154"/>
                </a:lnTo>
                <a:lnTo>
                  <a:pt x="5072" y="2119251"/>
                </a:lnTo>
                <a:lnTo>
                  <a:pt x="9984" y="2159563"/>
                </a:lnTo>
                <a:lnTo>
                  <a:pt x="27538" y="2225140"/>
                </a:lnTo>
                <a:lnTo>
                  <a:pt x="48169" y="2271045"/>
                </a:lnTo>
                <a:lnTo>
                  <a:pt x="74975" y="2313016"/>
                </a:lnTo>
                <a:lnTo>
                  <a:pt x="107396" y="2350492"/>
                </a:lnTo>
                <a:lnTo>
                  <a:pt x="144872" y="2382913"/>
                </a:lnTo>
                <a:lnTo>
                  <a:pt x="186842" y="2409719"/>
                </a:lnTo>
                <a:lnTo>
                  <a:pt x="232747" y="2430350"/>
                </a:lnTo>
                <a:lnTo>
                  <a:pt x="298325" y="2447904"/>
                </a:lnTo>
                <a:lnTo>
                  <a:pt x="338636" y="2452816"/>
                </a:lnTo>
                <a:lnTo>
                  <a:pt x="384734" y="2455796"/>
                </a:lnTo>
                <a:lnTo>
                  <a:pt x="437196" y="2457325"/>
                </a:lnTo>
                <a:lnTo>
                  <a:pt x="496602" y="2457889"/>
                </a:lnTo>
                <a:lnTo>
                  <a:pt x="563530" y="2457970"/>
                </a:lnTo>
                <a:lnTo>
                  <a:pt x="3642552" y="2457970"/>
                </a:lnTo>
                <a:lnTo>
                  <a:pt x="3768885" y="2457325"/>
                </a:lnTo>
                <a:lnTo>
                  <a:pt x="3821347" y="2455796"/>
                </a:lnTo>
                <a:lnTo>
                  <a:pt x="3867444" y="2452816"/>
                </a:lnTo>
                <a:lnTo>
                  <a:pt x="3907754" y="2447904"/>
                </a:lnTo>
                <a:lnTo>
                  <a:pt x="3973331" y="2430350"/>
                </a:lnTo>
                <a:lnTo>
                  <a:pt x="4019235" y="2409719"/>
                </a:lnTo>
                <a:lnTo>
                  <a:pt x="4061206" y="2382913"/>
                </a:lnTo>
                <a:lnTo>
                  <a:pt x="4098682" y="2350492"/>
                </a:lnTo>
                <a:lnTo>
                  <a:pt x="4131103" y="2313016"/>
                </a:lnTo>
                <a:lnTo>
                  <a:pt x="4157909" y="2271045"/>
                </a:lnTo>
                <a:lnTo>
                  <a:pt x="4178539" y="2225140"/>
                </a:lnTo>
                <a:lnTo>
                  <a:pt x="4196095" y="2159563"/>
                </a:lnTo>
                <a:lnTo>
                  <a:pt x="4201008" y="2119251"/>
                </a:lnTo>
                <a:lnTo>
                  <a:pt x="4203987" y="2073154"/>
                </a:lnTo>
                <a:lnTo>
                  <a:pt x="4205517" y="2020692"/>
                </a:lnTo>
                <a:lnTo>
                  <a:pt x="4206081" y="1961286"/>
                </a:lnTo>
                <a:lnTo>
                  <a:pt x="4206081" y="496683"/>
                </a:lnTo>
                <a:lnTo>
                  <a:pt x="4205517" y="437277"/>
                </a:lnTo>
                <a:lnTo>
                  <a:pt x="4203987" y="384815"/>
                </a:lnTo>
                <a:lnTo>
                  <a:pt x="4201008" y="338718"/>
                </a:lnTo>
                <a:lnTo>
                  <a:pt x="4196095" y="298406"/>
                </a:lnTo>
                <a:lnTo>
                  <a:pt x="4178539" y="232828"/>
                </a:lnTo>
                <a:lnTo>
                  <a:pt x="4157909" y="186923"/>
                </a:lnTo>
                <a:lnTo>
                  <a:pt x="4131103" y="144953"/>
                </a:lnTo>
                <a:lnTo>
                  <a:pt x="4098682" y="107477"/>
                </a:lnTo>
                <a:lnTo>
                  <a:pt x="4061206" y="75055"/>
                </a:lnTo>
                <a:lnTo>
                  <a:pt x="4019235" y="48249"/>
                </a:lnTo>
                <a:lnTo>
                  <a:pt x="3973331" y="27619"/>
                </a:lnTo>
                <a:lnTo>
                  <a:pt x="3907754" y="10065"/>
                </a:lnTo>
                <a:lnTo>
                  <a:pt x="3867444" y="5153"/>
                </a:lnTo>
                <a:lnTo>
                  <a:pt x="3821347" y="2174"/>
                </a:lnTo>
                <a:lnTo>
                  <a:pt x="3768885" y="644"/>
                </a:lnTo>
                <a:lnTo>
                  <a:pt x="3709479" y="80"/>
                </a:lnTo>
                <a:lnTo>
                  <a:pt x="3642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95341" y="6477406"/>
            <a:ext cx="301117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610870" marR="5080" indent="-598805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(Instance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1)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84934" y="5677273"/>
            <a:ext cx="4206240" cy="2458085"/>
          </a:xfrm>
          <a:custGeom>
            <a:avLst/>
            <a:gdLst/>
            <a:ahLst/>
            <a:cxnLst/>
            <a:rect l="l" t="t" r="r" b="b"/>
            <a:pathLst>
              <a:path w="4206240" h="2458084">
                <a:moveTo>
                  <a:pt x="3649097" y="0"/>
                </a:moveTo>
                <a:lnTo>
                  <a:pt x="556992" y="0"/>
                </a:lnTo>
                <a:lnTo>
                  <a:pt x="432125" y="636"/>
                </a:lnTo>
                <a:lnTo>
                  <a:pt x="380272" y="2148"/>
                </a:lnTo>
                <a:lnTo>
                  <a:pt x="334710" y="5093"/>
                </a:lnTo>
                <a:lnTo>
                  <a:pt x="294867" y="9948"/>
                </a:lnTo>
                <a:lnTo>
                  <a:pt x="230049" y="27298"/>
                </a:lnTo>
                <a:lnTo>
                  <a:pt x="184679" y="47689"/>
                </a:lnTo>
                <a:lnTo>
                  <a:pt x="143196" y="74184"/>
                </a:lnTo>
                <a:lnTo>
                  <a:pt x="106155" y="106229"/>
                </a:lnTo>
                <a:lnTo>
                  <a:pt x="74110" y="143270"/>
                </a:lnTo>
                <a:lnTo>
                  <a:pt x="47617" y="184754"/>
                </a:lnTo>
                <a:lnTo>
                  <a:pt x="27228" y="230125"/>
                </a:lnTo>
                <a:lnTo>
                  <a:pt x="9872" y="294942"/>
                </a:lnTo>
                <a:lnTo>
                  <a:pt x="5015" y="334785"/>
                </a:lnTo>
                <a:lnTo>
                  <a:pt x="2069" y="380348"/>
                </a:lnTo>
                <a:lnTo>
                  <a:pt x="557" y="432201"/>
                </a:lnTo>
                <a:lnTo>
                  <a:pt x="0" y="490917"/>
                </a:lnTo>
                <a:lnTo>
                  <a:pt x="0" y="1967052"/>
                </a:lnTo>
                <a:lnTo>
                  <a:pt x="557" y="2025768"/>
                </a:lnTo>
                <a:lnTo>
                  <a:pt x="2069" y="2077622"/>
                </a:lnTo>
                <a:lnTo>
                  <a:pt x="5015" y="2123184"/>
                </a:lnTo>
                <a:lnTo>
                  <a:pt x="9872" y="2163027"/>
                </a:lnTo>
                <a:lnTo>
                  <a:pt x="27228" y="2227844"/>
                </a:lnTo>
                <a:lnTo>
                  <a:pt x="47617" y="2273216"/>
                </a:lnTo>
                <a:lnTo>
                  <a:pt x="74110" y="2314699"/>
                </a:lnTo>
                <a:lnTo>
                  <a:pt x="106155" y="2351740"/>
                </a:lnTo>
                <a:lnTo>
                  <a:pt x="143196" y="2383784"/>
                </a:lnTo>
                <a:lnTo>
                  <a:pt x="184679" y="2410279"/>
                </a:lnTo>
                <a:lnTo>
                  <a:pt x="230049" y="2430670"/>
                </a:lnTo>
                <a:lnTo>
                  <a:pt x="294867" y="2448021"/>
                </a:lnTo>
                <a:lnTo>
                  <a:pt x="334710" y="2452876"/>
                </a:lnTo>
                <a:lnTo>
                  <a:pt x="380272" y="2455821"/>
                </a:lnTo>
                <a:lnTo>
                  <a:pt x="432125" y="2457333"/>
                </a:lnTo>
                <a:lnTo>
                  <a:pt x="490841" y="2457890"/>
                </a:lnTo>
                <a:lnTo>
                  <a:pt x="556992" y="2457970"/>
                </a:lnTo>
                <a:lnTo>
                  <a:pt x="3649097" y="2457970"/>
                </a:lnTo>
                <a:lnTo>
                  <a:pt x="3773966" y="2457333"/>
                </a:lnTo>
                <a:lnTo>
                  <a:pt x="3825820" y="2455821"/>
                </a:lnTo>
                <a:lnTo>
                  <a:pt x="3871383" y="2452876"/>
                </a:lnTo>
                <a:lnTo>
                  <a:pt x="3911227" y="2448021"/>
                </a:lnTo>
                <a:lnTo>
                  <a:pt x="3976040" y="2430670"/>
                </a:lnTo>
                <a:lnTo>
                  <a:pt x="4021414" y="2410279"/>
                </a:lnTo>
                <a:lnTo>
                  <a:pt x="4062898" y="2383784"/>
                </a:lnTo>
                <a:lnTo>
                  <a:pt x="4099939" y="2351740"/>
                </a:lnTo>
                <a:lnTo>
                  <a:pt x="4131984" y="2314699"/>
                </a:lnTo>
                <a:lnTo>
                  <a:pt x="4158479" y="2273216"/>
                </a:lnTo>
                <a:lnTo>
                  <a:pt x="4178871" y="2227844"/>
                </a:lnTo>
                <a:lnTo>
                  <a:pt x="4196221" y="2163027"/>
                </a:lnTo>
                <a:lnTo>
                  <a:pt x="4201075" y="2123184"/>
                </a:lnTo>
                <a:lnTo>
                  <a:pt x="4204020" y="2077622"/>
                </a:lnTo>
                <a:lnTo>
                  <a:pt x="4205532" y="2025768"/>
                </a:lnTo>
                <a:lnTo>
                  <a:pt x="4206089" y="1967052"/>
                </a:lnTo>
                <a:lnTo>
                  <a:pt x="4206089" y="490917"/>
                </a:lnTo>
                <a:lnTo>
                  <a:pt x="4205532" y="432201"/>
                </a:lnTo>
                <a:lnTo>
                  <a:pt x="4204020" y="380348"/>
                </a:lnTo>
                <a:lnTo>
                  <a:pt x="4201075" y="334785"/>
                </a:lnTo>
                <a:lnTo>
                  <a:pt x="4196221" y="294942"/>
                </a:lnTo>
                <a:lnTo>
                  <a:pt x="4178871" y="230125"/>
                </a:lnTo>
                <a:lnTo>
                  <a:pt x="4158479" y="184754"/>
                </a:lnTo>
                <a:lnTo>
                  <a:pt x="4131984" y="143270"/>
                </a:lnTo>
                <a:lnTo>
                  <a:pt x="4099939" y="106229"/>
                </a:lnTo>
                <a:lnTo>
                  <a:pt x="4062898" y="74184"/>
                </a:lnTo>
                <a:lnTo>
                  <a:pt x="4021414" y="47689"/>
                </a:lnTo>
                <a:lnTo>
                  <a:pt x="3976040" y="27298"/>
                </a:lnTo>
                <a:lnTo>
                  <a:pt x="3911227" y="9948"/>
                </a:lnTo>
                <a:lnTo>
                  <a:pt x="3871383" y="5093"/>
                </a:lnTo>
                <a:lnTo>
                  <a:pt x="3825820" y="2148"/>
                </a:lnTo>
                <a:lnTo>
                  <a:pt x="3773966" y="636"/>
                </a:lnTo>
                <a:lnTo>
                  <a:pt x="3649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82556" y="6477406"/>
            <a:ext cx="301117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610870" marR="5080" indent="-598805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(Instance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2)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35458" y="7512618"/>
            <a:ext cx="2131060" cy="527685"/>
          </a:xfrm>
          <a:custGeom>
            <a:avLst/>
            <a:gdLst/>
            <a:ahLst/>
            <a:cxnLst/>
            <a:rect l="l" t="t" r="r" b="b"/>
            <a:pathLst>
              <a:path w="2131059" h="527684">
                <a:moveTo>
                  <a:pt x="1940944" y="0"/>
                </a:moveTo>
                <a:lnTo>
                  <a:pt x="189679" y="0"/>
                </a:lnTo>
                <a:lnTo>
                  <a:pt x="151933" y="145"/>
                </a:lnTo>
                <a:lnTo>
                  <a:pt x="97316" y="3921"/>
                </a:lnTo>
                <a:lnTo>
                  <a:pt x="55668" y="20500"/>
                </a:lnTo>
                <a:lnTo>
                  <a:pt x="20500" y="55668"/>
                </a:lnTo>
                <a:lnTo>
                  <a:pt x="3921" y="97316"/>
                </a:lnTo>
                <a:lnTo>
                  <a:pt x="145" y="151933"/>
                </a:lnTo>
                <a:lnTo>
                  <a:pt x="0" y="189679"/>
                </a:lnTo>
                <a:lnTo>
                  <a:pt x="0" y="337875"/>
                </a:lnTo>
                <a:lnTo>
                  <a:pt x="1161" y="406060"/>
                </a:lnTo>
                <a:lnTo>
                  <a:pt x="9295" y="449197"/>
                </a:lnTo>
                <a:lnTo>
                  <a:pt x="36170" y="491384"/>
                </a:lnTo>
                <a:lnTo>
                  <a:pt x="78356" y="518259"/>
                </a:lnTo>
                <a:lnTo>
                  <a:pt x="121494" y="526392"/>
                </a:lnTo>
                <a:lnTo>
                  <a:pt x="189679" y="527554"/>
                </a:lnTo>
                <a:lnTo>
                  <a:pt x="1940944" y="527554"/>
                </a:lnTo>
                <a:lnTo>
                  <a:pt x="2009129" y="526392"/>
                </a:lnTo>
                <a:lnTo>
                  <a:pt x="2052266" y="518259"/>
                </a:lnTo>
                <a:lnTo>
                  <a:pt x="2094452" y="491384"/>
                </a:lnTo>
                <a:lnTo>
                  <a:pt x="2121328" y="449197"/>
                </a:lnTo>
                <a:lnTo>
                  <a:pt x="2129461" y="406060"/>
                </a:lnTo>
                <a:lnTo>
                  <a:pt x="2130623" y="337875"/>
                </a:lnTo>
                <a:lnTo>
                  <a:pt x="2130623" y="189679"/>
                </a:lnTo>
                <a:lnTo>
                  <a:pt x="2129461" y="121494"/>
                </a:lnTo>
                <a:lnTo>
                  <a:pt x="2121328" y="78356"/>
                </a:lnTo>
                <a:lnTo>
                  <a:pt x="2094452" y="36170"/>
                </a:lnTo>
                <a:lnTo>
                  <a:pt x="2052266" y="9295"/>
                </a:lnTo>
                <a:lnTo>
                  <a:pt x="2009129" y="1161"/>
                </a:lnTo>
                <a:lnTo>
                  <a:pt x="194094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01448" y="7631641"/>
            <a:ext cx="18021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0" dirty="0">
                <a:latin typeface="Arial MT"/>
                <a:cs typeface="Arial MT"/>
              </a:rPr>
              <a:t>Streams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spc="40" dirty="0">
                <a:latin typeface="Arial MT"/>
                <a:cs typeface="Arial MT"/>
              </a:rPr>
              <a:t>Metadata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81092" y="7512618"/>
            <a:ext cx="2131060" cy="527685"/>
          </a:xfrm>
          <a:custGeom>
            <a:avLst/>
            <a:gdLst/>
            <a:ahLst/>
            <a:cxnLst/>
            <a:rect l="l" t="t" r="r" b="b"/>
            <a:pathLst>
              <a:path w="2131059" h="527684">
                <a:moveTo>
                  <a:pt x="1940946" y="0"/>
                </a:moveTo>
                <a:lnTo>
                  <a:pt x="189680" y="0"/>
                </a:lnTo>
                <a:lnTo>
                  <a:pt x="151934" y="145"/>
                </a:lnTo>
                <a:lnTo>
                  <a:pt x="97320" y="3921"/>
                </a:lnTo>
                <a:lnTo>
                  <a:pt x="55672" y="20500"/>
                </a:lnTo>
                <a:lnTo>
                  <a:pt x="20504" y="55668"/>
                </a:lnTo>
                <a:lnTo>
                  <a:pt x="3922" y="97316"/>
                </a:lnTo>
                <a:lnTo>
                  <a:pt x="145" y="151933"/>
                </a:lnTo>
                <a:lnTo>
                  <a:pt x="0" y="189679"/>
                </a:lnTo>
                <a:lnTo>
                  <a:pt x="0" y="337875"/>
                </a:lnTo>
                <a:lnTo>
                  <a:pt x="1162" y="406060"/>
                </a:lnTo>
                <a:lnTo>
                  <a:pt x="9298" y="449197"/>
                </a:lnTo>
                <a:lnTo>
                  <a:pt x="36174" y="491384"/>
                </a:lnTo>
                <a:lnTo>
                  <a:pt x="78364" y="518259"/>
                </a:lnTo>
                <a:lnTo>
                  <a:pt x="121496" y="526392"/>
                </a:lnTo>
                <a:lnTo>
                  <a:pt x="189680" y="527554"/>
                </a:lnTo>
                <a:lnTo>
                  <a:pt x="1940946" y="527554"/>
                </a:lnTo>
                <a:lnTo>
                  <a:pt x="2009131" y="526392"/>
                </a:lnTo>
                <a:lnTo>
                  <a:pt x="2052272" y="518259"/>
                </a:lnTo>
                <a:lnTo>
                  <a:pt x="2094457" y="491384"/>
                </a:lnTo>
                <a:lnTo>
                  <a:pt x="2121328" y="449197"/>
                </a:lnTo>
                <a:lnTo>
                  <a:pt x="2129463" y="406060"/>
                </a:lnTo>
                <a:lnTo>
                  <a:pt x="2130626" y="337875"/>
                </a:lnTo>
                <a:lnTo>
                  <a:pt x="2130626" y="189679"/>
                </a:lnTo>
                <a:lnTo>
                  <a:pt x="2129463" y="121494"/>
                </a:lnTo>
                <a:lnTo>
                  <a:pt x="2121328" y="78356"/>
                </a:lnTo>
                <a:lnTo>
                  <a:pt x="2094457" y="36170"/>
                </a:lnTo>
                <a:lnTo>
                  <a:pt x="2052272" y="9295"/>
                </a:lnTo>
                <a:lnTo>
                  <a:pt x="2009131" y="1161"/>
                </a:lnTo>
                <a:lnTo>
                  <a:pt x="1940946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47088" y="7631641"/>
            <a:ext cx="18021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0" dirty="0">
                <a:latin typeface="Arial MT"/>
                <a:cs typeface="Arial MT"/>
              </a:rPr>
              <a:t>Streams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spc="40" dirty="0">
                <a:latin typeface="Arial MT"/>
                <a:cs typeface="Arial MT"/>
              </a:rPr>
              <a:t>Metadata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48196" y="3134582"/>
            <a:ext cx="1631314" cy="1047115"/>
          </a:xfrm>
          <a:custGeom>
            <a:avLst/>
            <a:gdLst/>
            <a:ahLst/>
            <a:cxnLst/>
            <a:rect l="l" t="t" r="r" b="b"/>
            <a:pathLst>
              <a:path w="1631315" h="1047114">
                <a:moveTo>
                  <a:pt x="139071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1390716" y="1047088"/>
                </a:lnTo>
                <a:lnTo>
                  <a:pt x="1438494" y="1046904"/>
                </a:lnTo>
                <a:lnTo>
                  <a:pt x="1477025" y="1045617"/>
                </a:lnTo>
                <a:lnTo>
                  <a:pt x="1531628" y="1035322"/>
                </a:lnTo>
                <a:lnTo>
                  <a:pt x="1585028" y="1001303"/>
                </a:lnTo>
                <a:lnTo>
                  <a:pt x="1619048" y="947904"/>
                </a:lnTo>
                <a:lnTo>
                  <a:pt x="1629343" y="893300"/>
                </a:lnTo>
                <a:lnTo>
                  <a:pt x="1630630" y="854769"/>
                </a:lnTo>
                <a:lnTo>
                  <a:pt x="1630814" y="806991"/>
                </a:lnTo>
                <a:lnTo>
                  <a:pt x="1630814" y="240097"/>
                </a:lnTo>
                <a:lnTo>
                  <a:pt x="1630630" y="192319"/>
                </a:lnTo>
                <a:lnTo>
                  <a:pt x="1629343" y="153788"/>
                </a:lnTo>
                <a:lnTo>
                  <a:pt x="1619048" y="99184"/>
                </a:lnTo>
                <a:lnTo>
                  <a:pt x="1585028" y="45785"/>
                </a:lnTo>
                <a:lnTo>
                  <a:pt x="1531628" y="11766"/>
                </a:lnTo>
                <a:lnTo>
                  <a:pt x="1477025" y="1470"/>
                </a:lnTo>
                <a:lnTo>
                  <a:pt x="1438494" y="183"/>
                </a:lnTo>
                <a:lnTo>
                  <a:pt x="1390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04100" y="3432112"/>
            <a:ext cx="9194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44263" y="4666648"/>
            <a:ext cx="558165" cy="525780"/>
          </a:xfrm>
          <a:custGeom>
            <a:avLst/>
            <a:gdLst/>
            <a:ahLst/>
            <a:cxnLst/>
            <a:rect l="l" t="t" r="r" b="b"/>
            <a:pathLst>
              <a:path w="558165" h="525779">
                <a:moveTo>
                  <a:pt x="302689" y="0"/>
                </a:moveTo>
                <a:lnTo>
                  <a:pt x="254989" y="0"/>
                </a:lnTo>
                <a:lnTo>
                  <a:pt x="207848" y="7630"/>
                </a:lnTo>
                <a:lnTo>
                  <a:pt x="162383" y="22891"/>
                </a:lnTo>
                <a:lnTo>
                  <a:pt x="119712" y="45782"/>
                </a:lnTo>
                <a:lnTo>
                  <a:pt x="80954" y="76304"/>
                </a:lnTo>
                <a:lnTo>
                  <a:pt x="48572" y="112836"/>
                </a:lnTo>
                <a:lnTo>
                  <a:pt x="24286" y="153056"/>
                </a:lnTo>
                <a:lnTo>
                  <a:pt x="8095" y="195909"/>
                </a:lnTo>
                <a:lnTo>
                  <a:pt x="0" y="240343"/>
                </a:lnTo>
                <a:lnTo>
                  <a:pt x="0" y="285304"/>
                </a:lnTo>
                <a:lnTo>
                  <a:pt x="8095" y="329737"/>
                </a:lnTo>
                <a:lnTo>
                  <a:pt x="24286" y="372591"/>
                </a:lnTo>
                <a:lnTo>
                  <a:pt x="48572" y="412810"/>
                </a:lnTo>
                <a:lnTo>
                  <a:pt x="80954" y="449342"/>
                </a:lnTo>
                <a:lnTo>
                  <a:pt x="119712" y="479864"/>
                </a:lnTo>
                <a:lnTo>
                  <a:pt x="162383" y="502756"/>
                </a:lnTo>
                <a:lnTo>
                  <a:pt x="207848" y="518017"/>
                </a:lnTo>
                <a:lnTo>
                  <a:pt x="254989" y="525647"/>
                </a:lnTo>
                <a:lnTo>
                  <a:pt x="302689" y="525647"/>
                </a:lnTo>
                <a:lnTo>
                  <a:pt x="349831" y="518017"/>
                </a:lnTo>
                <a:lnTo>
                  <a:pt x="395296" y="502756"/>
                </a:lnTo>
                <a:lnTo>
                  <a:pt x="437966" y="479864"/>
                </a:lnTo>
                <a:lnTo>
                  <a:pt x="476724" y="449342"/>
                </a:lnTo>
                <a:lnTo>
                  <a:pt x="509107" y="412810"/>
                </a:lnTo>
                <a:lnTo>
                  <a:pt x="533393" y="372591"/>
                </a:lnTo>
                <a:lnTo>
                  <a:pt x="549584" y="329737"/>
                </a:lnTo>
                <a:lnTo>
                  <a:pt x="557680" y="285304"/>
                </a:lnTo>
                <a:lnTo>
                  <a:pt x="557680" y="240343"/>
                </a:lnTo>
                <a:lnTo>
                  <a:pt x="549584" y="195909"/>
                </a:lnTo>
                <a:lnTo>
                  <a:pt x="533393" y="153056"/>
                </a:lnTo>
                <a:lnTo>
                  <a:pt x="509107" y="112836"/>
                </a:lnTo>
                <a:lnTo>
                  <a:pt x="476724" y="76304"/>
                </a:lnTo>
                <a:lnTo>
                  <a:pt x="437966" y="45782"/>
                </a:lnTo>
                <a:lnTo>
                  <a:pt x="395296" y="22891"/>
                </a:lnTo>
                <a:lnTo>
                  <a:pt x="349831" y="7630"/>
                </a:lnTo>
                <a:lnTo>
                  <a:pt x="302689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17259" y="4706688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51230" y="4393753"/>
            <a:ext cx="100965" cy="1071880"/>
            <a:chOff x="8351230" y="4393753"/>
            <a:chExt cx="100965" cy="1071880"/>
          </a:xfrm>
        </p:grpSpPr>
        <p:sp>
          <p:nvSpPr>
            <p:cNvPr id="16" name="object 16"/>
            <p:cNvSpPr/>
            <p:nvPr/>
          </p:nvSpPr>
          <p:spPr>
            <a:xfrm>
              <a:off x="8401490" y="4393753"/>
              <a:ext cx="0" cy="981710"/>
            </a:xfrm>
            <a:custGeom>
              <a:avLst/>
              <a:gdLst/>
              <a:ahLst/>
              <a:cxnLst/>
              <a:rect l="l" t="t" r="r" b="b"/>
              <a:pathLst>
                <a:path h="981710">
                  <a:moveTo>
                    <a:pt x="0" y="0"/>
                  </a:moveTo>
                  <a:lnTo>
                    <a:pt x="0" y="981388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51230" y="536467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6956847" y="7513571"/>
            <a:ext cx="558165" cy="525780"/>
          </a:xfrm>
          <a:custGeom>
            <a:avLst/>
            <a:gdLst/>
            <a:ahLst/>
            <a:cxnLst/>
            <a:rect l="l" t="t" r="r" b="b"/>
            <a:pathLst>
              <a:path w="558165" h="525779">
                <a:moveTo>
                  <a:pt x="302690" y="0"/>
                </a:moveTo>
                <a:lnTo>
                  <a:pt x="254990" y="0"/>
                </a:lnTo>
                <a:lnTo>
                  <a:pt x="207848" y="7630"/>
                </a:lnTo>
                <a:lnTo>
                  <a:pt x="162383" y="22891"/>
                </a:lnTo>
                <a:lnTo>
                  <a:pt x="119713" y="45782"/>
                </a:lnTo>
                <a:lnTo>
                  <a:pt x="80954" y="76304"/>
                </a:lnTo>
                <a:lnTo>
                  <a:pt x="48572" y="112836"/>
                </a:lnTo>
                <a:lnTo>
                  <a:pt x="24286" y="153056"/>
                </a:lnTo>
                <a:lnTo>
                  <a:pt x="8095" y="195909"/>
                </a:lnTo>
                <a:lnTo>
                  <a:pt x="0" y="240343"/>
                </a:lnTo>
                <a:lnTo>
                  <a:pt x="0" y="285304"/>
                </a:lnTo>
                <a:lnTo>
                  <a:pt x="8095" y="329737"/>
                </a:lnTo>
                <a:lnTo>
                  <a:pt x="24286" y="372591"/>
                </a:lnTo>
                <a:lnTo>
                  <a:pt x="48572" y="412810"/>
                </a:lnTo>
                <a:lnTo>
                  <a:pt x="80954" y="449342"/>
                </a:lnTo>
                <a:lnTo>
                  <a:pt x="119713" y="479864"/>
                </a:lnTo>
                <a:lnTo>
                  <a:pt x="162383" y="502756"/>
                </a:lnTo>
                <a:lnTo>
                  <a:pt x="207848" y="518017"/>
                </a:lnTo>
                <a:lnTo>
                  <a:pt x="254990" y="525647"/>
                </a:lnTo>
                <a:lnTo>
                  <a:pt x="302690" y="525647"/>
                </a:lnTo>
                <a:lnTo>
                  <a:pt x="349832" y="518017"/>
                </a:lnTo>
                <a:lnTo>
                  <a:pt x="395297" y="502756"/>
                </a:lnTo>
                <a:lnTo>
                  <a:pt x="437967" y="479864"/>
                </a:lnTo>
                <a:lnTo>
                  <a:pt x="476725" y="449342"/>
                </a:lnTo>
                <a:lnTo>
                  <a:pt x="509107" y="412810"/>
                </a:lnTo>
                <a:lnTo>
                  <a:pt x="533394" y="372591"/>
                </a:lnTo>
                <a:lnTo>
                  <a:pt x="549585" y="329737"/>
                </a:lnTo>
                <a:lnTo>
                  <a:pt x="557680" y="285304"/>
                </a:lnTo>
                <a:lnTo>
                  <a:pt x="557680" y="240343"/>
                </a:lnTo>
                <a:lnTo>
                  <a:pt x="549585" y="195909"/>
                </a:lnTo>
                <a:lnTo>
                  <a:pt x="533394" y="153056"/>
                </a:lnTo>
                <a:lnTo>
                  <a:pt x="509107" y="112836"/>
                </a:lnTo>
                <a:lnTo>
                  <a:pt x="476725" y="76304"/>
                </a:lnTo>
                <a:lnTo>
                  <a:pt x="437967" y="45782"/>
                </a:lnTo>
                <a:lnTo>
                  <a:pt x="395297" y="22891"/>
                </a:lnTo>
                <a:lnTo>
                  <a:pt x="349832" y="7630"/>
                </a:lnTo>
                <a:lnTo>
                  <a:pt x="30269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29844" y="7553611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125472" y="6982997"/>
            <a:ext cx="1038225" cy="100965"/>
            <a:chOff x="11125472" y="6982997"/>
            <a:chExt cx="1038225" cy="100965"/>
          </a:xfrm>
        </p:grpSpPr>
        <p:sp>
          <p:nvSpPr>
            <p:cNvPr id="21" name="object 21"/>
            <p:cNvSpPr/>
            <p:nvPr/>
          </p:nvSpPr>
          <p:spPr>
            <a:xfrm>
              <a:off x="11125472" y="7033258"/>
              <a:ext cx="948055" cy="0"/>
            </a:xfrm>
            <a:custGeom>
              <a:avLst/>
              <a:gdLst/>
              <a:ahLst/>
              <a:cxnLst/>
              <a:rect l="l" t="t" r="r" b="b"/>
              <a:pathLst>
                <a:path w="948054">
                  <a:moveTo>
                    <a:pt x="0" y="0"/>
                  </a:moveTo>
                  <a:lnTo>
                    <a:pt x="937290" y="0"/>
                  </a:lnTo>
                  <a:lnTo>
                    <a:pt x="94776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062763" y="698299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1365537" y="7158849"/>
            <a:ext cx="558165" cy="525780"/>
          </a:xfrm>
          <a:custGeom>
            <a:avLst/>
            <a:gdLst/>
            <a:ahLst/>
            <a:cxnLst/>
            <a:rect l="l" t="t" r="r" b="b"/>
            <a:pathLst>
              <a:path w="558165" h="525779">
                <a:moveTo>
                  <a:pt x="302689" y="0"/>
                </a:moveTo>
                <a:lnTo>
                  <a:pt x="254989" y="0"/>
                </a:lnTo>
                <a:lnTo>
                  <a:pt x="207848" y="7630"/>
                </a:lnTo>
                <a:lnTo>
                  <a:pt x="162383" y="22891"/>
                </a:lnTo>
                <a:lnTo>
                  <a:pt x="119711" y="45782"/>
                </a:lnTo>
                <a:lnTo>
                  <a:pt x="80951" y="76304"/>
                </a:lnTo>
                <a:lnTo>
                  <a:pt x="48570" y="112836"/>
                </a:lnTo>
                <a:lnTo>
                  <a:pt x="24285" y="153056"/>
                </a:lnTo>
                <a:lnTo>
                  <a:pt x="8095" y="195909"/>
                </a:lnTo>
                <a:lnTo>
                  <a:pt x="0" y="240343"/>
                </a:lnTo>
                <a:lnTo>
                  <a:pt x="0" y="285304"/>
                </a:lnTo>
                <a:lnTo>
                  <a:pt x="8095" y="329737"/>
                </a:lnTo>
                <a:lnTo>
                  <a:pt x="24285" y="372591"/>
                </a:lnTo>
                <a:lnTo>
                  <a:pt x="48570" y="412810"/>
                </a:lnTo>
                <a:lnTo>
                  <a:pt x="80951" y="449342"/>
                </a:lnTo>
                <a:lnTo>
                  <a:pt x="119711" y="479864"/>
                </a:lnTo>
                <a:lnTo>
                  <a:pt x="162383" y="502756"/>
                </a:lnTo>
                <a:lnTo>
                  <a:pt x="207848" y="518017"/>
                </a:lnTo>
                <a:lnTo>
                  <a:pt x="254989" y="525647"/>
                </a:lnTo>
                <a:lnTo>
                  <a:pt x="302689" y="525647"/>
                </a:lnTo>
                <a:lnTo>
                  <a:pt x="349829" y="518017"/>
                </a:lnTo>
                <a:lnTo>
                  <a:pt x="395293" y="502756"/>
                </a:lnTo>
                <a:lnTo>
                  <a:pt x="437962" y="479864"/>
                </a:lnTo>
                <a:lnTo>
                  <a:pt x="476719" y="449342"/>
                </a:lnTo>
                <a:lnTo>
                  <a:pt x="509103" y="412810"/>
                </a:lnTo>
                <a:lnTo>
                  <a:pt x="533391" y="372591"/>
                </a:lnTo>
                <a:lnTo>
                  <a:pt x="549583" y="329737"/>
                </a:lnTo>
                <a:lnTo>
                  <a:pt x="557678" y="285304"/>
                </a:lnTo>
                <a:lnTo>
                  <a:pt x="557678" y="240343"/>
                </a:lnTo>
                <a:lnTo>
                  <a:pt x="549583" y="195909"/>
                </a:lnTo>
                <a:lnTo>
                  <a:pt x="533391" y="153056"/>
                </a:lnTo>
                <a:lnTo>
                  <a:pt x="509103" y="112836"/>
                </a:lnTo>
                <a:lnTo>
                  <a:pt x="476719" y="76304"/>
                </a:lnTo>
                <a:lnTo>
                  <a:pt x="437962" y="45782"/>
                </a:lnTo>
                <a:lnTo>
                  <a:pt x="395293" y="22891"/>
                </a:lnTo>
                <a:lnTo>
                  <a:pt x="349829" y="7630"/>
                </a:lnTo>
                <a:lnTo>
                  <a:pt x="302689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538529" y="7198890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20982" y="8347324"/>
            <a:ext cx="2959735" cy="454659"/>
          </a:xfrm>
          <a:custGeom>
            <a:avLst/>
            <a:gdLst/>
            <a:ahLst/>
            <a:cxnLst/>
            <a:rect l="l" t="t" r="r" b="b"/>
            <a:pathLst>
              <a:path w="2959734" h="454659">
                <a:moveTo>
                  <a:pt x="2730359" y="0"/>
                </a:moveTo>
                <a:lnTo>
                  <a:pt x="229216" y="0"/>
                </a:lnTo>
                <a:lnTo>
                  <a:pt x="183636" y="174"/>
                </a:lnTo>
                <a:lnTo>
                  <a:pt x="146879" y="1397"/>
                </a:lnTo>
                <a:lnTo>
                  <a:pt x="94789" y="11177"/>
                </a:lnTo>
                <a:lnTo>
                  <a:pt x="43715" y="43715"/>
                </a:lnTo>
                <a:lnTo>
                  <a:pt x="11177" y="94789"/>
                </a:lnTo>
                <a:lnTo>
                  <a:pt x="1446" y="146472"/>
                </a:lnTo>
                <a:lnTo>
                  <a:pt x="0" y="227221"/>
                </a:lnTo>
                <a:lnTo>
                  <a:pt x="193" y="271642"/>
                </a:lnTo>
                <a:lnTo>
                  <a:pt x="4770" y="337032"/>
                </a:lnTo>
                <a:lnTo>
                  <a:pt x="24744" y="387121"/>
                </a:lnTo>
                <a:lnTo>
                  <a:pt x="67320" y="429698"/>
                </a:lnTo>
                <a:lnTo>
                  <a:pt x="117684" y="449727"/>
                </a:lnTo>
                <a:lnTo>
                  <a:pt x="183636" y="454268"/>
                </a:lnTo>
                <a:lnTo>
                  <a:pt x="229216" y="454442"/>
                </a:lnTo>
                <a:lnTo>
                  <a:pt x="2730359" y="454442"/>
                </a:lnTo>
                <a:lnTo>
                  <a:pt x="2775938" y="454268"/>
                </a:lnTo>
                <a:lnTo>
                  <a:pt x="2841892" y="449727"/>
                </a:lnTo>
                <a:lnTo>
                  <a:pt x="2892255" y="429698"/>
                </a:lnTo>
                <a:lnTo>
                  <a:pt x="2934831" y="387121"/>
                </a:lnTo>
                <a:lnTo>
                  <a:pt x="2954805" y="337032"/>
                </a:lnTo>
                <a:lnTo>
                  <a:pt x="2959382" y="271642"/>
                </a:lnTo>
                <a:lnTo>
                  <a:pt x="2959575" y="227221"/>
                </a:lnTo>
                <a:lnTo>
                  <a:pt x="2959382" y="182800"/>
                </a:lnTo>
                <a:lnTo>
                  <a:pt x="2954805" y="117410"/>
                </a:lnTo>
                <a:lnTo>
                  <a:pt x="2934831" y="67320"/>
                </a:lnTo>
                <a:lnTo>
                  <a:pt x="2892255" y="24744"/>
                </a:lnTo>
                <a:lnTo>
                  <a:pt x="2841892" y="4715"/>
                </a:lnTo>
                <a:lnTo>
                  <a:pt x="2775938" y="174"/>
                </a:lnTo>
                <a:lnTo>
                  <a:pt x="2730359" y="0"/>
                </a:lnTo>
                <a:close/>
              </a:path>
            </a:pathLst>
          </a:custGeom>
          <a:solidFill>
            <a:srgbClr val="FFD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749188" y="8429700"/>
            <a:ext cx="19037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5" dirty="0">
                <a:latin typeface="Arial MT"/>
                <a:cs typeface="Arial MT"/>
              </a:rPr>
              <a:t>Aggregate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spc="35" dirty="0">
                <a:latin typeface="Arial MT"/>
                <a:cs typeface="Arial MT"/>
              </a:rPr>
              <a:t>the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20" dirty="0">
                <a:latin typeface="Arial MT"/>
                <a:cs typeface="Arial MT"/>
              </a:rPr>
              <a:t>Data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21930" y="8872222"/>
            <a:ext cx="558165" cy="525780"/>
          </a:xfrm>
          <a:custGeom>
            <a:avLst/>
            <a:gdLst/>
            <a:ahLst/>
            <a:cxnLst/>
            <a:rect l="l" t="t" r="r" b="b"/>
            <a:pathLst>
              <a:path w="558165" h="525779">
                <a:moveTo>
                  <a:pt x="302690" y="0"/>
                </a:moveTo>
                <a:lnTo>
                  <a:pt x="254990" y="0"/>
                </a:lnTo>
                <a:lnTo>
                  <a:pt x="207848" y="7630"/>
                </a:lnTo>
                <a:lnTo>
                  <a:pt x="162383" y="22891"/>
                </a:lnTo>
                <a:lnTo>
                  <a:pt x="119713" y="45782"/>
                </a:lnTo>
                <a:lnTo>
                  <a:pt x="80954" y="76304"/>
                </a:lnTo>
                <a:lnTo>
                  <a:pt x="48572" y="112836"/>
                </a:lnTo>
                <a:lnTo>
                  <a:pt x="24286" y="153056"/>
                </a:lnTo>
                <a:lnTo>
                  <a:pt x="8095" y="195909"/>
                </a:lnTo>
                <a:lnTo>
                  <a:pt x="0" y="240343"/>
                </a:lnTo>
                <a:lnTo>
                  <a:pt x="0" y="285304"/>
                </a:lnTo>
                <a:lnTo>
                  <a:pt x="8095" y="329737"/>
                </a:lnTo>
                <a:lnTo>
                  <a:pt x="24286" y="372591"/>
                </a:lnTo>
                <a:lnTo>
                  <a:pt x="48572" y="412810"/>
                </a:lnTo>
                <a:lnTo>
                  <a:pt x="80954" y="449342"/>
                </a:lnTo>
                <a:lnTo>
                  <a:pt x="119713" y="479864"/>
                </a:lnTo>
                <a:lnTo>
                  <a:pt x="162383" y="502756"/>
                </a:lnTo>
                <a:lnTo>
                  <a:pt x="207848" y="518017"/>
                </a:lnTo>
                <a:lnTo>
                  <a:pt x="254990" y="525647"/>
                </a:lnTo>
                <a:lnTo>
                  <a:pt x="302690" y="525647"/>
                </a:lnTo>
                <a:lnTo>
                  <a:pt x="349832" y="518017"/>
                </a:lnTo>
                <a:lnTo>
                  <a:pt x="395297" y="502756"/>
                </a:lnTo>
                <a:lnTo>
                  <a:pt x="437967" y="479864"/>
                </a:lnTo>
                <a:lnTo>
                  <a:pt x="476725" y="449342"/>
                </a:lnTo>
                <a:lnTo>
                  <a:pt x="509107" y="412810"/>
                </a:lnTo>
                <a:lnTo>
                  <a:pt x="533394" y="372591"/>
                </a:lnTo>
                <a:lnTo>
                  <a:pt x="549585" y="329737"/>
                </a:lnTo>
                <a:lnTo>
                  <a:pt x="557680" y="285304"/>
                </a:lnTo>
                <a:lnTo>
                  <a:pt x="557680" y="240343"/>
                </a:lnTo>
                <a:lnTo>
                  <a:pt x="549585" y="195909"/>
                </a:lnTo>
                <a:lnTo>
                  <a:pt x="533394" y="153056"/>
                </a:lnTo>
                <a:lnTo>
                  <a:pt x="509107" y="112836"/>
                </a:lnTo>
                <a:lnTo>
                  <a:pt x="476725" y="76304"/>
                </a:lnTo>
                <a:lnTo>
                  <a:pt x="437967" y="45782"/>
                </a:lnTo>
                <a:lnTo>
                  <a:pt x="395297" y="22891"/>
                </a:lnTo>
                <a:lnTo>
                  <a:pt x="349832" y="7630"/>
                </a:lnTo>
                <a:lnTo>
                  <a:pt x="30269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594927" y="8912261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4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788630" y="4391007"/>
            <a:ext cx="100965" cy="1071880"/>
            <a:chOff x="8788630" y="4391007"/>
            <a:chExt cx="100965" cy="1071880"/>
          </a:xfrm>
        </p:grpSpPr>
        <p:sp>
          <p:nvSpPr>
            <p:cNvPr id="30" name="object 30"/>
            <p:cNvSpPr/>
            <p:nvPr/>
          </p:nvSpPr>
          <p:spPr>
            <a:xfrm>
              <a:off x="8838891" y="4481057"/>
              <a:ext cx="0" cy="981710"/>
            </a:xfrm>
            <a:custGeom>
              <a:avLst/>
              <a:gdLst/>
              <a:ahLst/>
              <a:cxnLst/>
              <a:rect l="l" t="t" r="r" b="b"/>
              <a:pathLst>
                <a:path h="981710">
                  <a:moveTo>
                    <a:pt x="0" y="0"/>
                  </a:moveTo>
                  <a:lnTo>
                    <a:pt x="0" y="98138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88630" y="439100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8952999" y="4666648"/>
            <a:ext cx="558165" cy="525780"/>
          </a:xfrm>
          <a:custGeom>
            <a:avLst/>
            <a:gdLst/>
            <a:ahLst/>
            <a:cxnLst/>
            <a:rect l="l" t="t" r="r" b="b"/>
            <a:pathLst>
              <a:path w="558165" h="525779">
                <a:moveTo>
                  <a:pt x="302690" y="0"/>
                </a:moveTo>
                <a:lnTo>
                  <a:pt x="254990" y="0"/>
                </a:lnTo>
                <a:lnTo>
                  <a:pt x="207848" y="7630"/>
                </a:lnTo>
                <a:lnTo>
                  <a:pt x="162383" y="22891"/>
                </a:lnTo>
                <a:lnTo>
                  <a:pt x="119713" y="45782"/>
                </a:lnTo>
                <a:lnTo>
                  <a:pt x="80954" y="76304"/>
                </a:lnTo>
                <a:lnTo>
                  <a:pt x="48572" y="112836"/>
                </a:lnTo>
                <a:lnTo>
                  <a:pt x="24286" y="153056"/>
                </a:lnTo>
                <a:lnTo>
                  <a:pt x="8095" y="195909"/>
                </a:lnTo>
                <a:lnTo>
                  <a:pt x="0" y="240343"/>
                </a:lnTo>
                <a:lnTo>
                  <a:pt x="0" y="285304"/>
                </a:lnTo>
                <a:lnTo>
                  <a:pt x="8095" y="329737"/>
                </a:lnTo>
                <a:lnTo>
                  <a:pt x="24286" y="372591"/>
                </a:lnTo>
                <a:lnTo>
                  <a:pt x="48572" y="412810"/>
                </a:lnTo>
                <a:lnTo>
                  <a:pt x="80954" y="449342"/>
                </a:lnTo>
                <a:lnTo>
                  <a:pt x="119713" y="479864"/>
                </a:lnTo>
                <a:lnTo>
                  <a:pt x="162383" y="502756"/>
                </a:lnTo>
                <a:lnTo>
                  <a:pt x="207848" y="518017"/>
                </a:lnTo>
                <a:lnTo>
                  <a:pt x="254990" y="525647"/>
                </a:lnTo>
                <a:lnTo>
                  <a:pt x="302690" y="525647"/>
                </a:lnTo>
                <a:lnTo>
                  <a:pt x="349832" y="518017"/>
                </a:lnTo>
                <a:lnTo>
                  <a:pt x="395297" y="502756"/>
                </a:lnTo>
                <a:lnTo>
                  <a:pt x="437967" y="479864"/>
                </a:lnTo>
                <a:lnTo>
                  <a:pt x="476725" y="449342"/>
                </a:lnTo>
                <a:lnTo>
                  <a:pt x="509107" y="412810"/>
                </a:lnTo>
                <a:lnTo>
                  <a:pt x="533394" y="372591"/>
                </a:lnTo>
                <a:lnTo>
                  <a:pt x="549585" y="329737"/>
                </a:lnTo>
                <a:lnTo>
                  <a:pt x="557680" y="285304"/>
                </a:lnTo>
                <a:lnTo>
                  <a:pt x="557680" y="240343"/>
                </a:lnTo>
                <a:lnTo>
                  <a:pt x="549585" y="195909"/>
                </a:lnTo>
                <a:lnTo>
                  <a:pt x="533394" y="153056"/>
                </a:lnTo>
                <a:lnTo>
                  <a:pt x="509107" y="112836"/>
                </a:lnTo>
                <a:lnTo>
                  <a:pt x="476725" y="76304"/>
                </a:lnTo>
                <a:lnTo>
                  <a:pt x="437967" y="45782"/>
                </a:lnTo>
                <a:lnTo>
                  <a:pt x="395297" y="22891"/>
                </a:lnTo>
                <a:lnTo>
                  <a:pt x="349832" y="7630"/>
                </a:lnTo>
                <a:lnTo>
                  <a:pt x="30269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125996" y="4706688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706335" y="8346756"/>
            <a:ext cx="4206875" cy="770890"/>
          </a:xfrm>
          <a:custGeom>
            <a:avLst/>
            <a:gdLst/>
            <a:ahLst/>
            <a:cxnLst/>
            <a:rect l="l" t="t" r="r" b="b"/>
            <a:pathLst>
              <a:path w="4206875" h="770890">
                <a:moveTo>
                  <a:pt x="3966151" y="0"/>
                </a:moveTo>
                <a:lnTo>
                  <a:pt x="240097" y="0"/>
                </a:lnTo>
                <a:lnTo>
                  <a:pt x="192322" y="183"/>
                </a:lnTo>
                <a:lnTo>
                  <a:pt x="153792" y="1470"/>
                </a:lnTo>
                <a:lnTo>
                  <a:pt x="99190" y="11766"/>
                </a:lnTo>
                <a:lnTo>
                  <a:pt x="45789" y="45784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530607"/>
                </a:lnTo>
                <a:lnTo>
                  <a:pt x="183" y="578386"/>
                </a:lnTo>
                <a:lnTo>
                  <a:pt x="1471" y="616917"/>
                </a:lnTo>
                <a:lnTo>
                  <a:pt x="11769" y="671520"/>
                </a:lnTo>
                <a:lnTo>
                  <a:pt x="45789" y="724920"/>
                </a:lnTo>
                <a:lnTo>
                  <a:pt x="99190" y="758939"/>
                </a:lnTo>
                <a:lnTo>
                  <a:pt x="153792" y="769234"/>
                </a:lnTo>
                <a:lnTo>
                  <a:pt x="192322" y="770521"/>
                </a:lnTo>
                <a:lnTo>
                  <a:pt x="240097" y="770705"/>
                </a:lnTo>
                <a:lnTo>
                  <a:pt x="3966151" y="770705"/>
                </a:lnTo>
                <a:lnTo>
                  <a:pt x="4013930" y="770521"/>
                </a:lnTo>
                <a:lnTo>
                  <a:pt x="4052461" y="769234"/>
                </a:lnTo>
                <a:lnTo>
                  <a:pt x="4107068" y="758939"/>
                </a:lnTo>
                <a:lnTo>
                  <a:pt x="4160464" y="724920"/>
                </a:lnTo>
                <a:lnTo>
                  <a:pt x="4194479" y="671520"/>
                </a:lnTo>
                <a:lnTo>
                  <a:pt x="4204777" y="616917"/>
                </a:lnTo>
                <a:lnTo>
                  <a:pt x="4206064" y="578386"/>
                </a:lnTo>
                <a:lnTo>
                  <a:pt x="4206248" y="530607"/>
                </a:lnTo>
                <a:lnTo>
                  <a:pt x="4206248" y="240097"/>
                </a:lnTo>
                <a:lnTo>
                  <a:pt x="4206064" y="192319"/>
                </a:lnTo>
                <a:lnTo>
                  <a:pt x="4204777" y="153788"/>
                </a:lnTo>
                <a:lnTo>
                  <a:pt x="4194479" y="99184"/>
                </a:lnTo>
                <a:lnTo>
                  <a:pt x="4160464" y="45784"/>
                </a:lnTo>
                <a:lnTo>
                  <a:pt x="4107068" y="11766"/>
                </a:lnTo>
                <a:lnTo>
                  <a:pt x="4052461" y="1470"/>
                </a:lnTo>
                <a:lnTo>
                  <a:pt x="4013930" y="183"/>
                </a:lnTo>
                <a:lnTo>
                  <a:pt x="3966151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2894048" y="8460543"/>
            <a:ext cx="3830954" cy="538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422400" marR="5080" indent="-1410335">
              <a:lnSpc>
                <a:spcPct val="104099"/>
              </a:lnSpc>
              <a:spcBef>
                <a:spcPts val="15"/>
              </a:spcBef>
            </a:pP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Note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: </a:t>
            </a:r>
            <a:r>
              <a:rPr sz="1650" spc="10" dirty="0">
                <a:solidFill>
                  <a:srgbClr val="FFFFFF"/>
                </a:solidFill>
                <a:latin typeface="Arial MT"/>
                <a:cs typeface="Arial MT"/>
              </a:rPr>
              <a:t>Call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made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7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other </a:t>
            </a:r>
            <a:r>
              <a:rPr sz="1650" spc="-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Arial MT"/>
                <a:cs typeface="Arial MT"/>
              </a:rPr>
              <a:t>instances.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45146"/>
            <a:ext cx="157702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What</a:t>
            </a:r>
            <a:r>
              <a:rPr sz="7000" b="1" spc="-660" dirty="0">
                <a:latin typeface="Arial"/>
                <a:cs typeface="Arial"/>
              </a:rPr>
              <a:t>’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neede</a:t>
            </a:r>
            <a:r>
              <a:rPr sz="7000" b="1" spc="4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t</a:t>
            </a:r>
            <a:r>
              <a:rPr sz="7000" b="1" spc="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agg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45" dirty="0">
                <a:latin typeface="Arial"/>
                <a:cs typeface="Arial"/>
              </a:rPr>
              <a:t>egat</a:t>
            </a:r>
            <a:r>
              <a:rPr sz="7000" b="1" spc="110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th</a:t>
            </a:r>
            <a:r>
              <a:rPr sz="7000" b="1" spc="50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50" dirty="0">
                <a:latin typeface="Arial"/>
                <a:cs typeface="Arial"/>
              </a:rPr>
              <a:t>dat</a:t>
            </a:r>
            <a:r>
              <a:rPr sz="7000" b="1" spc="10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580391"/>
            <a:ext cx="17841595" cy="676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745490" algn="l"/>
                <a:tab pos="746125" algn="l"/>
              </a:tabLst>
            </a:pPr>
            <a:r>
              <a:rPr sz="3950" spc="-25" dirty="0">
                <a:latin typeface="Arial MT"/>
                <a:cs typeface="Arial MT"/>
              </a:rPr>
              <a:t>Use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5" dirty="0">
                <a:latin typeface="Arial MT"/>
                <a:cs typeface="Arial MT"/>
              </a:rPr>
              <a:t>KafkaStreams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instance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from</a:t>
            </a:r>
            <a:r>
              <a:rPr sz="3950" spc="5" dirty="0">
                <a:latin typeface="Arial MT"/>
                <a:cs typeface="Arial MT"/>
              </a:rPr>
              <a:t> StreamsBuilderFactoryBean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find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out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3950">
              <a:latin typeface="Arial MT"/>
              <a:cs typeface="Arial MT"/>
            </a:endParaRPr>
          </a:p>
          <a:p>
            <a:pPr marL="745490">
              <a:lnSpc>
                <a:spcPct val="100000"/>
              </a:lnSpc>
            </a:pP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metadata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information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about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other</a:t>
            </a:r>
            <a:r>
              <a:rPr sz="3950" dirty="0">
                <a:latin typeface="Arial MT"/>
                <a:cs typeface="Arial MT"/>
              </a:rPr>
              <a:t> Kafka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Instances.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600">
              <a:latin typeface="Arial MT"/>
              <a:cs typeface="Arial MT"/>
            </a:endParaRPr>
          </a:p>
          <a:p>
            <a:pPr marL="745490" indent="-733425">
              <a:lnSpc>
                <a:spcPct val="100000"/>
              </a:lnSpc>
              <a:spcBef>
                <a:spcPts val="2970"/>
              </a:spcBef>
              <a:buAutoNum type="arabicPeriod" startAt="2"/>
              <a:tabLst>
                <a:tab pos="745490" algn="l"/>
                <a:tab pos="746125" algn="l"/>
              </a:tabLst>
            </a:pPr>
            <a:r>
              <a:rPr sz="3950" spc="45" dirty="0">
                <a:latin typeface="Arial MT"/>
                <a:cs typeface="Arial MT"/>
              </a:rPr>
              <a:t>Build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rest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client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interact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other</a:t>
            </a:r>
            <a:r>
              <a:rPr sz="3950" dirty="0">
                <a:latin typeface="Arial MT"/>
                <a:cs typeface="Arial MT"/>
              </a:rPr>
              <a:t> 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Instances.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2"/>
            </a:pPr>
            <a:endParaRPr sz="4600">
              <a:latin typeface="Arial MT"/>
              <a:cs typeface="Arial MT"/>
            </a:endParaRPr>
          </a:p>
          <a:p>
            <a:pPr marL="745490">
              <a:lnSpc>
                <a:spcPct val="100000"/>
              </a:lnSpc>
              <a:spcBef>
                <a:spcPts val="2970"/>
              </a:spcBef>
              <a:tabLst>
                <a:tab pos="1478280" algn="l"/>
              </a:tabLst>
            </a:pPr>
            <a:r>
              <a:rPr sz="3950" spc="-35" dirty="0">
                <a:latin typeface="Arial MT"/>
                <a:cs typeface="Arial MT"/>
              </a:rPr>
              <a:t>A.	</a:t>
            </a:r>
            <a:r>
              <a:rPr sz="3950" spc="25" dirty="0">
                <a:latin typeface="Arial MT"/>
                <a:cs typeface="Arial MT"/>
              </a:rPr>
              <a:t>Spring</a:t>
            </a:r>
            <a:r>
              <a:rPr sz="3950" spc="-4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WebClient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600">
              <a:latin typeface="Arial MT"/>
              <a:cs typeface="Arial MT"/>
            </a:endParaRPr>
          </a:p>
          <a:p>
            <a:pPr marL="745490" indent="-733425">
              <a:lnSpc>
                <a:spcPct val="100000"/>
              </a:lnSpc>
              <a:spcBef>
                <a:spcPts val="2970"/>
              </a:spcBef>
              <a:buAutoNum type="arabicPeriod" startAt="3"/>
              <a:tabLst>
                <a:tab pos="745490" algn="l"/>
                <a:tab pos="746125" algn="l"/>
              </a:tabLst>
            </a:pPr>
            <a:r>
              <a:rPr sz="3950" spc="45" dirty="0">
                <a:latin typeface="Arial MT"/>
                <a:cs typeface="Arial MT"/>
              </a:rPr>
              <a:t>Build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logic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aggregate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data.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30553"/>
            <a:ext cx="1787652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750" b="1" spc="-120" dirty="0">
                <a:latin typeface="Arial"/>
                <a:cs typeface="Arial"/>
              </a:rPr>
              <a:t>KeyBased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-120" dirty="0">
                <a:latin typeface="Arial"/>
                <a:cs typeface="Arial"/>
              </a:rPr>
              <a:t>Queries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-65" dirty="0">
                <a:latin typeface="Arial"/>
                <a:cs typeface="Arial"/>
              </a:rPr>
              <a:t>with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-80" dirty="0">
                <a:latin typeface="Arial"/>
                <a:cs typeface="Arial"/>
              </a:rPr>
              <a:t>Multiple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-95" dirty="0">
                <a:latin typeface="Arial"/>
                <a:cs typeface="Arial"/>
              </a:rPr>
              <a:t>Instances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420" dirty="0">
                <a:latin typeface="Arial"/>
                <a:cs typeface="Arial"/>
              </a:rPr>
              <a:t>-</a:t>
            </a:r>
            <a:r>
              <a:rPr sz="5750" b="1" spc="-229" dirty="0">
                <a:latin typeface="Arial"/>
                <a:cs typeface="Arial"/>
              </a:rPr>
              <a:t> </a:t>
            </a:r>
            <a:r>
              <a:rPr sz="5750" b="1" spc="-135" dirty="0">
                <a:latin typeface="Arial"/>
                <a:cs typeface="Arial"/>
              </a:rPr>
              <a:t>Overview</a:t>
            </a:r>
            <a:endParaRPr sz="57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9766" y="6999422"/>
            <a:ext cx="7496175" cy="1945639"/>
            <a:chOff x="2399766" y="6999422"/>
            <a:chExt cx="7496175" cy="1945639"/>
          </a:xfrm>
        </p:grpSpPr>
        <p:sp>
          <p:nvSpPr>
            <p:cNvPr id="4" name="object 4"/>
            <p:cNvSpPr/>
            <p:nvPr/>
          </p:nvSpPr>
          <p:spPr>
            <a:xfrm>
              <a:off x="2410243" y="7009899"/>
              <a:ext cx="7475220" cy="1924685"/>
            </a:xfrm>
            <a:custGeom>
              <a:avLst/>
              <a:gdLst/>
              <a:ahLst/>
              <a:cxnLst/>
              <a:rect l="l" t="t" r="r" b="b"/>
              <a:pathLst>
                <a:path w="7475220" h="1924684">
                  <a:moveTo>
                    <a:pt x="0" y="0"/>
                  </a:moveTo>
                  <a:lnTo>
                    <a:pt x="7474831" y="0"/>
                  </a:lnTo>
                  <a:lnTo>
                    <a:pt x="7474831" y="1924328"/>
                  </a:lnTo>
                  <a:lnTo>
                    <a:pt x="0" y="1924328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24875" y="7155174"/>
              <a:ext cx="4128770" cy="711835"/>
            </a:xfrm>
            <a:custGeom>
              <a:avLst/>
              <a:gdLst/>
              <a:ahLst/>
              <a:cxnLst/>
              <a:rect l="l" t="t" r="r" b="b"/>
              <a:pathLst>
                <a:path w="4128770" h="711834">
                  <a:moveTo>
                    <a:pt x="3965577" y="0"/>
                  </a:moveTo>
                  <a:lnTo>
                    <a:pt x="163086" y="0"/>
                  </a:lnTo>
                  <a:lnTo>
                    <a:pt x="130608" y="124"/>
                  </a:lnTo>
                  <a:lnTo>
                    <a:pt x="83611" y="3374"/>
                  </a:lnTo>
                  <a:lnTo>
                    <a:pt x="47775" y="17640"/>
                  </a:lnTo>
                  <a:lnTo>
                    <a:pt x="17515" y="47900"/>
                  </a:lnTo>
                  <a:lnTo>
                    <a:pt x="3249" y="83736"/>
                  </a:lnTo>
                  <a:lnTo>
                    <a:pt x="0" y="130733"/>
                  </a:lnTo>
                  <a:lnTo>
                    <a:pt x="0" y="581047"/>
                  </a:lnTo>
                  <a:lnTo>
                    <a:pt x="3249" y="628044"/>
                  </a:lnTo>
                  <a:lnTo>
                    <a:pt x="17515" y="663880"/>
                  </a:lnTo>
                  <a:lnTo>
                    <a:pt x="47775" y="694140"/>
                  </a:lnTo>
                  <a:lnTo>
                    <a:pt x="83611" y="708406"/>
                  </a:lnTo>
                  <a:lnTo>
                    <a:pt x="130608" y="711655"/>
                  </a:lnTo>
                  <a:lnTo>
                    <a:pt x="163086" y="711780"/>
                  </a:lnTo>
                  <a:lnTo>
                    <a:pt x="3965577" y="711780"/>
                  </a:lnTo>
                  <a:lnTo>
                    <a:pt x="4024247" y="710780"/>
                  </a:lnTo>
                  <a:lnTo>
                    <a:pt x="4080888" y="694140"/>
                  </a:lnTo>
                  <a:lnTo>
                    <a:pt x="4111148" y="663880"/>
                  </a:lnTo>
                  <a:lnTo>
                    <a:pt x="4125414" y="628044"/>
                  </a:lnTo>
                  <a:lnTo>
                    <a:pt x="4128663" y="581047"/>
                  </a:lnTo>
                  <a:lnTo>
                    <a:pt x="4128663" y="130733"/>
                  </a:lnTo>
                  <a:lnTo>
                    <a:pt x="4125414" y="83736"/>
                  </a:lnTo>
                  <a:lnTo>
                    <a:pt x="4111148" y="47900"/>
                  </a:lnTo>
                  <a:lnTo>
                    <a:pt x="4080888" y="17640"/>
                  </a:lnTo>
                  <a:lnTo>
                    <a:pt x="4045052" y="3374"/>
                  </a:lnTo>
                  <a:lnTo>
                    <a:pt x="4024247" y="999"/>
                  </a:lnTo>
                  <a:lnTo>
                    <a:pt x="3998055" y="124"/>
                  </a:lnTo>
                  <a:lnTo>
                    <a:pt x="3965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57959" y="7337190"/>
            <a:ext cx="22650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90180" y="7246763"/>
            <a:ext cx="4128770" cy="711835"/>
          </a:xfrm>
          <a:custGeom>
            <a:avLst/>
            <a:gdLst/>
            <a:ahLst/>
            <a:cxnLst/>
            <a:rect l="l" t="t" r="r" b="b"/>
            <a:pathLst>
              <a:path w="4128769" h="711834">
                <a:moveTo>
                  <a:pt x="3965576" y="0"/>
                </a:moveTo>
                <a:lnTo>
                  <a:pt x="163084" y="0"/>
                </a:lnTo>
                <a:lnTo>
                  <a:pt x="130607" y="124"/>
                </a:lnTo>
                <a:lnTo>
                  <a:pt x="83612" y="3374"/>
                </a:lnTo>
                <a:lnTo>
                  <a:pt x="47777" y="17640"/>
                </a:lnTo>
                <a:lnTo>
                  <a:pt x="17517" y="47900"/>
                </a:lnTo>
                <a:lnTo>
                  <a:pt x="3249" y="83737"/>
                </a:lnTo>
                <a:lnTo>
                  <a:pt x="0" y="130733"/>
                </a:lnTo>
                <a:lnTo>
                  <a:pt x="0" y="581048"/>
                </a:lnTo>
                <a:lnTo>
                  <a:pt x="3249" y="628044"/>
                </a:lnTo>
                <a:lnTo>
                  <a:pt x="17517" y="663881"/>
                </a:lnTo>
                <a:lnTo>
                  <a:pt x="47777" y="694141"/>
                </a:lnTo>
                <a:lnTo>
                  <a:pt x="83612" y="708407"/>
                </a:lnTo>
                <a:lnTo>
                  <a:pt x="130607" y="711656"/>
                </a:lnTo>
                <a:lnTo>
                  <a:pt x="163084" y="711781"/>
                </a:lnTo>
                <a:lnTo>
                  <a:pt x="3965576" y="711781"/>
                </a:lnTo>
                <a:lnTo>
                  <a:pt x="4024248" y="710781"/>
                </a:lnTo>
                <a:lnTo>
                  <a:pt x="4080889" y="694141"/>
                </a:lnTo>
                <a:lnTo>
                  <a:pt x="4111153" y="663881"/>
                </a:lnTo>
                <a:lnTo>
                  <a:pt x="4125415" y="628044"/>
                </a:lnTo>
                <a:lnTo>
                  <a:pt x="4128661" y="581048"/>
                </a:lnTo>
                <a:lnTo>
                  <a:pt x="4128661" y="130733"/>
                </a:lnTo>
                <a:lnTo>
                  <a:pt x="4125415" y="83737"/>
                </a:lnTo>
                <a:lnTo>
                  <a:pt x="4111153" y="47900"/>
                </a:lnTo>
                <a:lnTo>
                  <a:pt x="4080889" y="17640"/>
                </a:lnTo>
                <a:lnTo>
                  <a:pt x="4045052" y="3374"/>
                </a:lnTo>
                <a:lnTo>
                  <a:pt x="3998055" y="124"/>
                </a:lnTo>
                <a:lnTo>
                  <a:pt x="3965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3854" y="8147481"/>
            <a:ext cx="2175510" cy="655320"/>
          </a:xfrm>
          <a:custGeom>
            <a:avLst/>
            <a:gdLst/>
            <a:ahLst/>
            <a:cxnLst/>
            <a:rect l="l" t="t" r="r" b="b"/>
            <a:pathLst>
              <a:path w="2175509" h="655320">
                <a:moveTo>
                  <a:pt x="1935413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414921"/>
                </a:lnTo>
                <a:lnTo>
                  <a:pt x="183" y="462699"/>
                </a:lnTo>
                <a:lnTo>
                  <a:pt x="1470" y="501230"/>
                </a:lnTo>
                <a:lnTo>
                  <a:pt x="11765" y="555834"/>
                </a:lnTo>
                <a:lnTo>
                  <a:pt x="45784" y="609233"/>
                </a:lnTo>
                <a:lnTo>
                  <a:pt x="99184" y="643252"/>
                </a:lnTo>
                <a:lnTo>
                  <a:pt x="153787" y="653548"/>
                </a:lnTo>
                <a:lnTo>
                  <a:pt x="192318" y="654834"/>
                </a:lnTo>
                <a:lnTo>
                  <a:pt x="240096" y="655018"/>
                </a:lnTo>
                <a:lnTo>
                  <a:pt x="1935413" y="655018"/>
                </a:lnTo>
                <a:lnTo>
                  <a:pt x="1983191" y="654834"/>
                </a:lnTo>
                <a:lnTo>
                  <a:pt x="2021722" y="653548"/>
                </a:lnTo>
                <a:lnTo>
                  <a:pt x="2076326" y="643252"/>
                </a:lnTo>
                <a:lnTo>
                  <a:pt x="2129725" y="609233"/>
                </a:lnTo>
                <a:lnTo>
                  <a:pt x="2163745" y="555834"/>
                </a:lnTo>
                <a:lnTo>
                  <a:pt x="2174040" y="501230"/>
                </a:lnTo>
                <a:lnTo>
                  <a:pt x="2175326" y="462699"/>
                </a:lnTo>
                <a:lnTo>
                  <a:pt x="2175510" y="414921"/>
                </a:lnTo>
                <a:lnTo>
                  <a:pt x="2175510" y="240096"/>
                </a:lnTo>
                <a:lnTo>
                  <a:pt x="2175326" y="192318"/>
                </a:lnTo>
                <a:lnTo>
                  <a:pt x="2174040" y="153787"/>
                </a:lnTo>
                <a:lnTo>
                  <a:pt x="2163745" y="99184"/>
                </a:lnTo>
                <a:lnTo>
                  <a:pt x="2129725" y="45784"/>
                </a:lnTo>
                <a:lnTo>
                  <a:pt x="2076326" y="11765"/>
                </a:lnTo>
                <a:lnTo>
                  <a:pt x="2021722" y="1470"/>
                </a:lnTo>
                <a:lnTo>
                  <a:pt x="1983191" y="183"/>
                </a:lnTo>
                <a:lnTo>
                  <a:pt x="1935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67515" y="8303320"/>
            <a:ext cx="17341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35" dirty="0">
                <a:solidFill>
                  <a:srgbClr val="FFFFFF"/>
                </a:solidFill>
                <a:latin typeface="Arial MT"/>
                <a:cs typeface="Arial MT"/>
              </a:rPr>
              <a:t>Stream</a:t>
            </a:r>
            <a:r>
              <a:rPr sz="19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Arial MT"/>
                <a:cs typeface="Arial MT"/>
              </a:rPr>
              <a:t>Thread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509162" y="8147481"/>
            <a:ext cx="2175510" cy="655320"/>
          </a:xfrm>
          <a:custGeom>
            <a:avLst/>
            <a:gdLst/>
            <a:ahLst/>
            <a:cxnLst/>
            <a:rect l="l" t="t" r="r" b="b"/>
            <a:pathLst>
              <a:path w="2175509" h="655320">
                <a:moveTo>
                  <a:pt x="1935407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5"/>
                </a:lnTo>
                <a:lnTo>
                  <a:pt x="45782" y="45784"/>
                </a:lnTo>
                <a:lnTo>
                  <a:pt x="11758" y="99184"/>
                </a:lnTo>
                <a:lnTo>
                  <a:pt x="1469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414921"/>
                </a:lnTo>
                <a:lnTo>
                  <a:pt x="183" y="462699"/>
                </a:lnTo>
                <a:lnTo>
                  <a:pt x="1469" y="501230"/>
                </a:lnTo>
                <a:lnTo>
                  <a:pt x="11758" y="555834"/>
                </a:lnTo>
                <a:lnTo>
                  <a:pt x="45782" y="609233"/>
                </a:lnTo>
                <a:lnTo>
                  <a:pt x="99180" y="643252"/>
                </a:lnTo>
                <a:lnTo>
                  <a:pt x="153787" y="653548"/>
                </a:lnTo>
                <a:lnTo>
                  <a:pt x="192318" y="654834"/>
                </a:lnTo>
                <a:lnTo>
                  <a:pt x="240097" y="655018"/>
                </a:lnTo>
                <a:lnTo>
                  <a:pt x="1935407" y="655018"/>
                </a:lnTo>
                <a:lnTo>
                  <a:pt x="1983186" y="654834"/>
                </a:lnTo>
                <a:lnTo>
                  <a:pt x="2021717" y="653548"/>
                </a:lnTo>
                <a:lnTo>
                  <a:pt x="2076324" y="643252"/>
                </a:lnTo>
                <a:lnTo>
                  <a:pt x="2129721" y="609233"/>
                </a:lnTo>
                <a:lnTo>
                  <a:pt x="2163745" y="555834"/>
                </a:lnTo>
                <a:lnTo>
                  <a:pt x="2174034" y="501230"/>
                </a:lnTo>
                <a:lnTo>
                  <a:pt x="2175320" y="462699"/>
                </a:lnTo>
                <a:lnTo>
                  <a:pt x="2175504" y="414921"/>
                </a:lnTo>
                <a:lnTo>
                  <a:pt x="2175504" y="240096"/>
                </a:lnTo>
                <a:lnTo>
                  <a:pt x="2175320" y="192318"/>
                </a:lnTo>
                <a:lnTo>
                  <a:pt x="2174034" y="153787"/>
                </a:lnTo>
                <a:lnTo>
                  <a:pt x="2163745" y="99184"/>
                </a:lnTo>
                <a:lnTo>
                  <a:pt x="2129721" y="45784"/>
                </a:lnTo>
                <a:lnTo>
                  <a:pt x="2076324" y="11765"/>
                </a:lnTo>
                <a:lnTo>
                  <a:pt x="2021717" y="1470"/>
                </a:lnTo>
                <a:lnTo>
                  <a:pt x="1983186" y="183"/>
                </a:lnTo>
                <a:lnTo>
                  <a:pt x="1935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75546" y="7101489"/>
            <a:ext cx="7475220" cy="1924685"/>
          </a:xfrm>
          <a:prstGeom prst="rect">
            <a:avLst/>
          </a:prstGeom>
          <a:ln w="2094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4159885">
              <a:lnSpc>
                <a:spcPct val="100000"/>
              </a:lnSpc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9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9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 marR="488315" algn="r">
              <a:lnSpc>
                <a:spcPct val="100000"/>
              </a:lnSpc>
              <a:spcBef>
                <a:spcPts val="1905"/>
              </a:spcBef>
            </a:pPr>
            <a:r>
              <a:rPr sz="1950" spc="35" dirty="0">
                <a:solidFill>
                  <a:srgbClr val="FFFFFF"/>
                </a:solidFill>
                <a:latin typeface="Arial MT"/>
                <a:cs typeface="Arial MT"/>
              </a:rPr>
              <a:t>Stream</a:t>
            </a:r>
            <a:r>
              <a:rPr sz="19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Arial MT"/>
                <a:cs typeface="Arial MT"/>
              </a:rPr>
              <a:t>Thread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4982" y="6247275"/>
            <a:ext cx="4886960" cy="693420"/>
          </a:xfrm>
          <a:custGeom>
            <a:avLst/>
            <a:gdLst/>
            <a:ahLst/>
            <a:cxnLst/>
            <a:rect l="l" t="t" r="r" b="b"/>
            <a:pathLst>
              <a:path w="4886959" h="693420">
                <a:moveTo>
                  <a:pt x="4657940" y="0"/>
                </a:moveTo>
                <a:lnTo>
                  <a:pt x="228486" y="0"/>
                </a:lnTo>
                <a:lnTo>
                  <a:pt x="183018" y="174"/>
                </a:lnTo>
                <a:lnTo>
                  <a:pt x="146351" y="1399"/>
                </a:lnTo>
                <a:lnTo>
                  <a:pt x="117227" y="4723"/>
                </a:lnTo>
                <a:lnTo>
                  <a:pt x="94388" y="11196"/>
                </a:lnTo>
                <a:lnTo>
                  <a:pt x="43571" y="43570"/>
                </a:lnTo>
                <a:lnTo>
                  <a:pt x="11197" y="94387"/>
                </a:lnTo>
                <a:lnTo>
                  <a:pt x="1399" y="146351"/>
                </a:lnTo>
                <a:lnTo>
                  <a:pt x="0" y="228486"/>
                </a:lnTo>
                <a:lnTo>
                  <a:pt x="0" y="464524"/>
                </a:lnTo>
                <a:lnTo>
                  <a:pt x="174" y="509991"/>
                </a:lnTo>
                <a:lnTo>
                  <a:pt x="4723" y="575783"/>
                </a:lnTo>
                <a:lnTo>
                  <a:pt x="24695" y="625953"/>
                </a:lnTo>
                <a:lnTo>
                  <a:pt x="67058" y="668315"/>
                </a:lnTo>
                <a:lnTo>
                  <a:pt x="117227" y="688286"/>
                </a:lnTo>
                <a:lnTo>
                  <a:pt x="183018" y="692835"/>
                </a:lnTo>
                <a:lnTo>
                  <a:pt x="228486" y="693010"/>
                </a:lnTo>
                <a:lnTo>
                  <a:pt x="4657940" y="693010"/>
                </a:lnTo>
                <a:lnTo>
                  <a:pt x="4703408" y="692835"/>
                </a:lnTo>
                <a:lnTo>
                  <a:pt x="4769201" y="688286"/>
                </a:lnTo>
                <a:lnTo>
                  <a:pt x="4819370" y="668315"/>
                </a:lnTo>
                <a:lnTo>
                  <a:pt x="4861732" y="625953"/>
                </a:lnTo>
                <a:lnTo>
                  <a:pt x="4881704" y="575783"/>
                </a:lnTo>
                <a:lnTo>
                  <a:pt x="4886253" y="509991"/>
                </a:lnTo>
                <a:lnTo>
                  <a:pt x="4886428" y="464524"/>
                </a:lnTo>
                <a:lnTo>
                  <a:pt x="4886428" y="228486"/>
                </a:lnTo>
                <a:lnTo>
                  <a:pt x="4886253" y="183018"/>
                </a:lnTo>
                <a:lnTo>
                  <a:pt x="4881704" y="117226"/>
                </a:lnTo>
                <a:lnTo>
                  <a:pt x="4861732" y="67057"/>
                </a:lnTo>
                <a:lnTo>
                  <a:pt x="4819370" y="24695"/>
                </a:lnTo>
                <a:lnTo>
                  <a:pt x="4769201" y="4723"/>
                </a:lnTo>
                <a:lnTo>
                  <a:pt x="4703408" y="174"/>
                </a:lnTo>
                <a:lnTo>
                  <a:pt x="465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24113" y="6418820"/>
            <a:ext cx="40684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65" dirty="0">
                <a:solidFill>
                  <a:srgbClr val="FFFFFF"/>
                </a:solidFill>
                <a:latin typeface="Arial MT"/>
                <a:cs typeface="Arial MT"/>
              </a:rPr>
              <a:t>application.id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Arial MT"/>
                <a:cs typeface="Arial MT"/>
              </a:rPr>
              <a:t>orders-stream-app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30462" y="4542081"/>
            <a:ext cx="2078355" cy="3209925"/>
            <a:chOff x="2830462" y="4542081"/>
            <a:chExt cx="2078355" cy="3209925"/>
          </a:xfrm>
        </p:grpSpPr>
        <p:sp>
          <p:nvSpPr>
            <p:cNvPr id="15" name="object 15"/>
            <p:cNvSpPr/>
            <p:nvPr/>
          </p:nvSpPr>
          <p:spPr>
            <a:xfrm>
              <a:off x="2836812" y="6701669"/>
              <a:ext cx="1569085" cy="0"/>
            </a:xfrm>
            <a:custGeom>
              <a:avLst/>
              <a:gdLst/>
              <a:ahLst/>
              <a:cxnLst/>
              <a:rect l="l" t="t" r="r" b="b"/>
              <a:pathLst>
                <a:path w="1569085">
                  <a:moveTo>
                    <a:pt x="0" y="0"/>
                  </a:moveTo>
                  <a:lnTo>
                    <a:pt x="1568874" y="0"/>
                  </a:lnTo>
                </a:path>
              </a:pathLst>
            </a:custGeom>
            <a:ln w="125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58195" y="4552558"/>
              <a:ext cx="0" cy="3109595"/>
            </a:xfrm>
            <a:custGeom>
              <a:avLst/>
              <a:gdLst/>
              <a:ahLst/>
              <a:cxnLst/>
              <a:rect l="l" t="t" r="r" b="b"/>
              <a:pathLst>
                <a:path h="3109595">
                  <a:moveTo>
                    <a:pt x="0" y="0"/>
                  </a:moveTo>
                  <a:lnTo>
                    <a:pt x="0" y="3109038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7935" y="765112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4330515" y="6247275"/>
            <a:ext cx="4591050" cy="693420"/>
          </a:xfrm>
          <a:custGeom>
            <a:avLst/>
            <a:gdLst/>
            <a:ahLst/>
            <a:cxnLst/>
            <a:rect l="l" t="t" r="r" b="b"/>
            <a:pathLst>
              <a:path w="4591050" h="693420">
                <a:moveTo>
                  <a:pt x="4362474" y="0"/>
                </a:moveTo>
                <a:lnTo>
                  <a:pt x="228495" y="0"/>
                </a:lnTo>
                <a:lnTo>
                  <a:pt x="183024" y="174"/>
                </a:lnTo>
                <a:lnTo>
                  <a:pt x="146355" y="1399"/>
                </a:lnTo>
                <a:lnTo>
                  <a:pt x="117231" y="4723"/>
                </a:lnTo>
                <a:lnTo>
                  <a:pt x="94395" y="11196"/>
                </a:lnTo>
                <a:lnTo>
                  <a:pt x="43575" y="43570"/>
                </a:lnTo>
                <a:lnTo>
                  <a:pt x="11203" y="94387"/>
                </a:lnTo>
                <a:lnTo>
                  <a:pt x="1400" y="146351"/>
                </a:lnTo>
                <a:lnTo>
                  <a:pt x="0" y="228486"/>
                </a:lnTo>
                <a:lnTo>
                  <a:pt x="0" y="464524"/>
                </a:lnTo>
                <a:lnTo>
                  <a:pt x="175" y="509991"/>
                </a:lnTo>
                <a:lnTo>
                  <a:pt x="4726" y="575783"/>
                </a:lnTo>
                <a:lnTo>
                  <a:pt x="24701" y="625953"/>
                </a:lnTo>
                <a:lnTo>
                  <a:pt x="67061" y="668315"/>
                </a:lnTo>
                <a:lnTo>
                  <a:pt x="117231" y="688286"/>
                </a:lnTo>
                <a:lnTo>
                  <a:pt x="183024" y="692835"/>
                </a:lnTo>
                <a:lnTo>
                  <a:pt x="228495" y="693010"/>
                </a:lnTo>
                <a:lnTo>
                  <a:pt x="4362474" y="693010"/>
                </a:lnTo>
                <a:lnTo>
                  <a:pt x="4407939" y="692835"/>
                </a:lnTo>
                <a:lnTo>
                  <a:pt x="4473728" y="688286"/>
                </a:lnTo>
                <a:lnTo>
                  <a:pt x="4523897" y="668315"/>
                </a:lnTo>
                <a:lnTo>
                  <a:pt x="4566258" y="625953"/>
                </a:lnTo>
                <a:lnTo>
                  <a:pt x="4586233" y="575783"/>
                </a:lnTo>
                <a:lnTo>
                  <a:pt x="4590784" y="509991"/>
                </a:lnTo>
                <a:lnTo>
                  <a:pt x="4590959" y="464524"/>
                </a:lnTo>
                <a:lnTo>
                  <a:pt x="4590959" y="228486"/>
                </a:lnTo>
                <a:lnTo>
                  <a:pt x="4590784" y="183018"/>
                </a:lnTo>
                <a:lnTo>
                  <a:pt x="4586233" y="117226"/>
                </a:lnTo>
                <a:lnTo>
                  <a:pt x="4566258" y="67057"/>
                </a:lnTo>
                <a:lnTo>
                  <a:pt x="4523897" y="24695"/>
                </a:lnTo>
                <a:lnTo>
                  <a:pt x="4473728" y="4723"/>
                </a:lnTo>
                <a:lnTo>
                  <a:pt x="4407939" y="174"/>
                </a:lnTo>
                <a:lnTo>
                  <a:pt x="4362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91912" y="6418820"/>
            <a:ext cx="40684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application.id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9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Arial MT"/>
                <a:cs typeface="Arial MT"/>
              </a:rPr>
              <a:t>orders-stream-app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7094" y="8284923"/>
            <a:ext cx="1337945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90" dirty="0">
                <a:latin typeface="Arial MT"/>
                <a:cs typeface="Arial MT"/>
              </a:rPr>
              <a:t>port</a:t>
            </a:r>
            <a:r>
              <a:rPr sz="1950" spc="-25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:</a:t>
            </a:r>
            <a:r>
              <a:rPr sz="1950" spc="-2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8080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53516" y="8284923"/>
            <a:ext cx="1337945" cy="38036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619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84"/>
              </a:spcBef>
            </a:pPr>
            <a:r>
              <a:rPr sz="1950" spc="90" dirty="0">
                <a:latin typeface="Arial MT"/>
                <a:cs typeface="Arial MT"/>
              </a:rPr>
              <a:t>port</a:t>
            </a:r>
            <a:r>
              <a:rPr sz="1950" spc="-25" dirty="0"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:</a:t>
            </a:r>
            <a:r>
              <a:rPr sz="1950" spc="-25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8081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59592" y="3433701"/>
            <a:ext cx="10456545" cy="975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080808"/>
                </a:solidFill>
                <a:latin typeface="Courier New"/>
                <a:cs typeface="Courier New"/>
              </a:rPr>
              <a:t>curl</a:t>
            </a:r>
            <a:r>
              <a:rPr sz="1650" spc="1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80808"/>
                </a:solidFill>
                <a:latin typeface="Courier New"/>
                <a:cs typeface="Courier New"/>
              </a:rPr>
              <a:t>-i</a:t>
            </a:r>
            <a:r>
              <a:rPr sz="1650" spc="114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80808"/>
                </a:solidFill>
                <a:latin typeface="Courier New"/>
                <a:cs typeface="Courier New"/>
              </a:rPr>
              <a:t>http://localhost:8080/v1/orders/count/general_orders?</a:t>
            </a:r>
            <a:r>
              <a:rPr sz="1650" b="1" spc="-5" dirty="0">
                <a:solidFill>
                  <a:srgbClr val="080808"/>
                </a:solidFill>
                <a:latin typeface="Courier New"/>
                <a:cs typeface="Courier New"/>
              </a:rPr>
              <a:t>location_id=store_4567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spc="-5" dirty="0">
                <a:solidFill>
                  <a:srgbClr val="080808"/>
                </a:solidFill>
                <a:latin typeface="Courier New"/>
                <a:cs typeface="Courier New"/>
              </a:rPr>
              <a:t>curl</a:t>
            </a:r>
            <a:r>
              <a:rPr sz="1650" spc="1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80808"/>
                </a:solidFill>
                <a:latin typeface="Courier New"/>
                <a:cs typeface="Courier New"/>
              </a:rPr>
              <a:t>-i</a:t>
            </a:r>
            <a:r>
              <a:rPr sz="1650" spc="114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080808"/>
                </a:solidFill>
                <a:latin typeface="Courier New"/>
                <a:cs typeface="Courier New"/>
              </a:rPr>
              <a:t>http://localhost:8080/v1/orders/count/general_orders?location_id=</a:t>
            </a:r>
            <a:r>
              <a:rPr sz="1650" b="1" spc="-5" dirty="0">
                <a:solidFill>
                  <a:srgbClr val="080808"/>
                </a:solidFill>
                <a:latin typeface="Courier New"/>
                <a:cs typeface="Courier New"/>
              </a:rPr>
              <a:t>store_1234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62769" y="9207996"/>
            <a:ext cx="48107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35" dirty="0">
                <a:latin typeface="Arial MT"/>
                <a:cs typeface="Arial MT"/>
              </a:rPr>
              <a:t>{"locationId":"store_4567","orderCount":1}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14461" y="9207996"/>
            <a:ext cx="48107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0" dirty="0">
                <a:latin typeface="Arial MT"/>
                <a:cs typeface="Arial MT"/>
              </a:rPr>
              <a:t>{“locationId":"sto</a:t>
            </a:r>
            <a:r>
              <a:rPr sz="1950" dirty="0">
                <a:latin typeface="Arial MT"/>
                <a:cs typeface="Arial MT"/>
              </a:rPr>
              <a:t>r</a:t>
            </a:r>
            <a:r>
              <a:rPr sz="1950" spc="25" dirty="0">
                <a:latin typeface="Arial MT"/>
                <a:cs typeface="Arial MT"/>
              </a:rPr>
              <a:t>e_1234","o</a:t>
            </a:r>
            <a:r>
              <a:rPr sz="1950" spc="-20" dirty="0">
                <a:latin typeface="Arial MT"/>
                <a:cs typeface="Arial MT"/>
              </a:rPr>
              <a:t>r</a:t>
            </a:r>
            <a:r>
              <a:rPr sz="1950" spc="35" dirty="0">
                <a:latin typeface="Arial MT"/>
                <a:cs typeface="Arial MT"/>
              </a:rPr>
              <a:t>derCount":1}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82544" y="3895125"/>
            <a:ext cx="2242820" cy="4807585"/>
            <a:chOff x="3082544" y="3895125"/>
            <a:chExt cx="2242820" cy="4807585"/>
          </a:xfrm>
        </p:grpSpPr>
        <p:sp>
          <p:nvSpPr>
            <p:cNvPr id="26" name="object 26"/>
            <p:cNvSpPr/>
            <p:nvPr/>
          </p:nvSpPr>
          <p:spPr>
            <a:xfrm>
              <a:off x="3505396" y="3895125"/>
              <a:ext cx="0" cy="3799840"/>
            </a:xfrm>
            <a:custGeom>
              <a:avLst/>
              <a:gdLst/>
              <a:ahLst/>
              <a:cxnLst/>
              <a:rect l="l" t="t" r="r" b="b"/>
              <a:pathLst>
                <a:path h="3799840">
                  <a:moveTo>
                    <a:pt x="0" y="0"/>
                  </a:moveTo>
                  <a:lnTo>
                    <a:pt x="0" y="3799488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55136" y="768414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34061" y="7736339"/>
              <a:ext cx="691515" cy="655320"/>
            </a:xfrm>
            <a:custGeom>
              <a:avLst/>
              <a:gdLst/>
              <a:ahLst/>
              <a:cxnLst/>
              <a:rect l="l" t="t" r="r" b="b"/>
              <a:pathLst>
                <a:path w="691514" h="655320">
                  <a:moveTo>
                    <a:pt x="250053" y="628200"/>
                  </a:moveTo>
                  <a:lnTo>
                    <a:pt x="183631" y="628200"/>
                  </a:lnTo>
                  <a:lnTo>
                    <a:pt x="205335" y="647962"/>
                  </a:lnTo>
                  <a:lnTo>
                    <a:pt x="220334" y="654749"/>
                  </a:lnTo>
                  <a:lnTo>
                    <a:pt x="238191" y="642653"/>
                  </a:lnTo>
                  <a:lnTo>
                    <a:pt x="250053" y="628200"/>
                  </a:lnTo>
                  <a:close/>
                </a:path>
                <a:path w="691514" h="655320">
                  <a:moveTo>
                    <a:pt x="0" y="371806"/>
                  </a:moveTo>
                  <a:lnTo>
                    <a:pt x="3105" y="379430"/>
                  </a:lnTo>
                  <a:lnTo>
                    <a:pt x="26073" y="428754"/>
                  </a:lnTo>
                  <a:lnTo>
                    <a:pt x="52128" y="476223"/>
                  </a:lnTo>
                  <a:lnTo>
                    <a:pt x="79235" y="523872"/>
                  </a:lnTo>
                  <a:lnTo>
                    <a:pt x="105358" y="573739"/>
                  </a:lnTo>
                  <a:lnTo>
                    <a:pt x="137770" y="626630"/>
                  </a:lnTo>
                  <a:lnTo>
                    <a:pt x="158616" y="637137"/>
                  </a:lnTo>
                  <a:lnTo>
                    <a:pt x="172400" y="629561"/>
                  </a:lnTo>
                  <a:lnTo>
                    <a:pt x="183631" y="628200"/>
                  </a:lnTo>
                  <a:lnTo>
                    <a:pt x="250053" y="628200"/>
                  </a:lnTo>
                  <a:lnTo>
                    <a:pt x="268470" y="605760"/>
                  </a:lnTo>
                  <a:lnTo>
                    <a:pt x="320734" y="538161"/>
                  </a:lnTo>
                  <a:lnTo>
                    <a:pt x="338130" y="514639"/>
                  </a:lnTo>
                  <a:lnTo>
                    <a:pt x="363611" y="481416"/>
                  </a:lnTo>
                  <a:lnTo>
                    <a:pt x="379461" y="461121"/>
                  </a:lnTo>
                  <a:lnTo>
                    <a:pt x="197639" y="461121"/>
                  </a:lnTo>
                  <a:lnTo>
                    <a:pt x="193486" y="456169"/>
                  </a:lnTo>
                  <a:lnTo>
                    <a:pt x="190054" y="452317"/>
                  </a:lnTo>
                  <a:lnTo>
                    <a:pt x="186881" y="448290"/>
                  </a:lnTo>
                  <a:lnTo>
                    <a:pt x="169253" y="425147"/>
                  </a:lnTo>
                  <a:lnTo>
                    <a:pt x="137297" y="381419"/>
                  </a:lnTo>
                  <a:lnTo>
                    <a:pt x="130986" y="373274"/>
                  </a:lnTo>
                  <a:lnTo>
                    <a:pt x="3586" y="373274"/>
                  </a:lnTo>
                  <a:lnTo>
                    <a:pt x="0" y="371806"/>
                  </a:lnTo>
                  <a:close/>
                </a:path>
                <a:path w="691514" h="655320">
                  <a:moveTo>
                    <a:pt x="623405" y="0"/>
                  </a:moveTo>
                  <a:lnTo>
                    <a:pt x="592097" y="24467"/>
                  </a:lnTo>
                  <a:lnTo>
                    <a:pt x="561292" y="55187"/>
                  </a:lnTo>
                  <a:lnTo>
                    <a:pt x="523193" y="94989"/>
                  </a:lnTo>
                  <a:lnTo>
                    <a:pt x="479904" y="141444"/>
                  </a:lnTo>
                  <a:lnTo>
                    <a:pt x="433530" y="192121"/>
                  </a:lnTo>
                  <a:lnTo>
                    <a:pt x="386175" y="244589"/>
                  </a:lnTo>
                  <a:lnTo>
                    <a:pt x="339943" y="296419"/>
                  </a:lnTo>
                  <a:lnTo>
                    <a:pt x="296939" y="345179"/>
                  </a:lnTo>
                  <a:lnTo>
                    <a:pt x="259267" y="388439"/>
                  </a:lnTo>
                  <a:lnTo>
                    <a:pt x="229033" y="423769"/>
                  </a:lnTo>
                  <a:lnTo>
                    <a:pt x="205128" y="452711"/>
                  </a:lnTo>
                  <a:lnTo>
                    <a:pt x="201678" y="456479"/>
                  </a:lnTo>
                  <a:lnTo>
                    <a:pt x="197639" y="461121"/>
                  </a:lnTo>
                  <a:lnTo>
                    <a:pt x="379461" y="461121"/>
                  </a:lnTo>
                  <a:lnTo>
                    <a:pt x="395423" y="440680"/>
                  </a:lnTo>
                  <a:lnTo>
                    <a:pt x="431814" y="394618"/>
                  </a:lnTo>
                  <a:lnTo>
                    <a:pt x="511315" y="295268"/>
                  </a:lnTo>
                  <a:lnTo>
                    <a:pt x="550919" y="246357"/>
                  </a:lnTo>
                  <a:lnTo>
                    <a:pt x="588088" y="200871"/>
                  </a:lnTo>
                  <a:lnTo>
                    <a:pt x="621067" y="160999"/>
                  </a:lnTo>
                  <a:lnTo>
                    <a:pt x="648103" y="128928"/>
                  </a:lnTo>
                  <a:lnTo>
                    <a:pt x="672382" y="101325"/>
                  </a:lnTo>
                  <a:lnTo>
                    <a:pt x="677059" y="95647"/>
                  </a:lnTo>
                  <a:lnTo>
                    <a:pt x="681327" y="89630"/>
                  </a:lnTo>
                  <a:lnTo>
                    <a:pt x="685037" y="83091"/>
                  </a:lnTo>
                  <a:lnTo>
                    <a:pt x="689886" y="72849"/>
                  </a:lnTo>
                  <a:lnTo>
                    <a:pt x="691219" y="66285"/>
                  </a:lnTo>
                  <a:lnTo>
                    <a:pt x="688593" y="60337"/>
                  </a:lnTo>
                  <a:lnTo>
                    <a:pt x="681563" y="51939"/>
                  </a:lnTo>
                  <a:lnTo>
                    <a:pt x="676944" y="46699"/>
                  </a:lnTo>
                  <a:lnTo>
                    <a:pt x="673563" y="45944"/>
                  </a:lnTo>
                  <a:lnTo>
                    <a:pt x="665371" y="45944"/>
                  </a:lnTo>
                  <a:lnTo>
                    <a:pt x="656916" y="44964"/>
                  </a:lnTo>
                  <a:lnTo>
                    <a:pt x="651018" y="41329"/>
                  </a:lnTo>
                  <a:lnTo>
                    <a:pt x="647800" y="35364"/>
                  </a:lnTo>
                  <a:lnTo>
                    <a:pt x="647385" y="27398"/>
                  </a:lnTo>
                  <a:lnTo>
                    <a:pt x="647689" y="24782"/>
                  </a:lnTo>
                  <a:lnTo>
                    <a:pt x="647017" y="21389"/>
                  </a:lnTo>
                  <a:lnTo>
                    <a:pt x="645368" y="19442"/>
                  </a:lnTo>
                  <a:lnTo>
                    <a:pt x="640986" y="14972"/>
                  </a:lnTo>
                  <a:lnTo>
                    <a:pt x="634762" y="9340"/>
                  </a:lnTo>
                  <a:lnTo>
                    <a:pt x="628351" y="3898"/>
                  </a:lnTo>
                  <a:lnTo>
                    <a:pt x="623405" y="0"/>
                  </a:lnTo>
                  <a:close/>
                </a:path>
                <a:path w="691514" h="655320">
                  <a:moveTo>
                    <a:pt x="81403" y="315789"/>
                  </a:moveTo>
                  <a:lnTo>
                    <a:pt x="75324" y="315966"/>
                  </a:lnTo>
                  <a:lnTo>
                    <a:pt x="68491" y="318078"/>
                  </a:lnTo>
                  <a:lnTo>
                    <a:pt x="62960" y="319399"/>
                  </a:lnTo>
                  <a:lnTo>
                    <a:pt x="56848" y="320640"/>
                  </a:lnTo>
                  <a:lnTo>
                    <a:pt x="50393" y="322505"/>
                  </a:lnTo>
                  <a:lnTo>
                    <a:pt x="43838" y="325697"/>
                  </a:lnTo>
                  <a:lnTo>
                    <a:pt x="40805" y="329244"/>
                  </a:lnTo>
                  <a:lnTo>
                    <a:pt x="44760" y="334884"/>
                  </a:lnTo>
                  <a:lnTo>
                    <a:pt x="45294" y="340378"/>
                  </a:lnTo>
                  <a:lnTo>
                    <a:pt x="41630" y="344294"/>
                  </a:lnTo>
                  <a:lnTo>
                    <a:pt x="31958" y="346935"/>
                  </a:lnTo>
                  <a:lnTo>
                    <a:pt x="19752" y="349925"/>
                  </a:lnTo>
                  <a:lnTo>
                    <a:pt x="8483" y="354889"/>
                  </a:lnTo>
                  <a:lnTo>
                    <a:pt x="5529" y="356880"/>
                  </a:lnTo>
                  <a:lnTo>
                    <a:pt x="11165" y="364967"/>
                  </a:lnTo>
                  <a:lnTo>
                    <a:pt x="3586" y="373274"/>
                  </a:lnTo>
                  <a:lnTo>
                    <a:pt x="130986" y="373274"/>
                  </a:lnTo>
                  <a:lnTo>
                    <a:pt x="119478" y="358419"/>
                  </a:lnTo>
                  <a:lnTo>
                    <a:pt x="111533" y="349024"/>
                  </a:lnTo>
                  <a:lnTo>
                    <a:pt x="103259" y="339877"/>
                  </a:lnTo>
                  <a:lnTo>
                    <a:pt x="94872" y="330813"/>
                  </a:lnTo>
                  <a:lnTo>
                    <a:pt x="86588" y="321664"/>
                  </a:lnTo>
                  <a:lnTo>
                    <a:pt x="81403" y="315789"/>
                  </a:lnTo>
                  <a:close/>
                </a:path>
                <a:path w="691514" h="655320">
                  <a:moveTo>
                    <a:pt x="672132" y="45624"/>
                  </a:moveTo>
                  <a:lnTo>
                    <a:pt x="665371" y="45944"/>
                  </a:lnTo>
                  <a:lnTo>
                    <a:pt x="673563" y="45944"/>
                  </a:lnTo>
                  <a:lnTo>
                    <a:pt x="672132" y="45624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82544" y="7856329"/>
              <a:ext cx="845819" cy="846455"/>
            </a:xfrm>
            <a:custGeom>
              <a:avLst/>
              <a:gdLst/>
              <a:ahLst/>
              <a:cxnLst/>
              <a:rect l="l" t="t" r="r" b="b"/>
              <a:pathLst>
                <a:path w="845820" h="846454">
                  <a:moveTo>
                    <a:pt x="598258" y="0"/>
                  </a:moveTo>
                  <a:lnTo>
                    <a:pt x="247714" y="0"/>
                  </a:lnTo>
                  <a:lnTo>
                    <a:pt x="0" y="247714"/>
                  </a:lnTo>
                  <a:lnTo>
                    <a:pt x="0" y="597990"/>
                  </a:lnTo>
                  <a:lnTo>
                    <a:pt x="247714" y="845905"/>
                  </a:lnTo>
                  <a:lnTo>
                    <a:pt x="597990" y="845905"/>
                  </a:lnTo>
                  <a:lnTo>
                    <a:pt x="628040" y="815854"/>
                  </a:lnTo>
                  <a:lnTo>
                    <a:pt x="260191" y="815854"/>
                  </a:lnTo>
                  <a:lnTo>
                    <a:pt x="30050" y="585782"/>
                  </a:lnTo>
                  <a:lnTo>
                    <a:pt x="30050" y="260124"/>
                  </a:lnTo>
                  <a:lnTo>
                    <a:pt x="260191" y="30050"/>
                  </a:lnTo>
                  <a:lnTo>
                    <a:pt x="628275" y="30050"/>
                  </a:lnTo>
                  <a:lnTo>
                    <a:pt x="598258" y="0"/>
                  </a:lnTo>
                  <a:close/>
                </a:path>
                <a:path w="845820" h="846454">
                  <a:moveTo>
                    <a:pt x="628275" y="30050"/>
                  </a:moveTo>
                  <a:lnTo>
                    <a:pt x="585580" y="30050"/>
                  </a:lnTo>
                  <a:lnTo>
                    <a:pt x="815653" y="260124"/>
                  </a:lnTo>
                  <a:lnTo>
                    <a:pt x="815653" y="585782"/>
                  </a:lnTo>
                  <a:lnTo>
                    <a:pt x="815854" y="585782"/>
                  </a:lnTo>
                  <a:lnTo>
                    <a:pt x="585782" y="815854"/>
                  </a:lnTo>
                  <a:lnTo>
                    <a:pt x="628040" y="815854"/>
                  </a:lnTo>
                  <a:lnTo>
                    <a:pt x="845704" y="598191"/>
                  </a:lnTo>
                  <a:lnTo>
                    <a:pt x="845704" y="247714"/>
                  </a:lnTo>
                  <a:lnTo>
                    <a:pt x="628275" y="30050"/>
                  </a:lnTo>
                  <a:close/>
                </a:path>
                <a:path w="845820" h="846454">
                  <a:moveTo>
                    <a:pt x="575049" y="55807"/>
                  </a:moveTo>
                  <a:lnTo>
                    <a:pt x="270923" y="55807"/>
                  </a:lnTo>
                  <a:lnTo>
                    <a:pt x="55807" y="270856"/>
                  </a:lnTo>
                  <a:lnTo>
                    <a:pt x="55807" y="575049"/>
                  </a:lnTo>
                  <a:lnTo>
                    <a:pt x="270923" y="790097"/>
                  </a:lnTo>
                  <a:lnTo>
                    <a:pt x="575049" y="790097"/>
                  </a:lnTo>
                  <a:lnTo>
                    <a:pt x="790097" y="575049"/>
                  </a:lnTo>
                  <a:lnTo>
                    <a:pt x="790097" y="270856"/>
                  </a:lnTo>
                  <a:lnTo>
                    <a:pt x="575049" y="55807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339500" y="2260961"/>
            <a:ext cx="5493385" cy="11461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14984" marR="5080" indent="-502920" algn="just">
              <a:lnSpc>
                <a:spcPts val="2830"/>
              </a:lnSpc>
              <a:spcBef>
                <a:spcPts val="475"/>
              </a:spcBef>
              <a:buSzPct val="125000"/>
              <a:buChar char="•"/>
              <a:tabLst>
                <a:tab pos="515620" algn="l"/>
              </a:tabLst>
            </a:pPr>
            <a:r>
              <a:rPr sz="2600" spc="-5" dirty="0">
                <a:latin typeface="Arial MT"/>
                <a:cs typeface="Arial MT"/>
              </a:rPr>
              <a:t>Each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25" dirty="0">
                <a:latin typeface="Arial MT"/>
                <a:cs typeface="Arial MT"/>
              </a:rPr>
              <a:t>instance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needs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70" dirty="0">
                <a:latin typeface="Arial MT"/>
                <a:cs typeface="Arial MT"/>
              </a:rPr>
              <a:t>know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25" dirty="0">
                <a:latin typeface="Arial MT"/>
                <a:cs typeface="Arial MT"/>
              </a:rPr>
              <a:t>instance </a:t>
            </a:r>
            <a:r>
              <a:rPr sz="2600" spc="50" dirty="0">
                <a:latin typeface="Arial MT"/>
                <a:cs typeface="Arial MT"/>
              </a:rPr>
              <a:t>that </a:t>
            </a:r>
            <a:r>
              <a:rPr sz="2600" spc="45" dirty="0">
                <a:latin typeface="Arial MT"/>
                <a:cs typeface="Arial MT"/>
              </a:rPr>
              <a:t>holds </a:t>
            </a:r>
            <a:r>
              <a:rPr sz="2600" spc="30" dirty="0">
                <a:latin typeface="Arial MT"/>
                <a:cs typeface="Arial MT"/>
              </a:rPr>
              <a:t>the </a:t>
            </a:r>
            <a:r>
              <a:rPr sz="2600" spc="40" dirty="0">
                <a:latin typeface="Arial MT"/>
                <a:cs typeface="Arial MT"/>
              </a:rPr>
              <a:t>data </a:t>
            </a:r>
            <a:r>
              <a:rPr sz="2600" spc="45" dirty="0">
                <a:latin typeface="Arial MT"/>
                <a:cs typeface="Arial MT"/>
              </a:rPr>
              <a:t>for </a:t>
            </a:r>
            <a:r>
              <a:rPr sz="2600" spc="-30" dirty="0">
                <a:latin typeface="Arial MT"/>
                <a:cs typeface="Arial MT"/>
              </a:rPr>
              <a:t>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given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key.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9411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" dirty="0">
                <a:latin typeface="Arial"/>
                <a:cs typeface="Arial"/>
              </a:rPr>
              <a:t>Streams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API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10" dirty="0">
                <a:latin typeface="Arial"/>
                <a:cs typeface="Arial"/>
              </a:rPr>
              <a:t>Impementations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465880"/>
            <a:ext cx="12657455" cy="694690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-35" dirty="0">
                <a:latin typeface="Arial MT"/>
                <a:cs typeface="Arial MT"/>
              </a:rPr>
              <a:t> </a:t>
            </a:r>
            <a:r>
              <a:rPr sz="3950" spc="-45" dirty="0">
                <a:latin typeface="Arial MT"/>
                <a:cs typeface="Arial MT"/>
              </a:rPr>
              <a:t>DSL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lang="en-US" sz="3950" spc="20" dirty="0">
                <a:latin typeface="Arial MT"/>
                <a:cs typeface="Arial MT"/>
              </a:rPr>
              <a:t>high-level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API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25" dirty="0">
                <a:latin typeface="Arial MT"/>
                <a:cs typeface="Arial MT"/>
              </a:rPr>
              <a:t>Use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operators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build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your</a:t>
            </a:r>
            <a:r>
              <a:rPr sz="3950" dirty="0">
                <a:latin typeface="Arial MT"/>
                <a:cs typeface="Arial MT"/>
              </a:rPr>
              <a:t> stream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processing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logic</a:t>
            </a:r>
            <a:endParaRPr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" dirty="0">
                <a:latin typeface="Arial MT"/>
                <a:cs typeface="Arial MT"/>
              </a:rPr>
              <a:t>Processor</a:t>
            </a:r>
            <a:r>
              <a:rPr sz="3950" spc="-4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API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lang="en-US" sz="3950" spc="70" dirty="0">
                <a:latin typeface="Arial MT"/>
                <a:cs typeface="Arial MT"/>
              </a:rPr>
              <a:t>low-level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API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45" dirty="0">
                <a:latin typeface="Arial MT"/>
                <a:cs typeface="Arial MT"/>
              </a:rPr>
              <a:t>Complex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compared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 </a:t>
            </a:r>
            <a:r>
              <a:rPr sz="3950" spc="-45" dirty="0">
                <a:latin typeface="Arial MT"/>
                <a:cs typeface="Arial MT"/>
              </a:rPr>
              <a:t>DSL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45" dirty="0">
                <a:latin typeface="Arial MT"/>
                <a:cs typeface="Arial MT"/>
              </a:rPr>
              <a:t>DSL</a:t>
            </a:r>
            <a:r>
              <a:rPr sz="3950" dirty="0">
                <a:latin typeface="Arial MT"/>
                <a:cs typeface="Arial MT"/>
              </a:rPr>
              <a:t> is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built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20" dirty="0">
                <a:latin typeface="Arial MT"/>
                <a:cs typeface="Arial MT"/>
              </a:rPr>
              <a:t>top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Processor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API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42" y="3250229"/>
            <a:ext cx="14755494" cy="475805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065" marR="14604" algn="ctr">
              <a:lnSpc>
                <a:spcPts val="8820"/>
              </a:lnSpc>
              <a:spcBef>
                <a:spcPts val="2035"/>
              </a:spcBef>
            </a:pPr>
            <a:r>
              <a:rPr sz="9000" spc="15" dirty="0">
                <a:latin typeface="Arial MT"/>
                <a:cs typeface="Arial MT"/>
              </a:rPr>
              <a:t>Kafka</a:t>
            </a:r>
            <a:r>
              <a:rPr sz="9000" spc="-395" dirty="0">
                <a:latin typeface="Arial MT"/>
                <a:cs typeface="Arial MT"/>
              </a:rPr>
              <a:t> </a:t>
            </a:r>
            <a:r>
              <a:rPr sz="9000" spc="-45" dirty="0">
                <a:latin typeface="Arial MT"/>
                <a:cs typeface="Arial MT"/>
              </a:rPr>
              <a:t>Streams</a:t>
            </a:r>
            <a:r>
              <a:rPr sz="9000" spc="-395" dirty="0">
                <a:latin typeface="Arial MT"/>
                <a:cs typeface="Arial MT"/>
              </a:rPr>
              <a:t> </a:t>
            </a:r>
            <a:r>
              <a:rPr sz="9000" spc="-95" dirty="0">
                <a:latin typeface="Arial MT"/>
                <a:cs typeface="Arial MT"/>
              </a:rPr>
              <a:t>Terminologies </a:t>
            </a:r>
            <a:r>
              <a:rPr sz="9000" spc="-2485" dirty="0">
                <a:latin typeface="Arial MT"/>
                <a:cs typeface="Arial MT"/>
              </a:rPr>
              <a:t> </a:t>
            </a:r>
            <a:r>
              <a:rPr sz="9000" spc="-40" dirty="0">
                <a:latin typeface="Arial MT"/>
                <a:cs typeface="Arial MT"/>
              </a:rPr>
              <a:t>Topology</a:t>
            </a:r>
            <a:endParaRPr sz="9000">
              <a:latin typeface="Arial MT"/>
              <a:cs typeface="Arial MT"/>
            </a:endParaRPr>
          </a:p>
          <a:p>
            <a:pPr marL="4798060" marR="4800600" indent="22225" algn="ctr">
              <a:lnSpc>
                <a:spcPts val="8820"/>
              </a:lnSpc>
              <a:spcBef>
                <a:spcPts val="5"/>
              </a:spcBef>
            </a:pPr>
            <a:r>
              <a:rPr sz="9000" spc="-180" dirty="0">
                <a:latin typeface="Arial MT"/>
                <a:cs typeface="Arial MT"/>
              </a:rPr>
              <a:t>&amp; </a:t>
            </a:r>
            <a:r>
              <a:rPr sz="9000" spc="-175" dirty="0">
                <a:latin typeface="Arial MT"/>
                <a:cs typeface="Arial MT"/>
              </a:rPr>
              <a:t> </a:t>
            </a:r>
            <a:r>
              <a:rPr sz="9000" spc="-190" dirty="0">
                <a:latin typeface="Arial MT"/>
                <a:cs typeface="Arial MT"/>
              </a:rPr>
              <a:t>P</a:t>
            </a:r>
            <a:r>
              <a:rPr sz="9000" spc="-180" dirty="0">
                <a:latin typeface="Arial MT"/>
                <a:cs typeface="Arial MT"/>
              </a:rPr>
              <a:t>r</a:t>
            </a:r>
            <a:r>
              <a:rPr sz="9000" spc="50" dirty="0">
                <a:latin typeface="Arial MT"/>
                <a:cs typeface="Arial MT"/>
              </a:rPr>
              <a:t>ocessor</a:t>
            </a:r>
            <a:endParaRPr sz="9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628" y="552904"/>
            <a:ext cx="94430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140" dirty="0">
                <a:latin typeface="Arial"/>
                <a:cs typeface="Arial"/>
              </a:rPr>
              <a:t>opo</a:t>
            </a:r>
            <a:r>
              <a:rPr sz="7000" b="1" spc="-285" dirty="0">
                <a:latin typeface="Arial"/>
                <a:cs typeface="Arial"/>
              </a:rPr>
              <a:t>l</a:t>
            </a:r>
            <a:r>
              <a:rPr sz="7000" b="1" spc="-140" dirty="0">
                <a:latin typeface="Arial"/>
                <a:cs typeface="Arial"/>
              </a:rPr>
              <a:t>og</a:t>
            </a:r>
            <a:r>
              <a:rPr sz="7000" b="1" spc="-260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54" dirty="0">
                <a:latin typeface="Arial"/>
                <a:cs typeface="Arial"/>
              </a:rPr>
              <a:t>&amp;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P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spc="-20" dirty="0">
                <a:latin typeface="Arial"/>
                <a:cs typeface="Arial"/>
              </a:rPr>
              <a:t>ce</a:t>
            </a:r>
            <a:r>
              <a:rPr sz="7000" b="1" spc="-275" dirty="0">
                <a:latin typeface="Arial"/>
                <a:cs typeface="Arial"/>
              </a:rPr>
              <a:t>ss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spc="-145" dirty="0">
                <a:latin typeface="Arial"/>
                <a:cs typeface="Arial"/>
              </a:rPr>
              <a:t>r</a:t>
            </a:r>
            <a:r>
              <a:rPr sz="7000" b="1" spc="-130" dirty="0">
                <a:latin typeface="Arial"/>
                <a:cs typeface="Arial"/>
              </a:rPr>
              <a:t>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6578" y="2496888"/>
            <a:ext cx="7892415" cy="64452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133604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stream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processing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has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series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 </a:t>
            </a:r>
            <a:r>
              <a:rPr sz="3950" spc="7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processors.</a:t>
            </a:r>
            <a:endParaRPr sz="3950">
              <a:latin typeface="Arial MT"/>
              <a:cs typeface="Arial MT"/>
            </a:endParaRPr>
          </a:p>
          <a:p>
            <a:pPr marL="514984" marR="5080" indent="-502920">
              <a:lnSpc>
                <a:spcPct val="90400"/>
              </a:lnSpc>
              <a:spcBef>
                <a:spcPts val="360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 </a:t>
            </a:r>
            <a:r>
              <a:rPr sz="3950" spc="85" dirty="0">
                <a:latin typeface="Arial MT"/>
                <a:cs typeface="Arial MT"/>
              </a:rPr>
              <a:t>concept </a:t>
            </a:r>
            <a:r>
              <a:rPr sz="3950" spc="70" dirty="0">
                <a:latin typeface="Arial MT"/>
                <a:cs typeface="Arial MT"/>
              </a:rPr>
              <a:t>of </a:t>
            </a:r>
            <a:r>
              <a:rPr sz="3950" spc="25" dirty="0">
                <a:latin typeface="Arial MT"/>
                <a:cs typeface="Arial MT"/>
              </a:rPr>
              <a:t>designing the </a:t>
            </a:r>
            <a:r>
              <a:rPr sz="3950" spc="3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</a:t>
            </a:r>
            <a:r>
              <a:rPr sz="3950" dirty="0">
                <a:latin typeface="Arial MT"/>
                <a:cs typeface="Arial MT"/>
              </a:rPr>
              <a:t> in </a:t>
            </a:r>
            <a:r>
              <a:rPr sz="3950" spc="35" dirty="0">
                <a:latin typeface="Arial MT"/>
                <a:cs typeface="Arial MT"/>
              </a:rPr>
              <a:t>this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approach</a:t>
            </a:r>
            <a:r>
              <a:rPr sz="3950" dirty="0">
                <a:latin typeface="Arial MT"/>
                <a:cs typeface="Arial MT"/>
              </a:rPr>
              <a:t> 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basically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25" dirty="0">
                <a:latin typeface="Arial"/>
                <a:cs typeface="Arial"/>
              </a:rPr>
              <a:t>Directed </a:t>
            </a:r>
            <a:r>
              <a:rPr sz="3950" b="1" spc="-1085" dirty="0">
                <a:latin typeface="Arial"/>
                <a:cs typeface="Arial"/>
              </a:rPr>
              <a:t> </a:t>
            </a:r>
            <a:r>
              <a:rPr sz="3950" b="1" spc="-35" dirty="0">
                <a:latin typeface="Arial"/>
                <a:cs typeface="Arial"/>
              </a:rPr>
              <a:t>Acyclic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spc="-15" dirty="0">
                <a:latin typeface="Arial"/>
                <a:cs typeface="Arial"/>
              </a:rPr>
              <a:t>Graph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-70" dirty="0">
                <a:latin typeface="Arial"/>
                <a:cs typeface="Arial"/>
              </a:rPr>
              <a:t>(DAG)</a:t>
            </a:r>
            <a:r>
              <a:rPr sz="3950" spc="-70" dirty="0">
                <a:latin typeface="Arial MT"/>
                <a:cs typeface="Arial MT"/>
              </a:rPr>
              <a:t>.</a:t>
            </a:r>
            <a:endParaRPr sz="3950">
              <a:latin typeface="Arial MT"/>
              <a:cs typeface="Arial MT"/>
            </a:endParaRPr>
          </a:p>
          <a:p>
            <a:pPr marL="514984" marR="80645" indent="-502920">
              <a:lnSpc>
                <a:spcPct val="90100"/>
              </a:lnSpc>
              <a:spcBef>
                <a:spcPts val="369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collection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processors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 </a:t>
            </a:r>
            <a:r>
              <a:rPr sz="3950" spc="-10" dirty="0">
                <a:latin typeface="Arial MT"/>
                <a:cs typeface="Arial MT"/>
              </a:rPr>
              <a:t>Streams </a:t>
            </a:r>
            <a:r>
              <a:rPr sz="3950" dirty="0">
                <a:latin typeface="Arial MT"/>
                <a:cs typeface="Arial MT"/>
              </a:rPr>
              <a:t>is </a:t>
            </a:r>
            <a:r>
              <a:rPr sz="3950" spc="25" dirty="0">
                <a:latin typeface="Arial MT"/>
                <a:cs typeface="Arial MT"/>
              </a:rPr>
              <a:t>called </a:t>
            </a:r>
            <a:r>
              <a:rPr sz="3950" spc="-75" dirty="0">
                <a:latin typeface="Arial MT"/>
                <a:cs typeface="Arial MT"/>
              </a:rPr>
              <a:t>a </a:t>
            </a:r>
            <a:r>
              <a:rPr sz="3950" spc="-70" dirty="0">
                <a:latin typeface="Arial MT"/>
                <a:cs typeface="Arial MT"/>
              </a:rPr>
              <a:t> </a:t>
            </a:r>
            <a:r>
              <a:rPr sz="3950" b="1" spc="-105" dirty="0">
                <a:latin typeface="Arial"/>
                <a:cs typeface="Arial"/>
              </a:rPr>
              <a:t>Topology.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09918" y="3375251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4">
                <a:moveTo>
                  <a:pt x="2410952" y="0"/>
                </a:moveTo>
                <a:lnTo>
                  <a:pt x="240097" y="0"/>
                </a:lnTo>
                <a:lnTo>
                  <a:pt x="192316" y="183"/>
                </a:lnTo>
                <a:lnTo>
                  <a:pt x="153783" y="1470"/>
                </a:lnTo>
                <a:lnTo>
                  <a:pt x="99180" y="11765"/>
                </a:lnTo>
                <a:lnTo>
                  <a:pt x="45778" y="45784"/>
                </a:lnTo>
                <a:lnTo>
                  <a:pt x="11758" y="99184"/>
                </a:lnTo>
                <a:lnTo>
                  <a:pt x="1469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69" y="893299"/>
                </a:lnTo>
                <a:lnTo>
                  <a:pt x="11758" y="947903"/>
                </a:lnTo>
                <a:lnTo>
                  <a:pt x="45778" y="1001303"/>
                </a:lnTo>
                <a:lnTo>
                  <a:pt x="99180" y="1035322"/>
                </a:lnTo>
                <a:lnTo>
                  <a:pt x="153783" y="1045617"/>
                </a:lnTo>
                <a:lnTo>
                  <a:pt x="192316" y="1046904"/>
                </a:lnTo>
                <a:lnTo>
                  <a:pt x="240097" y="1047088"/>
                </a:lnTo>
                <a:lnTo>
                  <a:pt x="2410952" y="1047088"/>
                </a:lnTo>
                <a:lnTo>
                  <a:pt x="2458731" y="1046904"/>
                </a:lnTo>
                <a:lnTo>
                  <a:pt x="2497262" y="1045617"/>
                </a:lnTo>
                <a:lnTo>
                  <a:pt x="2551869" y="1035322"/>
                </a:lnTo>
                <a:lnTo>
                  <a:pt x="2605266" y="1001303"/>
                </a:lnTo>
                <a:lnTo>
                  <a:pt x="2639280" y="947903"/>
                </a:lnTo>
                <a:lnTo>
                  <a:pt x="2649579" y="893299"/>
                </a:lnTo>
                <a:lnTo>
                  <a:pt x="2650866" y="854769"/>
                </a:lnTo>
                <a:lnTo>
                  <a:pt x="2651050" y="806991"/>
                </a:lnTo>
                <a:lnTo>
                  <a:pt x="2651050" y="240096"/>
                </a:lnTo>
                <a:lnTo>
                  <a:pt x="2650866" y="192318"/>
                </a:lnTo>
                <a:lnTo>
                  <a:pt x="2649579" y="153787"/>
                </a:lnTo>
                <a:lnTo>
                  <a:pt x="2639280" y="99184"/>
                </a:lnTo>
                <a:lnTo>
                  <a:pt x="2605266" y="45784"/>
                </a:lnTo>
                <a:lnTo>
                  <a:pt x="2551869" y="11765"/>
                </a:lnTo>
                <a:lnTo>
                  <a:pt x="2497262" y="1470"/>
                </a:lnTo>
                <a:lnTo>
                  <a:pt x="2458731" y="183"/>
                </a:lnTo>
                <a:lnTo>
                  <a:pt x="241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37191" y="3468599"/>
            <a:ext cx="15970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38760">
              <a:lnSpc>
                <a:spcPct val="103099"/>
              </a:lnSpc>
              <a:spcBef>
                <a:spcPts val="40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Source 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09918" y="5481710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5">
                <a:moveTo>
                  <a:pt x="2410952" y="0"/>
                </a:moveTo>
                <a:lnTo>
                  <a:pt x="240097" y="0"/>
                </a:lnTo>
                <a:lnTo>
                  <a:pt x="192316" y="183"/>
                </a:lnTo>
                <a:lnTo>
                  <a:pt x="153783" y="1470"/>
                </a:lnTo>
                <a:lnTo>
                  <a:pt x="99180" y="11766"/>
                </a:lnTo>
                <a:lnTo>
                  <a:pt x="45778" y="45784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2"/>
                </a:lnTo>
                <a:lnTo>
                  <a:pt x="153783" y="1045617"/>
                </a:lnTo>
                <a:lnTo>
                  <a:pt x="192316" y="1046904"/>
                </a:lnTo>
                <a:lnTo>
                  <a:pt x="240097" y="1047088"/>
                </a:lnTo>
                <a:lnTo>
                  <a:pt x="2410952" y="1047088"/>
                </a:lnTo>
                <a:lnTo>
                  <a:pt x="2458731" y="1046904"/>
                </a:lnTo>
                <a:lnTo>
                  <a:pt x="2497262" y="1045617"/>
                </a:lnTo>
                <a:lnTo>
                  <a:pt x="2551869" y="1035322"/>
                </a:lnTo>
                <a:lnTo>
                  <a:pt x="2605266" y="1001303"/>
                </a:lnTo>
                <a:lnTo>
                  <a:pt x="2639280" y="947904"/>
                </a:lnTo>
                <a:lnTo>
                  <a:pt x="2649579" y="893300"/>
                </a:lnTo>
                <a:lnTo>
                  <a:pt x="2650866" y="854769"/>
                </a:lnTo>
                <a:lnTo>
                  <a:pt x="2651050" y="806991"/>
                </a:lnTo>
                <a:lnTo>
                  <a:pt x="2651050" y="240097"/>
                </a:lnTo>
                <a:lnTo>
                  <a:pt x="2650866" y="192319"/>
                </a:lnTo>
                <a:lnTo>
                  <a:pt x="2649579" y="153788"/>
                </a:lnTo>
                <a:lnTo>
                  <a:pt x="2639280" y="99184"/>
                </a:lnTo>
                <a:lnTo>
                  <a:pt x="2605266" y="45784"/>
                </a:lnTo>
                <a:lnTo>
                  <a:pt x="2551869" y="11766"/>
                </a:lnTo>
                <a:lnTo>
                  <a:pt x="2497262" y="1470"/>
                </a:lnTo>
                <a:lnTo>
                  <a:pt x="2458731" y="183"/>
                </a:lnTo>
                <a:lnTo>
                  <a:pt x="241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37191" y="5575058"/>
            <a:ext cx="15970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33045">
              <a:lnSpc>
                <a:spcPct val="103099"/>
              </a:lnSpc>
              <a:spcBef>
                <a:spcPts val="40"/>
              </a:spcBef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Stream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09918" y="7603567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5">
                <a:moveTo>
                  <a:pt x="2410952" y="0"/>
                </a:moveTo>
                <a:lnTo>
                  <a:pt x="240097" y="0"/>
                </a:lnTo>
                <a:lnTo>
                  <a:pt x="192316" y="183"/>
                </a:lnTo>
                <a:lnTo>
                  <a:pt x="153783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70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3"/>
                </a:lnTo>
                <a:lnTo>
                  <a:pt x="153783" y="1045617"/>
                </a:lnTo>
                <a:lnTo>
                  <a:pt x="192316" y="1046904"/>
                </a:lnTo>
                <a:lnTo>
                  <a:pt x="240097" y="1047088"/>
                </a:lnTo>
                <a:lnTo>
                  <a:pt x="2410952" y="1047088"/>
                </a:lnTo>
                <a:lnTo>
                  <a:pt x="2458731" y="1046904"/>
                </a:lnTo>
                <a:lnTo>
                  <a:pt x="2497262" y="1045617"/>
                </a:lnTo>
                <a:lnTo>
                  <a:pt x="2551869" y="1035323"/>
                </a:lnTo>
                <a:lnTo>
                  <a:pt x="2605266" y="1001303"/>
                </a:lnTo>
                <a:lnTo>
                  <a:pt x="2639280" y="947904"/>
                </a:lnTo>
                <a:lnTo>
                  <a:pt x="2649579" y="893300"/>
                </a:lnTo>
                <a:lnTo>
                  <a:pt x="2650866" y="854770"/>
                </a:lnTo>
                <a:lnTo>
                  <a:pt x="2651050" y="806992"/>
                </a:lnTo>
                <a:lnTo>
                  <a:pt x="2651050" y="240097"/>
                </a:lnTo>
                <a:lnTo>
                  <a:pt x="2650866" y="192319"/>
                </a:lnTo>
                <a:lnTo>
                  <a:pt x="2649579" y="153788"/>
                </a:lnTo>
                <a:lnTo>
                  <a:pt x="2639280" y="99184"/>
                </a:lnTo>
                <a:lnTo>
                  <a:pt x="2605266" y="45785"/>
                </a:lnTo>
                <a:lnTo>
                  <a:pt x="2551869" y="11766"/>
                </a:lnTo>
                <a:lnTo>
                  <a:pt x="2497262" y="1470"/>
                </a:lnTo>
                <a:lnTo>
                  <a:pt x="2458731" y="183"/>
                </a:lnTo>
                <a:lnTo>
                  <a:pt x="241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37191" y="7696916"/>
            <a:ext cx="15970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450215">
              <a:lnSpc>
                <a:spcPct val="103099"/>
              </a:lnSpc>
              <a:spcBef>
                <a:spcPts val="40"/>
              </a:spcBef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Sink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985176" y="4629496"/>
            <a:ext cx="100965" cy="645160"/>
            <a:chOff x="14985176" y="4629496"/>
            <a:chExt cx="100965" cy="645160"/>
          </a:xfrm>
        </p:grpSpPr>
        <p:sp>
          <p:nvSpPr>
            <p:cNvPr id="11" name="object 11"/>
            <p:cNvSpPr/>
            <p:nvPr/>
          </p:nvSpPr>
          <p:spPr>
            <a:xfrm>
              <a:off x="15035437" y="4629496"/>
              <a:ext cx="0" cy="555625"/>
            </a:xfrm>
            <a:custGeom>
              <a:avLst/>
              <a:gdLst/>
              <a:ahLst/>
              <a:cxnLst/>
              <a:rect l="l" t="t" r="r" b="b"/>
              <a:pathLst>
                <a:path h="555625">
                  <a:moveTo>
                    <a:pt x="0" y="0"/>
                  </a:moveTo>
                  <a:lnTo>
                    <a:pt x="0" y="55500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5176" y="517403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985176" y="6743655"/>
            <a:ext cx="100965" cy="645160"/>
            <a:chOff x="14985176" y="6743655"/>
            <a:chExt cx="100965" cy="645160"/>
          </a:xfrm>
        </p:grpSpPr>
        <p:sp>
          <p:nvSpPr>
            <p:cNvPr id="14" name="object 14"/>
            <p:cNvSpPr/>
            <p:nvPr/>
          </p:nvSpPr>
          <p:spPr>
            <a:xfrm>
              <a:off x="15035437" y="6743655"/>
              <a:ext cx="0" cy="555625"/>
            </a:xfrm>
            <a:custGeom>
              <a:avLst/>
              <a:gdLst/>
              <a:ahLst/>
              <a:cxnLst/>
              <a:rect l="l" t="t" r="r" b="b"/>
              <a:pathLst>
                <a:path h="555625">
                  <a:moveTo>
                    <a:pt x="0" y="0"/>
                  </a:moveTo>
                  <a:lnTo>
                    <a:pt x="0" y="55500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5176" y="728819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6502499" y="3604842"/>
            <a:ext cx="742950" cy="709930"/>
          </a:xfrm>
          <a:custGeom>
            <a:avLst/>
            <a:gdLst/>
            <a:ahLst/>
            <a:cxnLst/>
            <a:rect l="l" t="t" r="r" b="b"/>
            <a:pathLst>
              <a:path w="742950" h="709929">
                <a:moveTo>
                  <a:pt x="393290" y="0"/>
                </a:moveTo>
                <a:lnTo>
                  <a:pt x="349445" y="0"/>
                </a:lnTo>
                <a:lnTo>
                  <a:pt x="305847" y="4928"/>
                </a:lnTo>
                <a:lnTo>
                  <a:pt x="262986" y="14785"/>
                </a:lnTo>
                <a:lnTo>
                  <a:pt x="221357" y="29571"/>
                </a:lnTo>
                <a:lnTo>
                  <a:pt x="181450" y="49286"/>
                </a:lnTo>
                <a:lnTo>
                  <a:pt x="143758" y="73929"/>
                </a:lnTo>
                <a:lnTo>
                  <a:pt x="108774" y="103501"/>
                </a:lnTo>
                <a:lnTo>
                  <a:pt x="75537" y="139904"/>
                </a:lnTo>
                <a:lnTo>
                  <a:pt x="48344" y="179302"/>
                </a:lnTo>
                <a:lnTo>
                  <a:pt x="27193" y="221096"/>
                </a:lnTo>
                <a:lnTo>
                  <a:pt x="12086" y="264687"/>
                </a:lnTo>
                <a:lnTo>
                  <a:pt x="3021" y="309475"/>
                </a:lnTo>
                <a:lnTo>
                  <a:pt x="0" y="354863"/>
                </a:lnTo>
                <a:lnTo>
                  <a:pt x="3021" y="400251"/>
                </a:lnTo>
                <a:lnTo>
                  <a:pt x="12086" y="445039"/>
                </a:lnTo>
                <a:lnTo>
                  <a:pt x="27193" y="488630"/>
                </a:lnTo>
                <a:lnTo>
                  <a:pt x="48344" y="530424"/>
                </a:lnTo>
                <a:lnTo>
                  <a:pt x="75537" y="569822"/>
                </a:lnTo>
                <a:lnTo>
                  <a:pt x="108774" y="606225"/>
                </a:lnTo>
                <a:lnTo>
                  <a:pt x="143758" y="635797"/>
                </a:lnTo>
                <a:lnTo>
                  <a:pt x="181450" y="660440"/>
                </a:lnTo>
                <a:lnTo>
                  <a:pt x="221357" y="680155"/>
                </a:lnTo>
                <a:lnTo>
                  <a:pt x="262986" y="694941"/>
                </a:lnTo>
                <a:lnTo>
                  <a:pt x="305847" y="704798"/>
                </a:lnTo>
                <a:lnTo>
                  <a:pt x="349445" y="709727"/>
                </a:lnTo>
                <a:lnTo>
                  <a:pt x="393290" y="709727"/>
                </a:lnTo>
                <a:lnTo>
                  <a:pt x="436889" y="704798"/>
                </a:lnTo>
                <a:lnTo>
                  <a:pt x="479749" y="694941"/>
                </a:lnTo>
                <a:lnTo>
                  <a:pt x="521379" y="680155"/>
                </a:lnTo>
                <a:lnTo>
                  <a:pt x="561286" y="660440"/>
                </a:lnTo>
                <a:lnTo>
                  <a:pt x="598978" y="635797"/>
                </a:lnTo>
                <a:lnTo>
                  <a:pt x="633962" y="606225"/>
                </a:lnTo>
                <a:lnTo>
                  <a:pt x="667198" y="569822"/>
                </a:lnTo>
                <a:lnTo>
                  <a:pt x="694392" y="530424"/>
                </a:lnTo>
                <a:lnTo>
                  <a:pt x="715543" y="488630"/>
                </a:lnTo>
                <a:lnTo>
                  <a:pt x="730650" y="445039"/>
                </a:lnTo>
                <a:lnTo>
                  <a:pt x="739715" y="400251"/>
                </a:lnTo>
                <a:lnTo>
                  <a:pt x="742736" y="354863"/>
                </a:lnTo>
                <a:lnTo>
                  <a:pt x="739715" y="309475"/>
                </a:lnTo>
                <a:lnTo>
                  <a:pt x="730650" y="264687"/>
                </a:lnTo>
                <a:lnTo>
                  <a:pt x="715543" y="221096"/>
                </a:lnTo>
                <a:lnTo>
                  <a:pt x="694392" y="179302"/>
                </a:lnTo>
                <a:lnTo>
                  <a:pt x="667198" y="139904"/>
                </a:lnTo>
                <a:lnTo>
                  <a:pt x="633962" y="103501"/>
                </a:lnTo>
                <a:lnTo>
                  <a:pt x="598978" y="73929"/>
                </a:lnTo>
                <a:lnTo>
                  <a:pt x="561286" y="49286"/>
                </a:lnTo>
                <a:lnTo>
                  <a:pt x="521379" y="29571"/>
                </a:lnTo>
                <a:lnTo>
                  <a:pt x="479749" y="14785"/>
                </a:lnTo>
                <a:lnTo>
                  <a:pt x="436889" y="4928"/>
                </a:lnTo>
                <a:lnTo>
                  <a:pt x="39329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768035" y="3732014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502499" y="5658090"/>
            <a:ext cx="742950" cy="709930"/>
          </a:xfrm>
          <a:custGeom>
            <a:avLst/>
            <a:gdLst/>
            <a:ahLst/>
            <a:cxnLst/>
            <a:rect l="l" t="t" r="r" b="b"/>
            <a:pathLst>
              <a:path w="742950" h="709929">
                <a:moveTo>
                  <a:pt x="393290" y="0"/>
                </a:moveTo>
                <a:lnTo>
                  <a:pt x="349445" y="0"/>
                </a:lnTo>
                <a:lnTo>
                  <a:pt x="305847" y="4928"/>
                </a:lnTo>
                <a:lnTo>
                  <a:pt x="262986" y="14785"/>
                </a:lnTo>
                <a:lnTo>
                  <a:pt x="221357" y="29571"/>
                </a:lnTo>
                <a:lnTo>
                  <a:pt x="181450" y="49286"/>
                </a:lnTo>
                <a:lnTo>
                  <a:pt x="143758" y="73929"/>
                </a:lnTo>
                <a:lnTo>
                  <a:pt x="108774" y="103501"/>
                </a:lnTo>
                <a:lnTo>
                  <a:pt x="75537" y="139904"/>
                </a:lnTo>
                <a:lnTo>
                  <a:pt x="48344" y="179302"/>
                </a:lnTo>
                <a:lnTo>
                  <a:pt x="27193" y="221096"/>
                </a:lnTo>
                <a:lnTo>
                  <a:pt x="12086" y="264687"/>
                </a:lnTo>
                <a:lnTo>
                  <a:pt x="3021" y="309475"/>
                </a:lnTo>
                <a:lnTo>
                  <a:pt x="0" y="354863"/>
                </a:lnTo>
                <a:lnTo>
                  <a:pt x="3021" y="400251"/>
                </a:lnTo>
                <a:lnTo>
                  <a:pt x="12086" y="445039"/>
                </a:lnTo>
                <a:lnTo>
                  <a:pt x="27193" y="488630"/>
                </a:lnTo>
                <a:lnTo>
                  <a:pt x="48344" y="530424"/>
                </a:lnTo>
                <a:lnTo>
                  <a:pt x="75537" y="569821"/>
                </a:lnTo>
                <a:lnTo>
                  <a:pt x="108774" y="606224"/>
                </a:lnTo>
                <a:lnTo>
                  <a:pt x="143758" y="635796"/>
                </a:lnTo>
                <a:lnTo>
                  <a:pt x="181450" y="660440"/>
                </a:lnTo>
                <a:lnTo>
                  <a:pt x="221357" y="680154"/>
                </a:lnTo>
                <a:lnTo>
                  <a:pt x="262986" y="694940"/>
                </a:lnTo>
                <a:lnTo>
                  <a:pt x="305847" y="704798"/>
                </a:lnTo>
                <a:lnTo>
                  <a:pt x="349445" y="709726"/>
                </a:lnTo>
                <a:lnTo>
                  <a:pt x="393290" y="709726"/>
                </a:lnTo>
                <a:lnTo>
                  <a:pt x="436889" y="704798"/>
                </a:lnTo>
                <a:lnTo>
                  <a:pt x="479749" y="694940"/>
                </a:lnTo>
                <a:lnTo>
                  <a:pt x="521379" y="680154"/>
                </a:lnTo>
                <a:lnTo>
                  <a:pt x="561286" y="660440"/>
                </a:lnTo>
                <a:lnTo>
                  <a:pt x="598978" y="635796"/>
                </a:lnTo>
                <a:lnTo>
                  <a:pt x="633962" y="606224"/>
                </a:lnTo>
                <a:lnTo>
                  <a:pt x="667198" y="569821"/>
                </a:lnTo>
                <a:lnTo>
                  <a:pt x="694392" y="530424"/>
                </a:lnTo>
                <a:lnTo>
                  <a:pt x="715543" y="488630"/>
                </a:lnTo>
                <a:lnTo>
                  <a:pt x="730650" y="445039"/>
                </a:lnTo>
                <a:lnTo>
                  <a:pt x="739715" y="400251"/>
                </a:lnTo>
                <a:lnTo>
                  <a:pt x="742736" y="354863"/>
                </a:lnTo>
                <a:lnTo>
                  <a:pt x="739715" y="309475"/>
                </a:lnTo>
                <a:lnTo>
                  <a:pt x="730650" y="264687"/>
                </a:lnTo>
                <a:lnTo>
                  <a:pt x="715543" y="221096"/>
                </a:lnTo>
                <a:lnTo>
                  <a:pt x="694392" y="179302"/>
                </a:lnTo>
                <a:lnTo>
                  <a:pt x="667198" y="139904"/>
                </a:lnTo>
                <a:lnTo>
                  <a:pt x="633962" y="103501"/>
                </a:lnTo>
                <a:lnTo>
                  <a:pt x="598978" y="73929"/>
                </a:lnTo>
                <a:lnTo>
                  <a:pt x="561286" y="49286"/>
                </a:lnTo>
                <a:lnTo>
                  <a:pt x="521379" y="29571"/>
                </a:lnTo>
                <a:lnTo>
                  <a:pt x="479749" y="14785"/>
                </a:lnTo>
                <a:lnTo>
                  <a:pt x="436889" y="4928"/>
                </a:lnTo>
                <a:lnTo>
                  <a:pt x="39329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768035" y="5785261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502499" y="7711338"/>
            <a:ext cx="742950" cy="709930"/>
          </a:xfrm>
          <a:custGeom>
            <a:avLst/>
            <a:gdLst/>
            <a:ahLst/>
            <a:cxnLst/>
            <a:rect l="l" t="t" r="r" b="b"/>
            <a:pathLst>
              <a:path w="742950" h="709929">
                <a:moveTo>
                  <a:pt x="393290" y="0"/>
                </a:moveTo>
                <a:lnTo>
                  <a:pt x="349445" y="0"/>
                </a:lnTo>
                <a:lnTo>
                  <a:pt x="305847" y="4928"/>
                </a:lnTo>
                <a:lnTo>
                  <a:pt x="262986" y="14785"/>
                </a:lnTo>
                <a:lnTo>
                  <a:pt x="221357" y="29571"/>
                </a:lnTo>
                <a:lnTo>
                  <a:pt x="181450" y="49286"/>
                </a:lnTo>
                <a:lnTo>
                  <a:pt x="143758" y="73929"/>
                </a:lnTo>
                <a:lnTo>
                  <a:pt x="108774" y="103501"/>
                </a:lnTo>
                <a:lnTo>
                  <a:pt x="75537" y="139904"/>
                </a:lnTo>
                <a:lnTo>
                  <a:pt x="48344" y="179301"/>
                </a:lnTo>
                <a:lnTo>
                  <a:pt x="27193" y="221095"/>
                </a:lnTo>
                <a:lnTo>
                  <a:pt x="12086" y="264686"/>
                </a:lnTo>
                <a:lnTo>
                  <a:pt x="3021" y="309475"/>
                </a:lnTo>
                <a:lnTo>
                  <a:pt x="0" y="354862"/>
                </a:lnTo>
                <a:lnTo>
                  <a:pt x="3021" y="400250"/>
                </a:lnTo>
                <a:lnTo>
                  <a:pt x="12086" y="445039"/>
                </a:lnTo>
                <a:lnTo>
                  <a:pt x="27193" y="488630"/>
                </a:lnTo>
                <a:lnTo>
                  <a:pt x="48344" y="530424"/>
                </a:lnTo>
                <a:lnTo>
                  <a:pt x="75537" y="569822"/>
                </a:lnTo>
                <a:lnTo>
                  <a:pt x="108774" y="606225"/>
                </a:lnTo>
                <a:lnTo>
                  <a:pt x="143758" y="635796"/>
                </a:lnTo>
                <a:lnTo>
                  <a:pt x="181450" y="660440"/>
                </a:lnTo>
                <a:lnTo>
                  <a:pt x="221357" y="680154"/>
                </a:lnTo>
                <a:lnTo>
                  <a:pt x="262986" y="694940"/>
                </a:lnTo>
                <a:lnTo>
                  <a:pt x="305847" y="704797"/>
                </a:lnTo>
                <a:lnTo>
                  <a:pt x="349445" y="709726"/>
                </a:lnTo>
                <a:lnTo>
                  <a:pt x="393290" y="709726"/>
                </a:lnTo>
                <a:lnTo>
                  <a:pt x="436889" y="704797"/>
                </a:lnTo>
                <a:lnTo>
                  <a:pt x="479749" y="694940"/>
                </a:lnTo>
                <a:lnTo>
                  <a:pt x="521379" y="680154"/>
                </a:lnTo>
                <a:lnTo>
                  <a:pt x="561286" y="660440"/>
                </a:lnTo>
                <a:lnTo>
                  <a:pt x="598978" y="635796"/>
                </a:lnTo>
                <a:lnTo>
                  <a:pt x="633962" y="606225"/>
                </a:lnTo>
                <a:lnTo>
                  <a:pt x="667198" y="569822"/>
                </a:lnTo>
                <a:lnTo>
                  <a:pt x="694392" y="530424"/>
                </a:lnTo>
                <a:lnTo>
                  <a:pt x="715543" y="488630"/>
                </a:lnTo>
                <a:lnTo>
                  <a:pt x="730650" y="445039"/>
                </a:lnTo>
                <a:lnTo>
                  <a:pt x="739715" y="400250"/>
                </a:lnTo>
                <a:lnTo>
                  <a:pt x="742736" y="354862"/>
                </a:lnTo>
                <a:lnTo>
                  <a:pt x="739715" y="309475"/>
                </a:lnTo>
                <a:lnTo>
                  <a:pt x="730650" y="264686"/>
                </a:lnTo>
                <a:lnTo>
                  <a:pt x="715543" y="221095"/>
                </a:lnTo>
                <a:lnTo>
                  <a:pt x="694392" y="179301"/>
                </a:lnTo>
                <a:lnTo>
                  <a:pt x="667198" y="139904"/>
                </a:lnTo>
                <a:lnTo>
                  <a:pt x="633962" y="103501"/>
                </a:lnTo>
                <a:lnTo>
                  <a:pt x="598978" y="73929"/>
                </a:lnTo>
                <a:lnTo>
                  <a:pt x="561286" y="49286"/>
                </a:lnTo>
                <a:lnTo>
                  <a:pt x="521379" y="29571"/>
                </a:lnTo>
                <a:lnTo>
                  <a:pt x="479749" y="14785"/>
                </a:lnTo>
                <a:lnTo>
                  <a:pt x="436889" y="4928"/>
                </a:lnTo>
                <a:lnTo>
                  <a:pt x="39329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768035" y="7838509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82474" y="3744070"/>
            <a:ext cx="1859914" cy="4318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35" dirty="0">
                <a:latin typeface="Arial MT"/>
                <a:cs typeface="Arial MT"/>
              </a:rPr>
              <a:t>Source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spc="20" dirty="0">
                <a:latin typeface="Arial MT"/>
                <a:cs typeface="Arial MT"/>
              </a:rPr>
              <a:t>Topic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32477" y="5797317"/>
            <a:ext cx="2436495" cy="4318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50" dirty="0">
                <a:latin typeface="Arial MT"/>
                <a:cs typeface="Arial MT"/>
              </a:rPr>
              <a:t>Processing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80" dirty="0">
                <a:latin typeface="Arial MT"/>
                <a:cs typeface="Arial MT"/>
              </a:rPr>
              <a:t>Logic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27786" y="8031408"/>
            <a:ext cx="2440940" cy="4318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2300" spc="50" dirty="0">
                <a:latin typeface="Arial MT"/>
                <a:cs typeface="Arial MT"/>
              </a:rPr>
              <a:t>Destination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spc="20" dirty="0">
                <a:latin typeface="Arial MT"/>
                <a:cs typeface="Arial MT"/>
              </a:rPr>
              <a:t>Topic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138618" y="3005031"/>
            <a:ext cx="1156335" cy="2629535"/>
            <a:chOff x="17138618" y="3005031"/>
            <a:chExt cx="1156335" cy="2629535"/>
          </a:xfrm>
        </p:grpSpPr>
        <p:sp>
          <p:nvSpPr>
            <p:cNvPr id="26" name="object 26"/>
            <p:cNvSpPr/>
            <p:nvPr/>
          </p:nvSpPr>
          <p:spPr>
            <a:xfrm>
              <a:off x="18284458" y="3005031"/>
              <a:ext cx="0" cy="2629535"/>
            </a:xfrm>
            <a:custGeom>
              <a:avLst/>
              <a:gdLst/>
              <a:ahLst/>
              <a:cxnLst/>
              <a:rect l="l" t="t" r="r" b="b"/>
              <a:pathLst>
                <a:path h="2629535">
                  <a:moveTo>
                    <a:pt x="0" y="0"/>
                  </a:moveTo>
                  <a:lnTo>
                    <a:pt x="0" y="262933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38618" y="3024154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583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7138618" y="6116773"/>
            <a:ext cx="1156335" cy="2904490"/>
            <a:chOff x="17138618" y="6116773"/>
            <a:chExt cx="1156335" cy="2904490"/>
          </a:xfrm>
        </p:grpSpPr>
        <p:sp>
          <p:nvSpPr>
            <p:cNvPr id="29" name="object 29"/>
            <p:cNvSpPr/>
            <p:nvPr/>
          </p:nvSpPr>
          <p:spPr>
            <a:xfrm>
              <a:off x="18284458" y="6116773"/>
              <a:ext cx="0" cy="2904490"/>
            </a:xfrm>
            <a:custGeom>
              <a:avLst/>
              <a:gdLst/>
              <a:ahLst/>
              <a:cxnLst/>
              <a:rect l="l" t="t" r="r" b="b"/>
              <a:pathLst>
                <a:path h="2904490">
                  <a:moveTo>
                    <a:pt x="0" y="0"/>
                  </a:moveTo>
                  <a:lnTo>
                    <a:pt x="0" y="290410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38618" y="9001753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583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7586030" y="5634361"/>
            <a:ext cx="1510030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Topology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05408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140" dirty="0">
                <a:latin typeface="Arial"/>
                <a:cs typeface="Arial"/>
              </a:rPr>
              <a:t>opo</a:t>
            </a:r>
            <a:r>
              <a:rPr sz="7000" b="1" spc="-285" dirty="0">
                <a:latin typeface="Arial"/>
                <a:cs typeface="Arial"/>
              </a:rPr>
              <a:t>l</a:t>
            </a:r>
            <a:r>
              <a:rPr sz="7000" b="1" spc="-140" dirty="0">
                <a:latin typeface="Arial"/>
                <a:cs typeface="Arial"/>
              </a:rPr>
              <a:t>og</a:t>
            </a:r>
            <a:r>
              <a:rPr sz="7000" b="1" spc="-260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0" dirty="0">
                <a:latin typeface="Arial"/>
                <a:cs typeface="Arial"/>
              </a:rPr>
              <a:t>a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0" dirty="0">
                <a:latin typeface="Arial"/>
                <a:cs typeface="Arial"/>
              </a:rPr>
              <a:t>Su</a:t>
            </a:r>
            <a:r>
              <a:rPr sz="7000" b="1" spc="-140" dirty="0">
                <a:latin typeface="Arial"/>
                <a:cs typeface="Arial"/>
              </a:rPr>
              <a:t>b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140" dirty="0">
                <a:latin typeface="Arial"/>
                <a:cs typeface="Arial"/>
              </a:rPr>
              <a:t>opo</a:t>
            </a:r>
            <a:r>
              <a:rPr sz="7000" b="1" spc="-285" dirty="0">
                <a:latin typeface="Arial"/>
                <a:cs typeface="Arial"/>
              </a:rPr>
              <a:t>l</a:t>
            </a:r>
            <a:r>
              <a:rPr sz="7000" b="1" spc="-140" dirty="0">
                <a:latin typeface="Arial"/>
                <a:cs typeface="Arial"/>
              </a:rPr>
              <a:t>og</a:t>
            </a:r>
            <a:r>
              <a:rPr sz="7000" b="1" spc="-260" dirty="0">
                <a:latin typeface="Arial"/>
                <a:cs typeface="Arial"/>
              </a:rPr>
              <a:t>y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95474" y="2810443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4">
                <a:moveTo>
                  <a:pt x="241095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4" y="45784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410956" y="1047088"/>
                </a:lnTo>
                <a:lnTo>
                  <a:pt x="2458735" y="1046904"/>
                </a:lnTo>
                <a:lnTo>
                  <a:pt x="2497265" y="1045617"/>
                </a:lnTo>
                <a:lnTo>
                  <a:pt x="2551868" y="1035322"/>
                </a:lnTo>
                <a:lnTo>
                  <a:pt x="2605268" y="1001303"/>
                </a:lnTo>
                <a:lnTo>
                  <a:pt x="2639288" y="947904"/>
                </a:lnTo>
                <a:lnTo>
                  <a:pt x="2649583" y="893300"/>
                </a:lnTo>
                <a:lnTo>
                  <a:pt x="2650870" y="854769"/>
                </a:lnTo>
                <a:lnTo>
                  <a:pt x="2651054" y="806991"/>
                </a:lnTo>
                <a:lnTo>
                  <a:pt x="2651054" y="240097"/>
                </a:lnTo>
                <a:lnTo>
                  <a:pt x="2650870" y="192319"/>
                </a:lnTo>
                <a:lnTo>
                  <a:pt x="2649583" y="153788"/>
                </a:lnTo>
                <a:lnTo>
                  <a:pt x="2639288" y="99184"/>
                </a:lnTo>
                <a:lnTo>
                  <a:pt x="2605268" y="45784"/>
                </a:lnTo>
                <a:lnTo>
                  <a:pt x="2551868" y="11766"/>
                </a:lnTo>
                <a:lnTo>
                  <a:pt x="2497265" y="1470"/>
                </a:lnTo>
                <a:lnTo>
                  <a:pt x="2458735" y="183"/>
                </a:lnTo>
                <a:lnTo>
                  <a:pt x="241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22756" y="2903791"/>
            <a:ext cx="15970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38760">
              <a:lnSpc>
                <a:spcPct val="103099"/>
              </a:lnSpc>
              <a:spcBef>
                <a:spcPts val="40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Source 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95474" y="4916902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4">
                <a:moveTo>
                  <a:pt x="241095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4" y="1001303"/>
                </a:lnTo>
                <a:lnTo>
                  <a:pt x="99184" y="1035323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410956" y="1047088"/>
                </a:lnTo>
                <a:lnTo>
                  <a:pt x="2458735" y="1046904"/>
                </a:lnTo>
                <a:lnTo>
                  <a:pt x="2497265" y="1045617"/>
                </a:lnTo>
                <a:lnTo>
                  <a:pt x="2551868" y="1035323"/>
                </a:lnTo>
                <a:lnTo>
                  <a:pt x="2605268" y="1001303"/>
                </a:lnTo>
                <a:lnTo>
                  <a:pt x="2639288" y="947904"/>
                </a:lnTo>
                <a:lnTo>
                  <a:pt x="2649583" y="893300"/>
                </a:lnTo>
                <a:lnTo>
                  <a:pt x="2650870" y="854769"/>
                </a:lnTo>
                <a:lnTo>
                  <a:pt x="2651054" y="806991"/>
                </a:lnTo>
                <a:lnTo>
                  <a:pt x="2651054" y="240097"/>
                </a:lnTo>
                <a:lnTo>
                  <a:pt x="2650870" y="192319"/>
                </a:lnTo>
                <a:lnTo>
                  <a:pt x="2649583" y="153788"/>
                </a:lnTo>
                <a:lnTo>
                  <a:pt x="2639288" y="99184"/>
                </a:lnTo>
                <a:lnTo>
                  <a:pt x="2605268" y="45785"/>
                </a:lnTo>
                <a:lnTo>
                  <a:pt x="2551868" y="11766"/>
                </a:lnTo>
                <a:lnTo>
                  <a:pt x="2497265" y="1470"/>
                </a:lnTo>
                <a:lnTo>
                  <a:pt x="2458735" y="183"/>
                </a:lnTo>
                <a:lnTo>
                  <a:pt x="241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22756" y="5010251"/>
            <a:ext cx="15970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33045">
              <a:lnSpc>
                <a:spcPct val="103099"/>
              </a:lnSpc>
              <a:spcBef>
                <a:spcPts val="40"/>
              </a:spcBef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Stream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8291" y="6812670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5">
                <a:moveTo>
                  <a:pt x="241095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5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5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410956" y="1047088"/>
                </a:lnTo>
                <a:lnTo>
                  <a:pt x="2458735" y="1046904"/>
                </a:lnTo>
                <a:lnTo>
                  <a:pt x="2497266" y="1045617"/>
                </a:lnTo>
                <a:lnTo>
                  <a:pt x="2551869" y="1035322"/>
                </a:lnTo>
                <a:lnTo>
                  <a:pt x="2605269" y="1001303"/>
                </a:lnTo>
                <a:lnTo>
                  <a:pt x="2639288" y="947904"/>
                </a:lnTo>
                <a:lnTo>
                  <a:pt x="2649583" y="893300"/>
                </a:lnTo>
                <a:lnTo>
                  <a:pt x="2650870" y="854769"/>
                </a:lnTo>
                <a:lnTo>
                  <a:pt x="2651054" y="806991"/>
                </a:lnTo>
                <a:lnTo>
                  <a:pt x="2651054" y="240096"/>
                </a:lnTo>
                <a:lnTo>
                  <a:pt x="2650870" y="192318"/>
                </a:lnTo>
                <a:lnTo>
                  <a:pt x="2649583" y="153787"/>
                </a:lnTo>
                <a:lnTo>
                  <a:pt x="2639288" y="99184"/>
                </a:lnTo>
                <a:lnTo>
                  <a:pt x="2605269" y="45784"/>
                </a:lnTo>
                <a:lnTo>
                  <a:pt x="2551869" y="11765"/>
                </a:lnTo>
                <a:lnTo>
                  <a:pt x="2497266" y="1470"/>
                </a:lnTo>
                <a:lnTo>
                  <a:pt x="2458735" y="183"/>
                </a:lnTo>
                <a:lnTo>
                  <a:pt x="241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970741" y="4064688"/>
            <a:ext cx="100965" cy="645160"/>
            <a:chOff x="8970741" y="4064688"/>
            <a:chExt cx="100965" cy="645160"/>
          </a:xfrm>
        </p:grpSpPr>
        <p:sp>
          <p:nvSpPr>
            <p:cNvPr id="9" name="object 9"/>
            <p:cNvSpPr/>
            <p:nvPr/>
          </p:nvSpPr>
          <p:spPr>
            <a:xfrm>
              <a:off x="9021001" y="4064688"/>
              <a:ext cx="0" cy="555625"/>
            </a:xfrm>
            <a:custGeom>
              <a:avLst/>
              <a:gdLst/>
              <a:ahLst/>
              <a:cxnLst/>
              <a:rect l="l" t="t" r="r" b="b"/>
              <a:pathLst>
                <a:path h="555625">
                  <a:moveTo>
                    <a:pt x="0" y="0"/>
                  </a:moveTo>
                  <a:lnTo>
                    <a:pt x="0" y="55500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70741" y="4609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03818" y="5951371"/>
            <a:ext cx="1133475" cy="647065"/>
            <a:chOff x="6303818" y="5951371"/>
            <a:chExt cx="1133475" cy="647065"/>
          </a:xfrm>
        </p:grpSpPr>
        <p:sp>
          <p:nvSpPr>
            <p:cNvPr id="12" name="object 12"/>
            <p:cNvSpPr/>
            <p:nvPr/>
          </p:nvSpPr>
          <p:spPr>
            <a:xfrm>
              <a:off x="6382170" y="5961842"/>
              <a:ext cx="1044575" cy="591820"/>
            </a:xfrm>
            <a:custGeom>
              <a:avLst/>
              <a:gdLst/>
              <a:ahLst/>
              <a:cxnLst/>
              <a:rect l="l" t="t" r="r" b="b"/>
              <a:pathLst>
                <a:path w="1044575" h="591820">
                  <a:moveTo>
                    <a:pt x="1044287" y="0"/>
                  </a:moveTo>
                  <a:lnTo>
                    <a:pt x="9110" y="586424"/>
                  </a:lnTo>
                  <a:lnTo>
                    <a:pt x="0" y="59158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03818" y="6504535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62688" y="0"/>
                  </a:moveTo>
                  <a:lnTo>
                    <a:pt x="0" y="93277"/>
                  </a:lnTo>
                  <a:lnTo>
                    <a:pt x="112235" y="87461"/>
                  </a:lnTo>
                  <a:lnTo>
                    <a:pt x="626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0257860" y="6812670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5">
                <a:moveTo>
                  <a:pt x="2410958" y="0"/>
                </a:moveTo>
                <a:lnTo>
                  <a:pt x="240092" y="0"/>
                </a:lnTo>
                <a:lnTo>
                  <a:pt x="192316" y="183"/>
                </a:lnTo>
                <a:lnTo>
                  <a:pt x="153787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5" y="947904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7" y="1045617"/>
                </a:lnTo>
                <a:lnTo>
                  <a:pt x="192316" y="1046904"/>
                </a:lnTo>
                <a:lnTo>
                  <a:pt x="240092" y="1047088"/>
                </a:lnTo>
                <a:lnTo>
                  <a:pt x="2410958" y="1047088"/>
                </a:lnTo>
                <a:lnTo>
                  <a:pt x="2458736" y="1046904"/>
                </a:lnTo>
                <a:lnTo>
                  <a:pt x="2497266" y="1045617"/>
                </a:lnTo>
                <a:lnTo>
                  <a:pt x="2551864" y="1035322"/>
                </a:lnTo>
                <a:lnTo>
                  <a:pt x="2605266" y="1001303"/>
                </a:lnTo>
                <a:lnTo>
                  <a:pt x="2639286" y="947904"/>
                </a:lnTo>
                <a:lnTo>
                  <a:pt x="2649584" y="893300"/>
                </a:lnTo>
                <a:lnTo>
                  <a:pt x="2650871" y="854769"/>
                </a:lnTo>
                <a:lnTo>
                  <a:pt x="2651055" y="806991"/>
                </a:lnTo>
                <a:lnTo>
                  <a:pt x="2651055" y="240096"/>
                </a:lnTo>
                <a:lnTo>
                  <a:pt x="2650871" y="192318"/>
                </a:lnTo>
                <a:lnTo>
                  <a:pt x="2649584" y="153787"/>
                </a:lnTo>
                <a:lnTo>
                  <a:pt x="2639286" y="99184"/>
                </a:lnTo>
                <a:lnTo>
                  <a:pt x="2605266" y="45784"/>
                </a:lnTo>
                <a:lnTo>
                  <a:pt x="2551864" y="11765"/>
                </a:lnTo>
                <a:lnTo>
                  <a:pt x="2497266" y="1470"/>
                </a:lnTo>
                <a:lnTo>
                  <a:pt x="2458736" y="183"/>
                </a:lnTo>
                <a:lnTo>
                  <a:pt x="2410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589928" y="6014253"/>
            <a:ext cx="788035" cy="645795"/>
            <a:chOff x="10589928" y="6014253"/>
            <a:chExt cx="788035" cy="645795"/>
          </a:xfrm>
        </p:grpSpPr>
        <p:sp>
          <p:nvSpPr>
            <p:cNvPr id="16" name="object 16"/>
            <p:cNvSpPr/>
            <p:nvPr/>
          </p:nvSpPr>
          <p:spPr>
            <a:xfrm>
              <a:off x="10600399" y="6024724"/>
              <a:ext cx="708025" cy="578485"/>
            </a:xfrm>
            <a:custGeom>
              <a:avLst/>
              <a:gdLst/>
              <a:ahLst/>
              <a:cxnLst/>
              <a:rect l="l" t="t" r="r" b="b"/>
              <a:pathLst>
                <a:path w="708025" h="578484">
                  <a:moveTo>
                    <a:pt x="0" y="0"/>
                  </a:moveTo>
                  <a:lnTo>
                    <a:pt x="699539" y="571468"/>
                  </a:lnTo>
                  <a:lnTo>
                    <a:pt x="707648" y="57809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68138" y="6557269"/>
              <a:ext cx="109855" cy="102870"/>
            </a:xfrm>
            <a:custGeom>
              <a:avLst/>
              <a:gdLst/>
              <a:ahLst/>
              <a:cxnLst/>
              <a:rect l="l" t="t" r="r" b="b"/>
              <a:pathLst>
                <a:path w="109854" h="102870">
                  <a:moveTo>
                    <a:pt x="63600" y="0"/>
                  </a:moveTo>
                  <a:lnTo>
                    <a:pt x="0" y="77846"/>
                  </a:lnTo>
                  <a:lnTo>
                    <a:pt x="109651" y="102518"/>
                  </a:lnTo>
                  <a:lnTo>
                    <a:pt x="6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0257860" y="8708436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5">
                <a:moveTo>
                  <a:pt x="2410958" y="0"/>
                </a:moveTo>
                <a:lnTo>
                  <a:pt x="240092" y="0"/>
                </a:lnTo>
                <a:lnTo>
                  <a:pt x="192316" y="183"/>
                </a:lnTo>
                <a:lnTo>
                  <a:pt x="153787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70" y="893300"/>
                </a:lnTo>
                <a:lnTo>
                  <a:pt x="11765" y="947904"/>
                </a:lnTo>
                <a:lnTo>
                  <a:pt x="45784" y="1001303"/>
                </a:lnTo>
                <a:lnTo>
                  <a:pt x="99184" y="1035323"/>
                </a:lnTo>
                <a:lnTo>
                  <a:pt x="153787" y="1045617"/>
                </a:lnTo>
                <a:lnTo>
                  <a:pt x="192316" y="1046904"/>
                </a:lnTo>
                <a:lnTo>
                  <a:pt x="240092" y="1047088"/>
                </a:lnTo>
                <a:lnTo>
                  <a:pt x="2410958" y="1047088"/>
                </a:lnTo>
                <a:lnTo>
                  <a:pt x="2458736" y="1046904"/>
                </a:lnTo>
                <a:lnTo>
                  <a:pt x="2497266" y="1045617"/>
                </a:lnTo>
                <a:lnTo>
                  <a:pt x="2551864" y="1035323"/>
                </a:lnTo>
                <a:lnTo>
                  <a:pt x="2605266" y="1001303"/>
                </a:lnTo>
                <a:lnTo>
                  <a:pt x="2639286" y="947904"/>
                </a:lnTo>
                <a:lnTo>
                  <a:pt x="2649584" y="893300"/>
                </a:lnTo>
                <a:lnTo>
                  <a:pt x="2650871" y="854769"/>
                </a:lnTo>
                <a:lnTo>
                  <a:pt x="2651055" y="806992"/>
                </a:lnTo>
                <a:lnTo>
                  <a:pt x="2651055" y="240097"/>
                </a:lnTo>
                <a:lnTo>
                  <a:pt x="2650871" y="192319"/>
                </a:lnTo>
                <a:lnTo>
                  <a:pt x="2649584" y="153788"/>
                </a:lnTo>
                <a:lnTo>
                  <a:pt x="2639286" y="99184"/>
                </a:lnTo>
                <a:lnTo>
                  <a:pt x="2605266" y="45785"/>
                </a:lnTo>
                <a:lnTo>
                  <a:pt x="2551864" y="11766"/>
                </a:lnTo>
                <a:lnTo>
                  <a:pt x="2497266" y="1470"/>
                </a:lnTo>
                <a:lnTo>
                  <a:pt x="2458736" y="183"/>
                </a:lnTo>
                <a:lnTo>
                  <a:pt x="2410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147755" y="6197326"/>
            <a:ext cx="2871470" cy="3982720"/>
          </a:xfrm>
          <a:prstGeom prst="rect">
            <a:avLst/>
          </a:prstGeom>
          <a:ln w="52354">
            <a:solidFill>
              <a:srgbClr val="EE22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649605" marR="641985" algn="ctr">
              <a:lnSpc>
                <a:spcPct val="103099"/>
              </a:lnSpc>
              <a:spcBef>
                <a:spcPts val="2055"/>
              </a:spcBef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Sink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Arial MT"/>
              <a:cs typeface="Arial MT"/>
            </a:endParaRPr>
          </a:p>
          <a:p>
            <a:pPr marL="649605" marR="641985" algn="ctr">
              <a:lnSpc>
                <a:spcPct val="103099"/>
              </a:lnSpc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Stream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44555" y="8074614"/>
            <a:ext cx="100965" cy="645160"/>
            <a:chOff x="6144555" y="8074614"/>
            <a:chExt cx="100965" cy="645160"/>
          </a:xfrm>
        </p:grpSpPr>
        <p:sp>
          <p:nvSpPr>
            <p:cNvPr id="21" name="object 21"/>
            <p:cNvSpPr/>
            <p:nvPr/>
          </p:nvSpPr>
          <p:spPr>
            <a:xfrm>
              <a:off x="6194815" y="8074614"/>
              <a:ext cx="0" cy="555625"/>
            </a:xfrm>
            <a:custGeom>
              <a:avLst/>
              <a:gdLst/>
              <a:ahLst/>
              <a:cxnLst/>
              <a:rect l="l" t="t" r="r" b="b"/>
              <a:pathLst>
                <a:path h="555625">
                  <a:moveTo>
                    <a:pt x="0" y="0"/>
                  </a:moveTo>
                  <a:lnTo>
                    <a:pt x="0" y="55500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44555" y="861915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978291" y="8825512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5">
                <a:moveTo>
                  <a:pt x="241095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5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5" y="1035323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410956" y="1047088"/>
                </a:lnTo>
                <a:lnTo>
                  <a:pt x="2458735" y="1046904"/>
                </a:lnTo>
                <a:lnTo>
                  <a:pt x="2497266" y="1045617"/>
                </a:lnTo>
                <a:lnTo>
                  <a:pt x="2551869" y="1035323"/>
                </a:lnTo>
                <a:lnTo>
                  <a:pt x="2605269" y="1001303"/>
                </a:lnTo>
                <a:lnTo>
                  <a:pt x="2639288" y="947904"/>
                </a:lnTo>
                <a:lnTo>
                  <a:pt x="2649583" y="893300"/>
                </a:lnTo>
                <a:lnTo>
                  <a:pt x="2650870" y="854769"/>
                </a:lnTo>
                <a:lnTo>
                  <a:pt x="2651054" y="806991"/>
                </a:lnTo>
                <a:lnTo>
                  <a:pt x="2651054" y="240097"/>
                </a:lnTo>
                <a:lnTo>
                  <a:pt x="2650870" y="192319"/>
                </a:lnTo>
                <a:lnTo>
                  <a:pt x="2649583" y="153788"/>
                </a:lnTo>
                <a:lnTo>
                  <a:pt x="2639288" y="99184"/>
                </a:lnTo>
                <a:lnTo>
                  <a:pt x="2605269" y="45785"/>
                </a:lnTo>
                <a:lnTo>
                  <a:pt x="2551869" y="11766"/>
                </a:lnTo>
                <a:lnTo>
                  <a:pt x="2497266" y="1470"/>
                </a:lnTo>
                <a:lnTo>
                  <a:pt x="2458735" y="183"/>
                </a:lnTo>
                <a:lnTo>
                  <a:pt x="241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68186" y="6293049"/>
            <a:ext cx="2871470" cy="3982720"/>
          </a:xfrm>
          <a:prstGeom prst="rect">
            <a:avLst/>
          </a:prstGeom>
          <a:ln w="52354">
            <a:solidFill>
              <a:srgbClr val="EE220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00">
              <a:latin typeface="Times New Roman"/>
              <a:cs typeface="Times New Roman"/>
            </a:endParaRPr>
          </a:p>
          <a:p>
            <a:pPr marL="649605" marR="641985" algn="ctr">
              <a:lnSpc>
                <a:spcPct val="103099"/>
              </a:lnSpc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Sink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>
              <a:latin typeface="Arial MT"/>
              <a:cs typeface="Arial MT"/>
            </a:endParaRPr>
          </a:p>
          <a:p>
            <a:pPr marL="649605" marR="641985" algn="ctr">
              <a:lnSpc>
                <a:spcPct val="103099"/>
              </a:lnSpc>
              <a:spcBef>
                <a:spcPts val="2290"/>
              </a:spcBef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Stream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533125" y="7961569"/>
            <a:ext cx="100965" cy="645160"/>
            <a:chOff x="11533125" y="7961569"/>
            <a:chExt cx="100965" cy="645160"/>
          </a:xfrm>
        </p:grpSpPr>
        <p:sp>
          <p:nvSpPr>
            <p:cNvPr id="26" name="object 26"/>
            <p:cNvSpPr/>
            <p:nvPr/>
          </p:nvSpPr>
          <p:spPr>
            <a:xfrm>
              <a:off x="11583385" y="7961569"/>
              <a:ext cx="0" cy="555625"/>
            </a:xfrm>
            <a:custGeom>
              <a:avLst/>
              <a:gdLst/>
              <a:ahLst/>
              <a:cxnLst/>
              <a:rect l="l" t="t" r="r" b="b"/>
              <a:pathLst>
                <a:path h="555625">
                  <a:moveTo>
                    <a:pt x="0" y="0"/>
                  </a:moveTo>
                  <a:lnTo>
                    <a:pt x="0" y="55500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33125" y="850610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6377865" y="2885632"/>
            <a:ext cx="979805" cy="839469"/>
          </a:xfrm>
          <a:custGeom>
            <a:avLst/>
            <a:gdLst/>
            <a:ahLst/>
            <a:cxnLst/>
            <a:rect l="l" t="t" r="r" b="b"/>
            <a:pathLst>
              <a:path w="979804" h="839470">
                <a:moveTo>
                  <a:pt x="352693" y="0"/>
                </a:moveTo>
                <a:lnTo>
                  <a:pt x="352693" y="285396"/>
                </a:lnTo>
                <a:lnTo>
                  <a:pt x="0" y="285396"/>
                </a:lnTo>
                <a:lnTo>
                  <a:pt x="0" y="554004"/>
                </a:lnTo>
                <a:lnTo>
                  <a:pt x="352693" y="554004"/>
                </a:lnTo>
                <a:lnTo>
                  <a:pt x="352693" y="839399"/>
                </a:lnTo>
                <a:lnTo>
                  <a:pt x="979707" y="419700"/>
                </a:lnTo>
                <a:lnTo>
                  <a:pt x="352693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5609" y="8495734"/>
            <a:ext cx="2259617" cy="58712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257963" y="8527146"/>
            <a:ext cx="2155190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100" dirty="0">
                <a:latin typeface="Arial MT"/>
                <a:cs typeface="Arial MT"/>
              </a:rPr>
              <a:t>Subtoplogy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474332" y="8357083"/>
            <a:ext cx="2155190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100" dirty="0">
                <a:latin typeface="Arial MT"/>
                <a:cs typeface="Arial MT"/>
              </a:rPr>
              <a:t>Subtoplogy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12740" y="6760814"/>
            <a:ext cx="979805" cy="839469"/>
          </a:xfrm>
          <a:custGeom>
            <a:avLst/>
            <a:gdLst/>
            <a:ahLst/>
            <a:cxnLst/>
            <a:rect l="l" t="t" r="r" b="b"/>
            <a:pathLst>
              <a:path w="979804" h="839470">
                <a:moveTo>
                  <a:pt x="352695" y="0"/>
                </a:moveTo>
                <a:lnTo>
                  <a:pt x="352695" y="285396"/>
                </a:lnTo>
                <a:lnTo>
                  <a:pt x="0" y="285396"/>
                </a:lnTo>
                <a:lnTo>
                  <a:pt x="0" y="554004"/>
                </a:lnTo>
                <a:lnTo>
                  <a:pt x="352695" y="554004"/>
                </a:lnTo>
                <a:lnTo>
                  <a:pt x="352695" y="839400"/>
                </a:lnTo>
                <a:lnTo>
                  <a:pt x="979707" y="419700"/>
                </a:lnTo>
                <a:lnTo>
                  <a:pt x="352695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94757" y="6916514"/>
            <a:ext cx="979805" cy="839469"/>
          </a:xfrm>
          <a:custGeom>
            <a:avLst/>
            <a:gdLst/>
            <a:ahLst/>
            <a:cxnLst/>
            <a:rect l="l" t="t" r="r" b="b"/>
            <a:pathLst>
              <a:path w="979805" h="839470">
                <a:moveTo>
                  <a:pt x="627017" y="0"/>
                </a:moveTo>
                <a:lnTo>
                  <a:pt x="0" y="419700"/>
                </a:lnTo>
                <a:lnTo>
                  <a:pt x="627017" y="839399"/>
                </a:lnTo>
                <a:lnTo>
                  <a:pt x="627017" y="554004"/>
                </a:lnTo>
                <a:lnTo>
                  <a:pt x="979708" y="554004"/>
                </a:lnTo>
                <a:lnTo>
                  <a:pt x="979708" y="285395"/>
                </a:lnTo>
                <a:lnTo>
                  <a:pt x="627017" y="285395"/>
                </a:lnTo>
                <a:lnTo>
                  <a:pt x="627017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39749"/>
            <a:ext cx="17987645" cy="911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800" b="1" spc="35" dirty="0">
                <a:latin typeface="Arial"/>
                <a:cs typeface="Arial"/>
              </a:rPr>
              <a:t>How</a:t>
            </a:r>
            <a:r>
              <a:rPr sz="5800" b="1" spc="-235" dirty="0">
                <a:latin typeface="Arial"/>
                <a:cs typeface="Arial"/>
              </a:rPr>
              <a:t> </a:t>
            </a:r>
            <a:r>
              <a:rPr sz="5800" b="1" spc="-35" dirty="0">
                <a:latin typeface="Arial"/>
                <a:cs typeface="Arial"/>
              </a:rPr>
              <a:t>the</a:t>
            </a:r>
            <a:r>
              <a:rPr sz="5800" b="1" spc="-235" dirty="0">
                <a:latin typeface="Arial"/>
                <a:cs typeface="Arial"/>
              </a:rPr>
              <a:t> </a:t>
            </a:r>
            <a:r>
              <a:rPr sz="5800" b="1" spc="25" dirty="0">
                <a:latin typeface="Arial"/>
                <a:cs typeface="Arial"/>
              </a:rPr>
              <a:t>Data</a:t>
            </a:r>
            <a:r>
              <a:rPr sz="5800" b="1" spc="-229" dirty="0">
                <a:latin typeface="Arial"/>
                <a:cs typeface="Arial"/>
              </a:rPr>
              <a:t> </a:t>
            </a:r>
            <a:r>
              <a:rPr sz="5800" b="1" spc="-114" dirty="0">
                <a:latin typeface="Arial"/>
                <a:cs typeface="Arial"/>
              </a:rPr>
              <a:t>Flows</a:t>
            </a:r>
            <a:r>
              <a:rPr sz="5800" b="1" spc="-235" dirty="0">
                <a:latin typeface="Arial"/>
                <a:cs typeface="Arial"/>
              </a:rPr>
              <a:t> </a:t>
            </a:r>
            <a:r>
              <a:rPr sz="5800" b="1" spc="-165" dirty="0">
                <a:latin typeface="Arial"/>
                <a:cs typeface="Arial"/>
              </a:rPr>
              <a:t>in</a:t>
            </a:r>
            <a:r>
              <a:rPr sz="5800" b="1" spc="-235" dirty="0">
                <a:latin typeface="Arial"/>
                <a:cs typeface="Arial"/>
              </a:rPr>
              <a:t> </a:t>
            </a:r>
            <a:r>
              <a:rPr sz="5800" b="1" spc="110" dirty="0">
                <a:latin typeface="Arial"/>
                <a:cs typeface="Arial"/>
              </a:rPr>
              <a:t>a</a:t>
            </a:r>
            <a:r>
              <a:rPr sz="5800" b="1" spc="-229" dirty="0">
                <a:latin typeface="Arial"/>
                <a:cs typeface="Arial"/>
              </a:rPr>
              <a:t> </a:t>
            </a:r>
            <a:r>
              <a:rPr sz="5800" b="1" spc="-25" dirty="0">
                <a:latin typeface="Arial"/>
                <a:cs typeface="Arial"/>
              </a:rPr>
              <a:t>Kafka</a:t>
            </a:r>
            <a:r>
              <a:rPr sz="5800" b="1" spc="-235" dirty="0">
                <a:latin typeface="Arial"/>
                <a:cs typeface="Arial"/>
              </a:rPr>
              <a:t> </a:t>
            </a:r>
            <a:r>
              <a:rPr sz="5800" b="1" spc="-80" dirty="0">
                <a:latin typeface="Arial"/>
                <a:cs typeface="Arial"/>
              </a:rPr>
              <a:t>Streams</a:t>
            </a:r>
            <a:r>
              <a:rPr sz="5800" b="1" spc="-229" dirty="0">
                <a:latin typeface="Arial"/>
                <a:cs typeface="Arial"/>
              </a:rPr>
              <a:t> </a:t>
            </a:r>
            <a:r>
              <a:rPr sz="5800" b="1" spc="-135" dirty="0">
                <a:latin typeface="Arial"/>
                <a:cs typeface="Arial"/>
              </a:rPr>
              <a:t>Processing</a:t>
            </a:r>
            <a:r>
              <a:rPr sz="5800" b="1" spc="-235" dirty="0">
                <a:latin typeface="Arial"/>
                <a:cs typeface="Arial"/>
              </a:rPr>
              <a:t> </a:t>
            </a:r>
            <a:r>
              <a:rPr sz="5800" b="1" spc="-310" dirty="0">
                <a:latin typeface="Arial"/>
                <a:cs typeface="Arial"/>
              </a:rPr>
              <a:t>?</a:t>
            </a:r>
            <a:endParaRPr sz="5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92002" y="4358693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4">
                <a:moveTo>
                  <a:pt x="241095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5" y="11766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5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410956" y="1047088"/>
                </a:lnTo>
                <a:lnTo>
                  <a:pt x="2458735" y="1046904"/>
                </a:lnTo>
                <a:lnTo>
                  <a:pt x="2497266" y="1045617"/>
                </a:lnTo>
                <a:lnTo>
                  <a:pt x="2551869" y="1035322"/>
                </a:lnTo>
                <a:lnTo>
                  <a:pt x="2605269" y="1001303"/>
                </a:lnTo>
                <a:lnTo>
                  <a:pt x="2639288" y="947904"/>
                </a:lnTo>
                <a:lnTo>
                  <a:pt x="2649583" y="893300"/>
                </a:lnTo>
                <a:lnTo>
                  <a:pt x="2650870" y="854769"/>
                </a:lnTo>
                <a:lnTo>
                  <a:pt x="2651054" y="806991"/>
                </a:lnTo>
                <a:lnTo>
                  <a:pt x="2651054" y="240097"/>
                </a:lnTo>
                <a:lnTo>
                  <a:pt x="2650870" y="192319"/>
                </a:lnTo>
                <a:lnTo>
                  <a:pt x="2649583" y="153788"/>
                </a:lnTo>
                <a:lnTo>
                  <a:pt x="2639288" y="99184"/>
                </a:lnTo>
                <a:lnTo>
                  <a:pt x="2605269" y="45784"/>
                </a:lnTo>
                <a:lnTo>
                  <a:pt x="2551869" y="11766"/>
                </a:lnTo>
                <a:lnTo>
                  <a:pt x="2497266" y="1470"/>
                </a:lnTo>
                <a:lnTo>
                  <a:pt x="2458735" y="183"/>
                </a:lnTo>
                <a:lnTo>
                  <a:pt x="241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19283" y="4452041"/>
            <a:ext cx="15970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38760">
              <a:lnSpc>
                <a:spcPct val="103099"/>
              </a:lnSpc>
              <a:spcBef>
                <a:spcPts val="40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Source 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2002" y="6465153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5">
                <a:moveTo>
                  <a:pt x="241095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5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5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410956" y="1047088"/>
                </a:lnTo>
                <a:lnTo>
                  <a:pt x="2458735" y="1046904"/>
                </a:lnTo>
                <a:lnTo>
                  <a:pt x="2497266" y="1045617"/>
                </a:lnTo>
                <a:lnTo>
                  <a:pt x="2551869" y="1035322"/>
                </a:lnTo>
                <a:lnTo>
                  <a:pt x="2605269" y="1001303"/>
                </a:lnTo>
                <a:lnTo>
                  <a:pt x="2639288" y="947904"/>
                </a:lnTo>
                <a:lnTo>
                  <a:pt x="2649583" y="893300"/>
                </a:lnTo>
                <a:lnTo>
                  <a:pt x="2650870" y="854769"/>
                </a:lnTo>
                <a:lnTo>
                  <a:pt x="2651054" y="806991"/>
                </a:lnTo>
                <a:lnTo>
                  <a:pt x="2651054" y="240097"/>
                </a:lnTo>
                <a:lnTo>
                  <a:pt x="2650870" y="192319"/>
                </a:lnTo>
                <a:lnTo>
                  <a:pt x="2649583" y="153788"/>
                </a:lnTo>
                <a:lnTo>
                  <a:pt x="2639288" y="99184"/>
                </a:lnTo>
                <a:lnTo>
                  <a:pt x="2605269" y="45785"/>
                </a:lnTo>
                <a:lnTo>
                  <a:pt x="2551869" y="11766"/>
                </a:lnTo>
                <a:lnTo>
                  <a:pt x="2497266" y="1470"/>
                </a:lnTo>
                <a:lnTo>
                  <a:pt x="2458735" y="183"/>
                </a:lnTo>
                <a:lnTo>
                  <a:pt x="241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19283" y="6558500"/>
            <a:ext cx="15970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33045">
              <a:lnSpc>
                <a:spcPct val="103099"/>
              </a:lnSpc>
              <a:spcBef>
                <a:spcPts val="40"/>
              </a:spcBef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Stream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92002" y="8587010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5">
                <a:moveTo>
                  <a:pt x="241095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5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5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410956" y="1047088"/>
                </a:lnTo>
                <a:lnTo>
                  <a:pt x="2458735" y="1046904"/>
                </a:lnTo>
                <a:lnTo>
                  <a:pt x="2497266" y="1045617"/>
                </a:lnTo>
                <a:lnTo>
                  <a:pt x="2551869" y="1035322"/>
                </a:lnTo>
                <a:lnTo>
                  <a:pt x="2605269" y="1001303"/>
                </a:lnTo>
                <a:lnTo>
                  <a:pt x="2639288" y="947904"/>
                </a:lnTo>
                <a:lnTo>
                  <a:pt x="2649583" y="893300"/>
                </a:lnTo>
                <a:lnTo>
                  <a:pt x="2650870" y="854769"/>
                </a:lnTo>
                <a:lnTo>
                  <a:pt x="2651054" y="806991"/>
                </a:lnTo>
                <a:lnTo>
                  <a:pt x="2651054" y="240096"/>
                </a:lnTo>
                <a:lnTo>
                  <a:pt x="2650870" y="192318"/>
                </a:lnTo>
                <a:lnTo>
                  <a:pt x="2649583" y="153787"/>
                </a:lnTo>
                <a:lnTo>
                  <a:pt x="2639288" y="99184"/>
                </a:lnTo>
                <a:lnTo>
                  <a:pt x="2605269" y="45784"/>
                </a:lnTo>
                <a:lnTo>
                  <a:pt x="2551869" y="11765"/>
                </a:lnTo>
                <a:lnTo>
                  <a:pt x="2497266" y="1470"/>
                </a:lnTo>
                <a:lnTo>
                  <a:pt x="2458735" y="183"/>
                </a:lnTo>
                <a:lnTo>
                  <a:pt x="241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19283" y="8680358"/>
            <a:ext cx="15970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450215">
              <a:lnSpc>
                <a:spcPct val="103099"/>
              </a:lnSpc>
              <a:spcBef>
                <a:spcPts val="40"/>
              </a:spcBef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Sink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67269" y="5612939"/>
            <a:ext cx="100965" cy="645160"/>
            <a:chOff x="6467269" y="5612939"/>
            <a:chExt cx="100965" cy="645160"/>
          </a:xfrm>
        </p:grpSpPr>
        <p:sp>
          <p:nvSpPr>
            <p:cNvPr id="10" name="object 10"/>
            <p:cNvSpPr/>
            <p:nvPr/>
          </p:nvSpPr>
          <p:spPr>
            <a:xfrm>
              <a:off x="6517529" y="5612939"/>
              <a:ext cx="0" cy="555625"/>
            </a:xfrm>
            <a:custGeom>
              <a:avLst/>
              <a:gdLst/>
              <a:ahLst/>
              <a:cxnLst/>
              <a:rect l="l" t="t" r="r" b="b"/>
              <a:pathLst>
                <a:path h="555625">
                  <a:moveTo>
                    <a:pt x="0" y="0"/>
                  </a:moveTo>
                  <a:lnTo>
                    <a:pt x="0" y="55500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67269" y="615747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67269" y="7727098"/>
            <a:ext cx="100965" cy="645160"/>
            <a:chOff x="6467269" y="7727098"/>
            <a:chExt cx="100965" cy="645160"/>
          </a:xfrm>
        </p:grpSpPr>
        <p:sp>
          <p:nvSpPr>
            <p:cNvPr id="13" name="object 13"/>
            <p:cNvSpPr/>
            <p:nvPr/>
          </p:nvSpPr>
          <p:spPr>
            <a:xfrm>
              <a:off x="6517529" y="7727098"/>
              <a:ext cx="0" cy="555625"/>
            </a:xfrm>
            <a:custGeom>
              <a:avLst/>
              <a:gdLst/>
              <a:ahLst/>
              <a:cxnLst/>
              <a:rect l="l" t="t" r="r" b="b"/>
              <a:pathLst>
                <a:path h="555625">
                  <a:moveTo>
                    <a:pt x="0" y="0"/>
                  </a:moveTo>
                  <a:lnTo>
                    <a:pt x="0" y="55500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67269" y="827163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948984" y="3394549"/>
            <a:ext cx="725805" cy="680085"/>
          </a:xfrm>
          <a:custGeom>
            <a:avLst/>
            <a:gdLst/>
            <a:ahLst/>
            <a:cxnLst/>
            <a:rect l="l" t="t" r="r" b="b"/>
            <a:pathLst>
              <a:path w="725804" h="680085">
                <a:moveTo>
                  <a:pt x="362664" y="0"/>
                </a:moveTo>
                <a:lnTo>
                  <a:pt x="316359" y="2764"/>
                </a:lnTo>
                <a:lnTo>
                  <a:pt x="270665" y="11057"/>
                </a:lnTo>
                <a:lnTo>
                  <a:pt x="226193" y="24878"/>
                </a:lnTo>
                <a:lnTo>
                  <a:pt x="183554" y="44229"/>
                </a:lnTo>
                <a:lnTo>
                  <a:pt x="143360" y="69107"/>
                </a:lnTo>
                <a:lnTo>
                  <a:pt x="106221" y="99515"/>
                </a:lnTo>
                <a:lnTo>
                  <a:pt x="73765" y="134309"/>
                </a:lnTo>
                <a:lnTo>
                  <a:pt x="47209" y="171966"/>
                </a:lnTo>
                <a:lnTo>
                  <a:pt x="26555" y="211912"/>
                </a:lnTo>
                <a:lnTo>
                  <a:pt x="11802" y="253576"/>
                </a:lnTo>
                <a:lnTo>
                  <a:pt x="2950" y="296385"/>
                </a:lnTo>
                <a:lnTo>
                  <a:pt x="0" y="339767"/>
                </a:lnTo>
                <a:lnTo>
                  <a:pt x="2950" y="383149"/>
                </a:lnTo>
                <a:lnTo>
                  <a:pt x="11802" y="425958"/>
                </a:lnTo>
                <a:lnTo>
                  <a:pt x="26555" y="467622"/>
                </a:lnTo>
                <a:lnTo>
                  <a:pt x="47209" y="507568"/>
                </a:lnTo>
                <a:lnTo>
                  <a:pt x="73765" y="545225"/>
                </a:lnTo>
                <a:lnTo>
                  <a:pt x="106221" y="580018"/>
                </a:lnTo>
                <a:lnTo>
                  <a:pt x="143360" y="610426"/>
                </a:lnTo>
                <a:lnTo>
                  <a:pt x="183554" y="635305"/>
                </a:lnTo>
                <a:lnTo>
                  <a:pt x="226193" y="654655"/>
                </a:lnTo>
                <a:lnTo>
                  <a:pt x="270665" y="668477"/>
                </a:lnTo>
                <a:lnTo>
                  <a:pt x="316359" y="676769"/>
                </a:lnTo>
                <a:lnTo>
                  <a:pt x="362664" y="679534"/>
                </a:lnTo>
                <a:lnTo>
                  <a:pt x="408969" y="676769"/>
                </a:lnTo>
                <a:lnTo>
                  <a:pt x="454663" y="668477"/>
                </a:lnTo>
                <a:lnTo>
                  <a:pt x="499135" y="654655"/>
                </a:lnTo>
                <a:lnTo>
                  <a:pt x="541773" y="635305"/>
                </a:lnTo>
                <a:lnTo>
                  <a:pt x="581968" y="610426"/>
                </a:lnTo>
                <a:lnTo>
                  <a:pt x="619106" y="580018"/>
                </a:lnTo>
                <a:lnTo>
                  <a:pt x="651563" y="545225"/>
                </a:lnTo>
                <a:lnTo>
                  <a:pt x="678118" y="507568"/>
                </a:lnTo>
                <a:lnTo>
                  <a:pt x="698773" y="467622"/>
                </a:lnTo>
                <a:lnTo>
                  <a:pt x="713526" y="425958"/>
                </a:lnTo>
                <a:lnTo>
                  <a:pt x="722378" y="383149"/>
                </a:lnTo>
                <a:lnTo>
                  <a:pt x="725328" y="339767"/>
                </a:lnTo>
                <a:lnTo>
                  <a:pt x="722378" y="296385"/>
                </a:lnTo>
                <a:lnTo>
                  <a:pt x="713526" y="253576"/>
                </a:lnTo>
                <a:lnTo>
                  <a:pt x="698773" y="211912"/>
                </a:lnTo>
                <a:lnTo>
                  <a:pt x="678118" y="171966"/>
                </a:lnTo>
                <a:lnTo>
                  <a:pt x="651563" y="134309"/>
                </a:lnTo>
                <a:lnTo>
                  <a:pt x="619106" y="99515"/>
                </a:lnTo>
                <a:lnTo>
                  <a:pt x="581968" y="69107"/>
                </a:lnTo>
                <a:lnTo>
                  <a:pt x="541773" y="44229"/>
                </a:lnTo>
                <a:lnTo>
                  <a:pt x="499135" y="24878"/>
                </a:lnTo>
                <a:lnTo>
                  <a:pt x="454663" y="11057"/>
                </a:lnTo>
                <a:lnTo>
                  <a:pt x="408969" y="2764"/>
                </a:lnTo>
                <a:lnTo>
                  <a:pt x="36266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76728" y="3394549"/>
            <a:ext cx="725805" cy="680085"/>
          </a:xfrm>
          <a:custGeom>
            <a:avLst/>
            <a:gdLst/>
            <a:ahLst/>
            <a:cxnLst/>
            <a:rect l="l" t="t" r="r" b="b"/>
            <a:pathLst>
              <a:path w="725804" h="680085">
                <a:moveTo>
                  <a:pt x="362664" y="0"/>
                </a:moveTo>
                <a:lnTo>
                  <a:pt x="316359" y="2764"/>
                </a:lnTo>
                <a:lnTo>
                  <a:pt x="270665" y="11057"/>
                </a:lnTo>
                <a:lnTo>
                  <a:pt x="226193" y="24878"/>
                </a:lnTo>
                <a:lnTo>
                  <a:pt x="183554" y="44229"/>
                </a:lnTo>
                <a:lnTo>
                  <a:pt x="143360" y="69107"/>
                </a:lnTo>
                <a:lnTo>
                  <a:pt x="106221" y="99515"/>
                </a:lnTo>
                <a:lnTo>
                  <a:pt x="73765" y="134309"/>
                </a:lnTo>
                <a:lnTo>
                  <a:pt x="47209" y="171966"/>
                </a:lnTo>
                <a:lnTo>
                  <a:pt x="26555" y="211912"/>
                </a:lnTo>
                <a:lnTo>
                  <a:pt x="11802" y="253576"/>
                </a:lnTo>
                <a:lnTo>
                  <a:pt x="2950" y="296385"/>
                </a:lnTo>
                <a:lnTo>
                  <a:pt x="0" y="339767"/>
                </a:lnTo>
                <a:lnTo>
                  <a:pt x="2950" y="383149"/>
                </a:lnTo>
                <a:lnTo>
                  <a:pt x="11802" y="425958"/>
                </a:lnTo>
                <a:lnTo>
                  <a:pt x="26555" y="467622"/>
                </a:lnTo>
                <a:lnTo>
                  <a:pt x="47209" y="507568"/>
                </a:lnTo>
                <a:lnTo>
                  <a:pt x="73765" y="545225"/>
                </a:lnTo>
                <a:lnTo>
                  <a:pt x="106221" y="580018"/>
                </a:lnTo>
                <a:lnTo>
                  <a:pt x="143360" y="610426"/>
                </a:lnTo>
                <a:lnTo>
                  <a:pt x="183554" y="635305"/>
                </a:lnTo>
                <a:lnTo>
                  <a:pt x="226193" y="654655"/>
                </a:lnTo>
                <a:lnTo>
                  <a:pt x="270665" y="668477"/>
                </a:lnTo>
                <a:lnTo>
                  <a:pt x="316359" y="676769"/>
                </a:lnTo>
                <a:lnTo>
                  <a:pt x="362664" y="679534"/>
                </a:lnTo>
                <a:lnTo>
                  <a:pt x="408969" y="676769"/>
                </a:lnTo>
                <a:lnTo>
                  <a:pt x="454663" y="668477"/>
                </a:lnTo>
                <a:lnTo>
                  <a:pt x="499135" y="654655"/>
                </a:lnTo>
                <a:lnTo>
                  <a:pt x="541773" y="635305"/>
                </a:lnTo>
                <a:lnTo>
                  <a:pt x="581968" y="610426"/>
                </a:lnTo>
                <a:lnTo>
                  <a:pt x="619106" y="580018"/>
                </a:lnTo>
                <a:lnTo>
                  <a:pt x="651563" y="545225"/>
                </a:lnTo>
                <a:lnTo>
                  <a:pt x="678119" y="507568"/>
                </a:lnTo>
                <a:lnTo>
                  <a:pt x="698773" y="467622"/>
                </a:lnTo>
                <a:lnTo>
                  <a:pt x="713526" y="425958"/>
                </a:lnTo>
                <a:lnTo>
                  <a:pt x="722378" y="383149"/>
                </a:lnTo>
                <a:lnTo>
                  <a:pt x="725329" y="339767"/>
                </a:lnTo>
                <a:lnTo>
                  <a:pt x="722378" y="296385"/>
                </a:lnTo>
                <a:lnTo>
                  <a:pt x="713526" y="253576"/>
                </a:lnTo>
                <a:lnTo>
                  <a:pt x="698773" y="211912"/>
                </a:lnTo>
                <a:lnTo>
                  <a:pt x="678119" y="171966"/>
                </a:lnTo>
                <a:lnTo>
                  <a:pt x="651563" y="134309"/>
                </a:lnTo>
                <a:lnTo>
                  <a:pt x="619106" y="99515"/>
                </a:lnTo>
                <a:lnTo>
                  <a:pt x="581968" y="69107"/>
                </a:lnTo>
                <a:lnTo>
                  <a:pt x="541773" y="44229"/>
                </a:lnTo>
                <a:lnTo>
                  <a:pt x="499135" y="24878"/>
                </a:lnTo>
                <a:lnTo>
                  <a:pt x="454663" y="11057"/>
                </a:lnTo>
                <a:lnTo>
                  <a:pt x="408969" y="2764"/>
                </a:lnTo>
                <a:lnTo>
                  <a:pt x="36266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4472" y="3394549"/>
            <a:ext cx="725805" cy="680085"/>
          </a:xfrm>
          <a:custGeom>
            <a:avLst/>
            <a:gdLst/>
            <a:ahLst/>
            <a:cxnLst/>
            <a:rect l="l" t="t" r="r" b="b"/>
            <a:pathLst>
              <a:path w="725804" h="680085">
                <a:moveTo>
                  <a:pt x="362664" y="0"/>
                </a:moveTo>
                <a:lnTo>
                  <a:pt x="316359" y="2764"/>
                </a:lnTo>
                <a:lnTo>
                  <a:pt x="270665" y="11057"/>
                </a:lnTo>
                <a:lnTo>
                  <a:pt x="226193" y="24878"/>
                </a:lnTo>
                <a:lnTo>
                  <a:pt x="183554" y="44229"/>
                </a:lnTo>
                <a:lnTo>
                  <a:pt x="143360" y="69107"/>
                </a:lnTo>
                <a:lnTo>
                  <a:pt x="106221" y="99515"/>
                </a:lnTo>
                <a:lnTo>
                  <a:pt x="73765" y="134309"/>
                </a:lnTo>
                <a:lnTo>
                  <a:pt x="47209" y="171966"/>
                </a:lnTo>
                <a:lnTo>
                  <a:pt x="26555" y="211912"/>
                </a:lnTo>
                <a:lnTo>
                  <a:pt x="11802" y="253576"/>
                </a:lnTo>
                <a:lnTo>
                  <a:pt x="2950" y="296385"/>
                </a:lnTo>
                <a:lnTo>
                  <a:pt x="0" y="339767"/>
                </a:lnTo>
                <a:lnTo>
                  <a:pt x="2950" y="383149"/>
                </a:lnTo>
                <a:lnTo>
                  <a:pt x="11802" y="425958"/>
                </a:lnTo>
                <a:lnTo>
                  <a:pt x="26555" y="467622"/>
                </a:lnTo>
                <a:lnTo>
                  <a:pt x="47209" y="507568"/>
                </a:lnTo>
                <a:lnTo>
                  <a:pt x="73765" y="545225"/>
                </a:lnTo>
                <a:lnTo>
                  <a:pt x="106221" y="580018"/>
                </a:lnTo>
                <a:lnTo>
                  <a:pt x="143360" y="610426"/>
                </a:lnTo>
                <a:lnTo>
                  <a:pt x="183554" y="635305"/>
                </a:lnTo>
                <a:lnTo>
                  <a:pt x="226193" y="654655"/>
                </a:lnTo>
                <a:lnTo>
                  <a:pt x="270665" y="668477"/>
                </a:lnTo>
                <a:lnTo>
                  <a:pt x="316359" y="676769"/>
                </a:lnTo>
                <a:lnTo>
                  <a:pt x="362664" y="679534"/>
                </a:lnTo>
                <a:lnTo>
                  <a:pt x="408969" y="676769"/>
                </a:lnTo>
                <a:lnTo>
                  <a:pt x="454663" y="668477"/>
                </a:lnTo>
                <a:lnTo>
                  <a:pt x="499135" y="654655"/>
                </a:lnTo>
                <a:lnTo>
                  <a:pt x="541774" y="635305"/>
                </a:lnTo>
                <a:lnTo>
                  <a:pt x="581968" y="610426"/>
                </a:lnTo>
                <a:lnTo>
                  <a:pt x="619107" y="580018"/>
                </a:lnTo>
                <a:lnTo>
                  <a:pt x="651564" y="545225"/>
                </a:lnTo>
                <a:lnTo>
                  <a:pt x="678120" y="507568"/>
                </a:lnTo>
                <a:lnTo>
                  <a:pt x="698774" y="467622"/>
                </a:lnTo>
                <a:lnTo>
                  <a:pt x="713527" y="425958"/>
                </a:lnTo>
                <a:lnTo>
                  <a:pt x="722379" y="383149"/>
                </a:lnTo>
                <a:lnTo>
                  <a:pt x="725329" y="339767"/>
                </a:lnTo>
                <a:lnTo>
                  <a:pt x="722379" y="296385"/>
                </a:lnTo>
                <a:lnTo>
                  <a:pt x="713527" y="253576"/>
                </a:lnTo>
                <a:lnTo>
                  <a:pt x="698774" y="211912"/>
                </a:lnTo>
                <a:lnTo>
                  <a:pt x="678120" y="171966"/>
                </a:lnTo>
                <a:lnTo>
                  <a:pt x="651564" y="134309"/>
                </a:lnTo>
                <a:lnTo>
                  <a:pt x="619107" y="99515"/>
                </a:lnTo>
                <a:lnTo>
                  <a:pt x="581968" y="69107"/>
                </a:lnTo>
                <a:lnTo>
                  <a:pt x="541774" y="44229"/>
                </a:lnTo>
                <a:lnTo>
                  <a:pt x="499135" y="24878"/>
                </a:lnTo>
                <a:lnTo>
                  <a:pt x="454663" y="11057"/>
                </a:lnTo>
                <a:lnTo>
                  <a:pt x="408969" y="2764"/>
                </a:lnTo>
                <a:lnTo>
                  <a:pt x="36266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33530" y="3509329"/>
            <a:ext cx="200278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87730" algn="l"/>
                <a:tab pos="1765935" algn="l"/>
              </a:tabLst>
            </a:pPr>
            <a:r>
              <a:rPr sz="2600" spc="25" dirty="0">
                <a:latin typeface="Arial MT"/>
                <a:cs typeface="Arial MT"/>
              </a:rPr>
              <a:t>C	</a:t>
            </a:r>
            <a:r>
              <a:rPr sz="2600" spc="120" dirty="0">
                <a:latin typeface="Arial MT"/>
                <a:cs typeface="Arial MT"/>
              </a:rPr>
              <a:t>B	</a:t>
            </a:r>
            <a:r>
              <a:rPr sz="2600" spc="25" dirty="0">
                <a:latin typeface="Arial MT"/>
                <a:cs typeface="Arial MT"/>
              </a:rPr>
              <a:t>A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11657" y="3988474"/>
            <a:ext cx="1156335" cy="2629535"/>
            <a:chOff x="7811657" y="3988474"/>
            <a:chExt cx="1156335" cy="2629535"/>
          </a:xfrm>
        </p:grpSpPr>
        <p:sp>
          <p:nvSpPr>
            <p:cNvPr id="20" name="object 20"/>
            <p:cNvSpPr/>
            <p:nvPr/>
          </p:nvSpPr>
          <p:spPr>
            <a:xfrm>
              <a:off x="8957496" y="3988474"/>
              <a:ext cx="0" cy="2629535"/>
            </a:xfrm>
            <a:custGeom>
              <a:avLst/>
              <a:gdLst/>
              <a:ahLst/>
              <a:cxnLst/>
              <a:rect l="l" t="t" r="r" b="b"/>
              <a:pathLst>
                <a:path h="2629534">
                  <a:moveTo>
                    <a:pt x="0" y="0"/>
                  </a:moveTo>
                  <a:lnTo>
                    <a:pt x="0" y="262932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11657" y="4007597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583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811657" y="7100216"/>
            <a:ext cx="1156335" cy="2904490"/>
            <a:chOff x="7811657" y="7100216"/>
            <a:chExt cx="1156335" cy="2904490"/>
          </a:xfrm>
        </p:grpSpPr>
        <p:sp>
          <p:nvSpPr>
            <p:cNvPr id="23" name="object 23"/>
            <p:cNvSpPr/>
            <p:nvPr/>
          </p:nvSpPr>
          <p:spPr>
            <a:xfrm>
              <a:off x="8957496" y="7100216"/>
              <a:ext cx="0" cy="2904490"/>
            </a:xfrm>
            <a:custGeom>
              <a:avLst/>
              <a:gdLst/>
              <a:ahLst/>
              <a:cxnLst/>
              <a:rect l="l" t="t" r="r" b="b"/>
              <a:pathLst>
                <a:path h="2904490">
                  <a:moveTo>
                    <a:pt x="0" y="0"/>
                  </a:moveTo>
                  <a:lnTo>
                    <a:pt x="0" y="2904103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11657" y="9985196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583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259074" y="6617803"/>
            <a:ext cx="1510030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Topology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77150" y="3940272"/>
            <a:ext cx="7305675" cy="32543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75882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At </a:t>
            </a:r>
            <a:r>
              <a:rPr sz="3950" spc="-25" dirty="0">
                <a:latin typeface="Arial MT"/>
                <a:cs typeface="Arial MT"/>
              </a:rPr>
              <a:t>any </a:t>
            </a:r>
            <a:r>
              <a:rPr sz="3950" dirty="0">
                <a:latin typeface="Arial MT"/>
                <a:cs typeface="Arial MT"/>
              </a:rPr>
              <a:t>given </a:t>
            </a:r>
            <a:r>
              <a:rPr sz="3950" spc="75" dirty="0">
                <a:latin typeface="Arial MT"/>
                <a:cs typeface="Arial MT"/>
              </a:rPr>
              <a:t>point </a:t>
            </a:r>
            <a:r>
              <a:rPr sz="3950" spc="70" dirty="0">
                <a:latin typeface="Arial MT"/>
                <a:cs typeface="Arial MT"/>
              </a:rPr>
              <a:t>of </a:t>
            </a:r>
            <a:r>
              <a:rPr sz="3950" spc="30" dirty="0">
                <a:latin typeface="Arial MT"/>
                <a:cs typeface="Arial MT"/>
              </a:rPr>
              <a:t>time,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only </a:t>
            </a:r>
            <a:r>
              <a:rPr sz="3950" dirty="0">
                <a:latin typeface="Arial MT"/>
                <a:cs typeface="Arial MT"/>
              </a:rPr>
              <a:t>one </a:t>
            </a:r>
            <a:r>
              <a:rPr sz="3950" spc="25" dirty="0">
                <a:latin typeface="Arial MT"/>
                <a:cs typeface="Arial MT"/>
              </a:rPr>
              <a:t>record </a:t>
            </a:r>
            <a:r>
              <a:rPr sz="3950" spc="35" dirty="0">
                <a:latin typeface="Arial MT"/>
                <a:cs typeface="Arial MT"/>
              </a:rPr>
              <a:t>gets </a:t>
            </a:r>
            <a:r>
              <a:rPr sz="3950" spc="4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processed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spc="-50" dirty="0">
                <a:latin typeface="Arial MT"/>
                <a:cs typeface="Arial MT"/>
              </a:rPr>
              <a:t>Topology.</a:t>
            </a:r>
            <a:endParaRPr sz="3950">
              <a:latin typeface="Arial MT"/>
              <a:cs typeface="Arial MT"/>
            </a:endParaRPr>
          </a:p>
          <a:p>
            <a:pPr marL="514984" marR="508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 MT"/>
                <a:cs typeface="Arial MT"/>
              </a:rPr>
              <a:t>With </a:t>
            </a:r>
            <a:r>
              <a:rPr sz="3950" spc="30" dirty="0">
                <a:latin typeface="Arial MT"/>
                <a:cs typeface="Arial MT"/>
              </a:rPr>
              <a:t>Subtopology, </a:t>
            </a:r>
            <a:r>
              <a:rPr sz="3950" spc="35" dirty="0">
                <a:latin typeface="Arial MT"/>
                <a:cs typeface="Arial MT"/>
              </a:rPr>
              <a:t>this </a:t>
            </a:r>
            <a:r>
              <a:rPr sz="3950" spc="-20" dirty="0">
                <a:latin typeface="Arial MT"/>
                <a:cs typeface="Arial MT"/>
              </a:rPr>
              <a:t>rule </a:t>
            </a:r>
            <a:r>
              <a:rPr sz="3950" dirty="0">
                <a:latin typeface="Arial MT"/>
                <a:cs typeface="Arial MT"/>
              </a:rPr>
              <a:t>is 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applicable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each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subtopolgy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15519"/>
            <a:ext cx="119418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0" dirty="0">
                <a:latin typeface="Arial"/>
                <a:cs typeface="Arial"/>
              </a:rPr>
              <a:t>Introduction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5" dirty="0">
                <a:latin typeface="Arial"/>
                <a:cs typeface="Arial"/>
              </a:rPr>
              <a:t>to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10" dirty="0">
                <a:latin typeface="Arial"/>
                <a:cs typeface="Arial"/>
              </a:rPr>
              <a:t>KStreams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90" dirty="0">
                <a:latin typeface="Arial"/>
                <a:cs typeface="Arial"/>
              </a:rPr>
              <a:t>API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63563" y="3809151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4">
                <a:moveTo>
                  <a:pt x="2410956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5" y="947904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6" y="1047088"/>
                </a:lnTo>
                <a:lnTo>
                  <a:pt x="2410956" y="1047088"/>
                </a:lnTo>
                <a:lnTo>
                  <a:pt x="2458734" y="1046904"/>
                </a:lnTo>
                <a:lnTo>
                  <a:pt x="2497265" y="1045617"/>
                </a:lnTo>
                <a:lnTo>
                  <a:pt x="2551868" y="1035322"/>
                </a:lnTo>
                <a:lnTo>
                  <a:pt x="2605268" y="1001303"/>
                </a:lnTo>
                <a:lnTo>
                  <a:pt x="2639288" y="947904"/>
                </a:lnTo>
                <a:lnTo>
                  <a:pt x="2649582" y="893300"/>
                </a:lnTo>
                <a:lnTo>
                  <a:pt x="2650869" y="854769"/>
                </a:lnTo>
                <a:lnTo>
                  <a:pt x="2651053" y="806991"/>
                </a:lnTo>
                <a:lnTo>
                  <a:pt x="2651053" y="240096"/>
                </a:lnTo>
                <a:lnTo>
                  <a:pt x="2650869" y="192318"/>
                </a:lnTo>
                <a:lnTo>
                  <a:pt x="2649582" y="153787"/>
                </a:lnTo>
                <a:lnTo>
                  <a:pt x="2639288" y="99184"/>
                </a:lnTo>
                <a:lnTo>
                  <a:pt x="2605268" y="45784"/>
                </a:lnTo>
                <a:lnTo>
                  <a:pt x="2551868" y="11765"/>
                </a:lnTo>
                <a:lnTo>
                  <a:pt x="2497265" y="1470"/>
                </a:lnTo>
                <a:lnTo>
                  <a:pt x="2458734" y="183"/>
                </a:lnTo>
                <a:lnTo>
                  <a:pt x="241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90845" y="3902499"/>
            <a:ext cx="15970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38760">
              <a:lnSpc>
                <a:spcPct val="103099"/>
              </a:lnSpc>
              <a:spcBef>
                <a:spcPts val="40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Source 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63563" y="5915610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5">
                <a:moveTo>
                  <a:pt x="2410956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5" y="947904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6" y="1047088"/>
                </a:lnTo>
                <a:lnTo>
                  <a:pt x="2410956" y="1047088"/>
                </a:lnTo>
                <a:lnTo>
                  <a:pt x="2458734" y="1046904"/>
                </a:lnTo>
                <a:lnTo>
                  <a:pt x="2497265" y="1045617"/>
                </a:lnTo>
                <a:lnTo>
                  <a:pt x="2551868" y="1035322"/>
                </a:lnTo>
                <a:lnTo>
                  <a:pt x="2605268" y="1001303"/>
                </a:lnTo>
                <a:lnTo>
                  <a:pt x="2639288" y="947904"/>
                </a:lnTo>
                <a:lnTo>
                  <a:pt x="2649582" y="893300"/>
                </a:lnTo>
                <a:lnTo>
                  <a:pt x="2650869" y="854769"/>
                </a:lnTo>
                <a:lnTo>
                  <a:pt x="2651053" y="806991"/>
                </a:lnTo>
                <a:lnTo>
                  <a:pt x="2651053" y="240097"/>
                </a:lnTo>
                <a:lnTo>
                  <a:pt x="2650869" y="192319"/>
                </a:lnTo>
                <a:lnTo>
                  <a:pt x="2649582" y="153788"/>
                </a:lnTo>
                <a:lnTo>
                  <a:pt x="2639288" y="99184"/>
                </a:lnTo>
                <a:lnTo>
                  <a:pt x="2605268" y="45785"/>
                </a:lnTo>
                <a:lnTo>
                  <a:pt x="2551868" y="11766"/>
                </a:lnTo>
                <a:lnTo>
                  <a:pt x="2497265" y="1470"/>
                </a:lnTo>
                <a:lnTo>
                  <a:pt x="2458734" y="183"/>
                </a:lnTo>
                <a:lnTo>
                  <a:pt x="241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90845" y="6008958"/>
            <a:ext cx="15970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33045">
              <a:lnSpc>
                <a:spcPct val="103099"/>
              </a:lnSpc>
              <a:spcBef>
                <a:spcPts val="40"/>
              </a:spcBef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Stream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63563" y="8037468"/>
            <a:ext cx="2651125" cy="1047115"/>
          </a:xfrm>
          <a:custGeom>
            <a:avLst/>
            <a:gdLst/>
            <a:ahLst/>
            <a:cxnLst/>
            <a:rect l="l" t="t" r="r" b="b"/>
            <a:pathLst>
              <a:path w="2651125" h="1047115">
                <a:moveTo>
                  <a:pt x="2410956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5" y="947904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6" y="1047088"/>
                </a:lnTo>
                <a:lnTo>
                  <a:pt x="2410956" y="1047088"/>
                </a:lnTo>
                <a:lnTo>
                  <a:pt x="2458734" y="1046904"/>
                </a:lnTo>
                <a:lnTo>
                  <a:pt x="2497265" y="1045617"/>
                </a:lnTo>
                <a:lnTo>
                  <a:pt x="2551868" y="1035322"/>
                </a:lnTo>
                <a:lnTo>
                  <a:pt x="2605268" y="1001303"/>
                </a:lnTo>
                <a:lnTo>
                  <a:pt x="2639288" y="947904"/>
                </a:lnTo>
                <a:lnTo>
                  <a:pt x="2649582" y="893300"/>
                </a:lnTo>
                <a:lnTo>
                  <a:pt x="2650869" y="854769"/>
                </a:lnTo>
                <a:lnTo>
                  <a:pt x="2651053" y="806991"/>
                </a:lnTo>
                <a:lnTo>
                  <a:pt x="2651053" y="240096"/>
                </a:lnTo>
                <a:lnTo>
                  <a:pt x="2650869" y="192318"/>
                </a:lnTo>
                <a:lnTo>
                  <a:pt x="2649582" y="153787"/>
                </a:lnTo>
                <a:lnTo>
                  <a:pt x="2639288" y="99184"/>
                </a:lnTo>
                <a:lnTo>
                  <a:pt x="2605268" y="45784"/>
                </a:lnTo>
                <a:lnTo>
                  <a:pt x="2551868" y="11765"/>
                </a:lnTo>
                <a:lnTo>
                  <a:pt x="2497265" y="1470"/>
                </a:lnTo>
                <a:lnTo>
                  <a:pt x="2458734" y="183"/>
                </a:lnTo>
                <a:lnTo>
                  <a:pt x="241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90845" y="8130816"/>
            <a:ext cx="159702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450215">
              <a:lnSpc>
                <a:spcPct val="103099"/>
              </a:lnSpc>
              <a:spcBef>
                <a:spcPts val="40"/>
              </a:spcBef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Sink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ocessor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38830" y="5063396"/>
            <a:ext cx="100965" cy="645160"/>
            <a:chOff x="9038830" y="5063396"/>
            <a:chExt cx="100965" cy="645160"/>
          </a:xfrm>
        </p:grpSpPr>
        <p:sp>
          <p:nvSpPr>
            <p:cNvPr id="10" name="object 10"/>
            <p:cNvSpPr/>
            <p:nvPr/>
          </p:nvSpPr>
          <p:spPr>
            <a:xfrm>
              <a:off x="9089090" y="5063396"/>
              <a:ext cx="0" cy="555625"/>
            </a:xfrm>
            <a:custGeom>
              <a:avLst/>
              <a:gdLst/>
              <a:ahLst/>
              <a:cxnLst/>
              <a:rect l="l" t="t" r="r" b="b"/>
              <a:pathLst>
                <a:path h="555625">
                  <a:moveTo>
                    <a:pt x="0" y="0"/>
                  </a:moveTo>
                  <a:lnTo>
                    <a:pt x="0" y="55500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38830" y="560793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038830" y="7177555"/>
            <a:ext cx="100965" cy="645160"/>
            <a:chOff x="9038830" y="7177555"/>
            <a:chExt cx="100965" cy="645160"/>
          </a:xfrm>
        </p:grpSpPr>
        <p:sp>
          <p:nvSpPr>
            <p:cNvPr id="13" name="object 13"/>
            <p:cNvSpPr/>
            <p:nvPr/>
          </p:nvSpPr>
          <p:spPr>
            <a:xfrm>
              <a:off x="9089090" y="7177555"/>
              <a:ext cx="0" cy="555625"/>
            </a:xfrm>
            <a:custGeom>
              <a:avLst/>
              <a:gdLst/>
              <a:ahLst/>
              <a:cxnLst/>
              <a:rect l="l" t="t" r="r" b="b"/>
              <a:pathLst>
                <a:path h="555625">
                  <a:moveTo>
                    <a:pt x="0" y="0"/>
                  </a:moveTo>
                  <a:lnTo>
                    <a:pt x="0" y="55500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38830" y="772209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383218" y="3438930"/>
            <a:ext cx="1156335" cy="2629535"/>
            <a:chOff x="10383218" y="3438930"/>
            <a:chExt cx="1156335" cy="2629535"/>
          </a:xfrm>
        </p:grpSpPr>
        <p:sp>
          <p:nvSpPr>
            <p:cNvPr id="16" name="object 16"/>
            <p:cNvSpPr/>
            <p:nvPr/>
          </p:nvSpPr>
          <p:spPr>
            <a:xfrm>
              <a:off x="11529062" y="3438930"/>
              <a:ext cx="0" cy="2629535"/>
            </a:xfrm>
            <a:custGeom>
              <a:avLst/>
              <a:gdLst/>
              <a:ahLst/>
              <a:cxnLst/>
              <a:rect l="l" t="t" r="r" b="b"/>
              <a:pathLst>
                <a:path h="2629535">
                  <a:moveTo>
                    <a:pt x="0" y="0"/>
                  </a:moveTo>
                  <a:lnTo>
                    <a:pt x="0" y="262933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83218" y="3458053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583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383218" y="6550673"/>
            <a:ext cx="1156335" cy="2904490"/>
            <a:chOff x="10383218" y="6550673"/>
            <a:chExt cx="1156335" cy="2904490"/>
          </a:xfrm>
        </p:grpSpPr>
        <p:sp>
          <p:nvSpPr>
            <p:cNvPr id="19" name="object 19"/>
            <p:cNvSpPr/>
            <p:nvPr/>
          </p:nvSpPr>
          <p:spPr>
            <a:xfrm>
              <a:off x="11529062" y="6550673"/>
              <a:ext cx="0" cy="2904490"/>
            </a:xfrm>
            <a:custGeom>
              <a:avLst/>
              <a:gdLst/>
              <a:ahLst/>
              <a:cxnLst/>
              <a:rect l="l" t="t" r="r" b="b"/>
              <a:pathLst>
                <a:path h="2904490">
                  <a:moveTo>
                    <a:pt x="0" y="0"/>
                  </a:moveTo>
                  <a:lnTo>
                    <a:pt x="0" y="290410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83218" y="9435654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583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830633" y="6068261"/>
            <a:ext cx="1510030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Topology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8360" y="4039215"/>
            <a:ext cx="1428750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5" dirty="0">
                <a:latin typeface="Arial MT"/>
                <a:cs typeface="Arial MT"/>
              </a:rPr>
              <a:t>KStream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66787" y="4039215"/>
            <a:ext cx="1147445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5" dirty="0">
                <a:latin typeface="Arial MT"/>
                <a:cs typeface="Arial MT"/>
              </a:rPr>
              <a:t>KTable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56013"/>
            <a:ext cx="35979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" dirty="0">
                <a:latin typeface="Arial"/>
                <a:cs typeface="Arial"/>
              </a:rPr>
              <a:t>KStream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48274"/>
            <a:ext cx="17229455" cy="116903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14984" marR="5080" indent="-502920">
              <a:lnSpc>
                <a:spcPts val="4250"/>
              </a:lnSpc>
              <a:spcBef>
                <a:spcPts val="655"/>
              </a:spcBef>
              <a:buClr>
                <a:srgbClr val="000000"/>
              </a:buClr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b="1" spc="20" dirty="0">
                <a:solidFill>
                  <a:srgbClr val="EE220C"/>
                </a:solidFill>
                <a:latin typeface="Arial"/>
                <a:cs typeface="Arial"/>
              </a:rPr>
              <a:t>KStream</a:t>
            </a:r>
            <a:r>
              <a:rPr sz="39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abstraction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which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holds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each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event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05" dirty="0">
                <a:latin typeface="Arial MT"/>
                <a:cs typeface="Arial MT"/>
              </a:rPr>
              <a:t>topic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485" y="5515019"/>
            <a:ext cx="10731500" cy="0"/>
          </a:xfrm>
          <a:custGeom>
            <a:avLst/>
            <a:gdLst/>
            <a:ahLst/>
            <a:cxnLst/>
            <a:rect l="l" t="t" r="r" b="b"/>
            <a:pathLst>
              <a:path w="10731500">
                <a:moveTo>
                  <a:pt x="0" y="0"/>
                </a:moveTo>
                <a:lnTo>
                  <a:pt x="10731128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89561" y="4270821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39">
                <a:moveTo>
                  <a:pt x="1105631" y="0"/>
                </a:moveTo>
                <a:lnTo>
                  <a:pt x="232806" y="0"/>
                </a:lnTo>
                <a:lnTo>
                  <a:pt x="186479" y="178"/>
                </a:lnTo>
                <a:lnTo>
                  <a:pt x="149118" y="1426"/>
                </a:lnTo>
                <a:lnTo>
                  <a:pt x="119443" y="4812"/>
                </a:lnTo>
                <a:lnTo>
                  <a:pt x="96172" y="11408"/>
                </a:lnTo>
                <a:lnTo>
                  <a:pt x="44395" y="44394"/>
                </a:lnTo>
                <a:lnTo>
                  <a:pt x="11409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5" y="574110"/>
                </a:lnTo>
                <a:lnTo>
                  <a:pt x="119443" y="594460"/>
                </a:lnTo>
                <a:lnTo>
                  <a:pt x="186479" y="599094"/>
                </a:lnTo>
                <a:lnTo>
                  <a:pt x="232806" y="599272"/>
                </a:lnTo>
                <a:lnTo>
                  <a:pt x="1105631" y="599272"/>
                </a:lnTo>
                <a:lnTo>
                  <a:pt x="1151958" y="599094"/>
                </a:lnTo>
                <a:lnTo>
                  <a:pt x="1218994" y="594460"/>
                </a:lnTo>
                <a:lnTo>
                  <a:pt x="1270112" y="574110"/>
                </a:lnTo>
                <a:lnTo>
                  <a:pt x="1313275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7"/>
                </a:lnTo>
                <a:lnTo>
                  <a:pt x="1333623" y="119442"/>
                </a:lnTo>
                <a:lnTo>
                  <a:pt x="1313275" y="68324"/>
                </a:lnTo>
                <a:lnTo>
                  <a:pt x="1270112" y="25161"/>
                </a:lnTo>
                <a:lnTo>
                  <a:pt x="1218994" y="4812"/>
                </a:lnTo>
                <a:lnTo>
                  <a:pt x="1151958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98389" y="4410870"/>
            <a:ext cx="92646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Apple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0777" y="4270821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39">
                <a:moveTo>
                  <a:pt x="1105631" y="0"/>
                </a:moveTo>
                <a:lnTo>
                  <a:pt x="232806" y="0"/>
                </a:lnTo>
                <a:lnTo>
                  <a:pt x="186478" y="178"/>
                </a:lnTo>
                <a:lnTo>
                  <a:pt x="149117" y="1426"/>
                </a:lnTo>
                <a:lnTo>
                  <a:pt x="119442" y="4812"/>
                </a:lnTo>
                <a:lnTo>
                  <a:pt x="96172" y="11408"/>
                </a:lnTo>
                <a:lnTo>
                  <a:pt x="44395" y="44394"/>
                </a:lnTo>
                <a:lnTo>
                  <a:pt x="11409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5" y="574110"/>
                </a:lnTo>
                <a:lnTo>
                  <a:pt x="119442" y="594460"/>
                </a:lnTo>
                <a:lnTo>
                  <a:pt x="186478" y="599094"/>
                </a:lnTo>
                <a:lnTo>
                  <a:pt x="232806" y="599272"/>
                </a:lnTo>
                <a:lnTo>
                  <a:pt x="1105631" y="599272"/>
                </a:lnTo>
                <a:lnTo>
                  <a:pt x="1151958" y="599094"/>
                </a:lnTo>
                <a:lnTo>
                  <a:pt x="1218994" y="594460"/>
                </a:lnTo>
                <a:lnTo>
                  <a:pt x="1270111" y="574110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7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1" y="25161"/>
                </a:lnTo>
                <a:lnTo>
                  <a:pt x="1218994" y="4812"/>
                </a:lnTo>
                <a:lnTo>
                  <a:pt x="1151958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4073" y="4410870"/>
            <a:ext cx="71755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Ball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51993" y="4270821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39">
                <a:moveTo>
                  <a:pt x="1105631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49117" y="1426"/>
                </a:lnTo>
                <a:lnTo>
                  <a:pt x="119442" y="4812"/>
                </a:lnTo>
                <a:lnTo>
                  <a:pt x="96172" y="11408"/>
                </a:lnTo>
                <a:lnTo>
                  <a:pt x="44394" y="44394"/>
                </a:lnTo>
                <a:lnTo>
                  <a:pt x="11409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5" y="574110"/>
                </a:lnTo>
                <a:lnTo>
                  <a:pt x="119442" y="594460"/>
                </a:lnTo>
                <a:lnTo>
                  <a:pt x="186478" y="599094"/>
                </a:lnTo>
                <a:lnTo>
                  <a:pt x="232805" y="599272"/>
                </a:lnTo>
                <a:lnTo>
                  <a:pt x="1105631" y="599272"/>
                </a:lnTo>
                <a:lnTo>
                  <a:pt x="1151958" y="599094"/>
                </a:lnTo>
                <a:lnTo>
                  <a:pt x="1218994" y="594460"/>
                </a:lnTo>
                <a:lnTo>
                  <a:pt x="1270111" y="574110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7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1" y="25161"/>
                </a:lnTo>
                <a:lnTo>
                  <a:pt x="1218994" y="4812"/>
                </a:lnTo>
                <a:lnTo>
                  <a:pt x="1151958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78304" y="4410870"/>
            <a:ext cx="69151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C,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Cat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83209" y="4270821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39">
                <a:moveTo>
                  <a:pt x="1105628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49117" y="1426"/>
                </a:lnTo>
                <a:lnTo>
                  <a:pt x="119442" y="4812"/>
                </a:lnTo>
                <a:lnTo>
                  <a:pt x="96171" y="11408"/>
                </a:lnTo>
                <a:lnTo>
                  <a:pt x="44394" y="44394"/>
                </a:lnTo>
                <a:lnTo>
                  <a:pt x="11409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4" y="574110"/>
                </a:lnTo>
                <a:lnTo>
                  <a:pt x="119442" y="594460"/>
                </a:lnTo>
                <a:lnTo>
                  <a:pt x="186478" y="599094"/>
                </a:lnTo>
                <a:lnTo>
                  <a:pt x="232805" y="599272"/>
                </a:lnTo>
                <a:lnTo>
                  <a:pt x="1105628" y="599272"/>
                </a:lnTo>
                <a:lnTo>
                  <a:pt x="1151957" y="599094"/>
                </a:lnTo>
                <a:lnTo>
                  <a:pt x="1218991" y="594460"/>
                </a:lnTo>
                <a:lnTo>
                  <a:pt x="1270109" y="574110"/>
                </a:lnTo>
                <a:lnTo>
                  <a:pt x="1313272" y="530948"/>
                </a:lnTo>
                <a:lnTo>
                  <a:pt x="1333622" y="479830"/>
                </a:lnTo>
                <a:lnTo>
                  <a:pt x="1338259" y="412794"/>
                </a:lnTo>
                <a:lnTo>
                  <a:pt x="1338437" y="366467"/>
                </a:lnTo>
                <a:lnTo>
                  <a:pt x="1338437" y="232805"/>
                </a:lnTo>
                <a:lnTo>
                  <a:pt x="1338259" y="186477"/>
                </a:lnTo>
                <a:lnTo>
                  <a:pt x="1333622" y="119442"/>
                </a:lnTo>
                <a:lnTo>
                  <a:pt x="1313272" y="68324"/>
                </a:lnTo>
                <a:lnTo>
                  <a:pt x="1270109" y="25161"/>
                </a:lnTo>
                <a:lnTo>
                  <a:pt x="1218991" y="4812"/>
                </a:lnTo>
                <a:lnTo>
                  <a:pt x="1151957" y="178"/>
                </a:lnTo>
                <a:lnTo>
                  <a:pt x="1105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75312" y="4410870"/>
            <a:ext cx="75946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D,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Dog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92302" y="4270821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39">
                <a:moveTo>
                  <a:pt x="1105631" y="0"/>
                </a:moveTo>
                <a:lnTo>
                  <a:pt x="232809" y="0"/>
                </a:lnTo>
                <a:lnTo>
                  <a:pt x="186480" y="178"/>
                </a:lnTo>
                <a:lnTo>
                  <a:pt x="149119" y="1426"/>
                </a:lnTo>
                <a:lnTo>
                  <a:pt x="119445" y="4812"/>
                </a:lnTo>
                <a:lnTo>
                  <a:pt x="96175" y="11408"/>
                </a:lnTo>
                <a:lnTo>
                  <a:pt x="44397" y="44394"/>
                </a:lnTo>
                <a:lnTo>
                  <a:pt x="11413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4" y="479830"/>
                </a:lnTo>
                <a:lnTo>
                  <a:pt x="25165" y="530948"/>
                </a:lnTo>
                <a:lnTo>
                  <a:pt x="68328" y="574110"/>
                </a:lnTo>
                <a:lnTo>
                  <a:pt x="119445" y="594460"/>
                </a:lnTo>
                <a:lnTo>
                  <a:pt x="186480" y="599094"/>
                </a:lnTo>
                <a:lnTo>
                  <a:pt x="232809" y="599272"/>
                </a:lnTo>
                <a:lnTo>
                  <a:pt x="1105631" y="599272"/>
                </a:lnTo>
                <a:lnTo>
                  <a:pt x="1151960" y="599094"/>
                </a:lnTo>
                <a:lnTo>
                  <a:pt x="1218995" y="594460"/>
                </a:lnTo>
                <a:lnTo>
                  <a:pt x="1270112" y="574110"/>
                </a:lnTo>
                <a:lnTo>
                  <a:pt x="1313275" y="530948"/>
                </a:lnTo>
                <a:lnTo>
                  <a:pt x="1333625" y="479830"/>
                </a:lnTo>
                <a:lnTo>
                  <a:pt x="1338262" y="412794"/>
                </a:lnTo>
                <a:lnTo>
                  <a:pt x="1338440" y="366467"/>
                </a:lnTo>
                <a:lnTo>
                  <a:pt x="1338440" y="232805"/>
                </a:lnTo>
                <a:lnTo>
                  <a:pt x="1338262" y="186477"/>
                </a:lnTo>
                <a:lnTo>
                  <a:pt x="1333625" y="119442"/>
                </a:lnTo>
                <a:lnTo>
                  <a:pt x="1313275" y="68324"/>
                </a:lnTo>
                <a:lnTo>
                  <a:pt x="1270112" y="25161"/>
                </a:lnTo>
                <a:lnTo>
                  <a:pt x="1218995" y="4812"/>
                </a:lnTo>
                <a:lnTo>
                  <a:pt x="1151960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29215" y="4410870"/>
            <a:ext cx="66992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Ant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038785" y="4270821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80" h="599439">
                <a:moveTo>
                  <a:pt x="1105631" y="0"/>
                </a:moveTo>
                <a:lnTo>
                  <a:pt x="232809" y="0"/>
                </a:lnTo>
                <a:lnTo>
                  <a:pt x="186480" y="178"/>
                </a:lnTo>
                <a:lnTo>
                  <a:pt x="149119" y="1426"/>
                </a:lnTo>
                <a:lnTo>
                  <a:pt x="119445" y="4812"/>
                </a:lnTo>
                <a:lnTo>
                  <a:pt x="96175" y="11408"/>
                </a:lnTo>
                <a:lnTo>
                  <a:pt x="44397" y="44394"/>
                </a:lnTo>
                <a:lnTo>
                  <a:pt x="11413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4" y="479830"/>
                </a:lnTo>
                <a:lnTo>
                  <a:pt x="25165" y="530948"/>
                </a:lnTo>
                <a:lnTo>
                  <a:pt x="68328" y="574110"/>
                </a:lnTo>
                <a:lnTo>
                  <a:pt x="119445" y="594460"/>
                </a:lnTo>
                <a:lnTo>
                  <a:pt x="186480" y="599094"/>
                </a:lnTo>
                <a:lnTo>
                  <a:pt x="232809" y="599272"/>
                </a:lnTo>
                <a:lnTo>
                  <a:pt x="1105631" y="599272"/>
                </a:lnTo>
                <a:lnTo>
                  <a:pt x="1151956" y="599094"/>
                </a:lnTo>
                <a:lnTo>
                  <a:pt x="1218993" y="594460"/>
                </a:lnTo>
                <a:lnTo>
                  <a:pt x="1270112" y="574110"/>
                </a:lnTo>
                <a:lnTo>
                  <a:pt x="1313275" y="530948"/>
                </a:lnTo>
                <a:lnTo>
                  <a:pt x="1333625" y="479830"/>
                </a:lnTo>
                <a:lnTo>
                  <a:pt x="1338262" y="412794"/>
                </a:lnTo>
                <a:lnTo>
                  <a:pt x="1338440" y="366467"/>
                </a:lnTo>
                <a:lnTo>
                  <a:pt x="1338440" y="232805"/>
                </a:lnTo>
                <a:lnTo>
                  <a:pt x="1338262" y="186477"/>
                </a:lnTo>
                <a:lnTo>
                  <a:pt x="1333625" y="119442"/>
                </a:lnTo>
                <a:lnTo>
                  <a:pt x="1313275" y="68324"/>
                </a:lnTo>
                <a:lnTo>
                  <a:pt x="1270112" y="25161"/>
                </a:lnTo>
                <a:lnTo>
                  <a:pt x="1218993" y="4812"/>
                </a:lnTo>
                <a:lnTo>
                  <a:pt x="1151956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77450" y="4410870"/>
            <a:ext cx="8667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Baby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60357" y="3037093"/>
            <a:ext cx="5183505" cy="599440"/>
          </a:xfrm>
          <a:custGeom>
            <a:avLst/>
            <a:gdLst/>
            <a:ahLst/>
            <a:cxnLst/>
            <a:rect l="l" t="t" r="r" b="b"/>
            <a:pathLst>
              <a:path w="5183505" h="599439">
                <a:moveTo>
                  <a:pt x="4950584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19442" y="4813"/>
                </a:lnTo>
                <a:lnTo>
                  <a:pt x="68324" y="25162"/>
                </a:lnTo>
                <a:lnTo>
                  <a:pt x="25161" y="68325"/>
                </a:lnTo>
                <a:lnTo>
                  <a:pt x="4812" y="119443"/>
                </a:lnTo>
                <a:lnTo>
                  <a:pt x="178" y="186479"/>
                </a:lnTo>
                <a:lnTo>
                  <a:pt x="0" y="232806"/>
                </a:lnTo>
                <a:lnTo>
                  <a:pt x="0" y="366467"/>
                </a:lnTo>
                <a:lnTo>
                  <a:pt x="178" y="412795"/>
                </a:lnTo>
                <a:lnTo>
                  <a:pt x="4812" y="479830"/>
                </a:lnTo>
                <a:lnTo>
                  <a:pt x="25161" y="530948"/>
                </a:lnTo>
                <a:lnTo>
                  <a:pt x="68324" y="574111"/>
                </a:lnTo>
                <a:lnTo>
                  <a:pt x="119442" y="594460"/>
                </a:lnTo>
                <a:lnTo>
                  <a:pt x="186478" y="599095"/>
                </a:lnTo>
                <a:lnTo>
                  <a:pt x="232805" y="599273"/>
                </a:lnTo>
                <a:lnTo>
                  <a:pt x="4950584" y="599273"/>
                </a:lnTo>
                <a:lnTo>
                  <a:pt x="4996909" y="599095"/>
                </a:lnTo>
                <a:lnTo>
                  <a:pt x="5063946" y="594460"/>
                </a:lnTo>
                <a:lnTo>
                  <a:pt x="5115063" y="574111"/>
                </a:lnTo>
                <a:lnTo>
                  <a:pt x="5158224" y="530948"/>
                </a:lnTo>
                <a:lnTo>
                  <a:pt x="5178572" y="479830"/>
                </a:lnTo>
                <a:lnTo>
                  <a:pt x="5183205" y="412795"/>
                </a:lnTo>
                <a:lnTo>
                  <a:pt x="5183383" y="366467"/>
                </a:lnTo>
                <a:lnTo>
                  <a:pt x="5183383" y="232806"/>
                </a:lnTo>
                <a:lnTo>
                  <a:pt x="5183205" y="186479"/>
                </a:lnTo>
                <a:lnTo>
                  <a:pt x="5178572" y="119443"/>
                </a:lnTo>
                <a:lnTo>
                  <a:pt x="5158224" y="68325"/>
                </a:lnTo>
                <a:lnTo>
                  <a:pt x="5115063" y="25162"/>
                </a:lnTo>
                <a:lnTo>
                  <a:pt x="5063946" y="4813"/>
                </a:lnTo>
                <a:lnTo>
                  <a:pt x="4996909" y="178"/>
                </a:lnTo>
                <a:lnTo>
                  <a:pt x="495058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66702" y="3177143"/>
            <a:ext cx="177609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15" dirty="0">
                <a:latin typeface="Arial MT"/>
                <a:cs typeface="Arial MT"/>
              </a:rPr>
              <a:t>Topic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(key,Value)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41765" y="6443773"/>
            <a:ext cx="1881505" cy="624840"/>
          </a:xfrm>
          <a:custGeom>
            <a:avLst/>
            <a:gdLst/>
            <a:ahLst/>
            <a:cxnLst/>
            <a:rect l="l" t="t" r="r" b="b"/>
            <a:pathLst>
              <a:path w="1881504" h="624840">
                <a:moveTo>
                  <a:pt x="1641024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384697"/>
                </a:lnTo>
                <a:lnTo>
                  <a:pt x="183" y="432475"/>
                </a:lnTo>
                <a:lnTo>
                  <a:pt x="1470" y="471006"/>
                </a:lnTo>
                <a:lnTo>
                  <a:pt x="11766" y="525610"/>
                </a:lnTo>
                <a:lnTo>
                  <a:pt x="45785" y="579009"/>
                </a:lnTo>
                <a:lnTo>
                  <a:pt x="99184" y="613028"/>
                </a:lnTo>
                <a:lnTo>
                  <a:pt x="153788" y="623323"/>
                </a:lnTo>
                <a:lnTo>
                  <a:pt x="192319" y="624610"/>
                </a:lnTo>
                <a:lnTo>
                  <a:pt x="240097" y="624794"/>
                </a:lnTo>
                <a:lnTo>
                  <a:pt x="1641024" y="624794"/>
                </a:lnTo>
                <a:lnTo>
                  <a:pt x="1688802" y="624610"/>
                </a:lnTo>
                <a:lnTo>
                  <a:pt x="1727333" y="623323"/>
                </a:lnTo>
                <a:lnTo>
                  <a:pt x="1781937" y="613028"/>
                </a:lnTo>
                <a:lnTo>
                  <a:pt x="1835336" y="579009"/>
                </a:lnTo>
                <a:lnTo>
                  <a:pt x="1869355" y="525610"/>
                </a:lnTo>
                <a:lnTo>
                  <a:pt x="1879651" y="471006"/>
                </a:lnTo>
                <a:lnTo>
                  <a:pt x="1880937" y="432475"/>
                </a:lnTo>
                <a:lnTo>
                  <a:pt x="1881121" y="384697"/>
                </a:lnTo>
                <a:lnTo>
                  <a:pt x="1881121" y="240097"/>
                </a:lnTo>
                <a:lnTo>
                  <a:pt x="1880937" y="192319"/>
                </a:lnTo>
                <a:lnTo>
                  <a:pt x="1879651" y="153788"/>
                </a:lnTo>
                <a:lnTo>
                  <a:pt x="1869355" y="99184"/>
                </a:lnTo>
                <a:lnTo>
                  <a:pt x="1835336" y="45785"/>
                </a:lnTo>
                <a:lnTo>
                  <a:pt x="1781937" y="11766"/>
                </a:lnTo>
                <a:lnTo>
                  <a:pt x="1727333" y="1470"/>
                </a:lnTo>
                <a:lnTo>
                  <a:pt x="1688802" y="183"/>
                </a:lnTo>
                <a:lnTo>
                  <a:pt x="1641024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13856" y="6599528"/>
            <a:ext cx="9429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latin typeface="Arial MT"/>
                <a:cs typeface="Arial MT"/>
              </a:rPr>
              <a:t>KSt</a:t>
            </a:r>
            <a:r>
              <a:rPr sz="1800" spc="-10" dirty="0">
                <a:latin typeface="Arial MT"/>
                <a:cs typeface="Arial MT"/>
              </a:rPr>
              <a:t>r</a:t>
            </a:r>
            <a:r>
              <a:rPr sz="1800" spc="30" dirty="0">
                <a:latin typeface="Arial MT"/>
                <a:cs typeface="Arial MT"/>
              </a:rPr>
              <a:t>eam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41620" y="6456534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30" y="0"/>
                </a:moveTo>
                <a:lnTo>
                  <a:pt x="232805" y="0"/>
                </a:lnTo>
                <a:lnTo>
                  <a:pt x="186477" y="178"/>
                </a:lnTo>
                <a:lnTo>
                  <a:pt x="119442" y="4812"/>
                </a:lnTo>
                <a:lnTo>
                  <a:pt x="68324" y="25161"/>
                </a:lnTo>
                <a:lnTo>
                  <a:pt x="25161" y="68324"/>
                </a:lnTo>
                <a:lnTo>
                  <a:pt x="4812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2" y="479830"/>
                </a:lnTo>
                <a:lnTo>
                  <a:pt x="25161" y="530948"/>
                </a:lnTo>
                <a:lnTo>
                  <a:pt x="68324" y="574111"/>
                </a:lnTo>
                <a:lnTo>
                  <a:pt x="119442" y="594460"/>
                </a:lnTo>
                <a:lnTo>
                  <a:pt x="186477" y="599094"/>
                </a:lnTo>
                <a:lnTo>
                  <a:pt x="232805" y="599272"/>
                </a:lnTo>
                <a:lnTo>
                  <a:pt x="1105630" y="599272"/>
                </a:lnTo>
                <a:lnTo>
                  <a:pt x="1151957" y="599094"/>
                </a:lnTo>
                <a:lnTo>
                  <a:pt x="1218993" y="594460"/>
                </a:lnTo>
                <a:lnTo>
                  <a:pt x="1270111" y="574111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8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1" y="25161"/>
                </a:lnTo>
                <a:lnTo>
                  <a:pt x="1218993" y="4812"/>
                </a:lnTo>
                <a:lnTo>
                  <a:pt x="1151957" y="178"/>
                </a:lnTo>
                <a:lnTo>
                  <a:pt x="1105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50447" y="6596582"/>
            <a:ext cx="92646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Apple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72835" y="6456534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31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19442" y="4812"/>
                </a:lnTo>
                <a:lnTo>
                  <a:pt x="68325" y="25161"/>
                </a:lnTo>
                <a:lnTo>
                  <a:pt x="25162" y="68324"/>
                </a:lnTo>
                <a:lnTo>
                  <a:pt x="4813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5" y="574111"/>
                </a:lnTo>
                <a:lnTo>
                  <a:pt x="119442" y="594460"/>
                </a:lnTo>
                <a:lnTo>
                  <a:pt x="186478" y="599094"/>
                </a:lnTo>
                <a:lnTo>
                  <a:pt x="232805" y="599272"/>
                </a:lnTo>
                <a:lnTo>
                  <a:pt x="1105631" y="599272"/>
                </a:lnTo>
                <a:lnTo>
                  <a:pt x="1151958" y="599094"/>
                </a:lnTo>
                <a:lnTo>
                  <a:pt x="1218994" y="594460"/>
                </a:lnTo>
                <a:lnTo>
                  <a:pt x="1270111" y="574111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8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1" y="25161"/>
                </a:lnTo>
                <a:lnTo>
                  <a:pt x="1218994" y="4812"/>
                </a:lnTo>
                <a:lnTo>
                  <a:pt x="1151958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86130" y="6596582"/>
            <a:ext cx="71755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Ball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04051" y="6456534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31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19442" y="4812"/>
                </a:lnTo>
                <a:lnTo>
                  <a:pt x="68324" y="25161"/>
                </a:lnTo>
                <a:lnTo>
                  <a:pt x="25161" y="68324"/>
                </a:lnTo>
                <a:lnTo>
                  <a:pt x="4812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2" y="479830"/>
                </a:lnTo>
                <a:lnTo>
                  <a:pt x="25161" y="530948"/>
                </a:lnTo>
                <a:lnTo>
                  <a:pt x="68324" y="574111"/>
                </a:lnTo>
                <a:lnTo>
                  <a:pt x="119442" y="594460"/>
                </a:lnTo>
                <a:lnTo>
                  <a:pt x="186478" y="599094"/>
                </a:lnTo>
                <a:lnTo>
                  <a:pt x="232805" y="599272"/>
                </a:lnTo>
                <a:lnTo>
                  <a:pt x="1105631" y="599272"/>
                </a:lnTo>
                <a:lnTo>
                  <a:pt x="1151958" y="599094"/>
                </a:lnTo>
                <a:lnTo>
                  <a:pt x="1218994" y="594460"/>
                </a:lnTo>
                <a:lnTo>
                  <a:pt x="1270111" y="574111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8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1" y="25161"/>
                </a:lnTo>
                <a:lnTo>
                  <a:pt x="1218994" y="4812"/>
                </a:lnTo>
                <a:lnTo>
                  <a:pt x="1151958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30362" y="6596582"/>
            <a:ext cx="69151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C,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Cat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835267" y="6456534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34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19442" y="4812"/>
                </a:lnTo>
                <a:lnTo>
                  <a:pt x="68324" y="25161"/>
                </a:lnTo>
                <a:lnTo>
                  <a:pt x="25161" y="68324"/>
                </a:lnTo>
                <a:lnTo>
                  <a:pt x="4812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2" y="479830"/>
                </a:lnTo>
                <a:lnTo>
                  <a:pt x="25161" y="530948"/>
                </a:lnTo>
                <a:lnTo>
                  <a:pt x="68324" y="574111"/>
                </a:lnTo>
                <a:lnTo>
                  <a:pt x="119442" y="594460"/>
                </a:lnTo>
                <a:lnTo>
                  <a:pt x="186478" y="599094"/>
                </a:lnTo>
                <a:lnTo>
                  <a:pt x="232805" y="599272"/>
                </a:lnTo>
                <a:lnTo>
                  <a:pt x="1105634" y="599272"/>
                </a:lnTo>
                <a:lnTo>
                  <a:pt x="1151959" y="599094"/>
                </a:lnTo>
                <a:lnTo>
                  <a:pt x="1218996" y="594460"/>
                </a:lnTo>
                <a:lnTo>
                  <a:pt x="1270114" y="574111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5" y="412794"/>
                </a:lnTo>
                <a:lnTo>
                  <a:pt x="1338433" y="366467"/>
                </a:lnTo>
                <a:lnTo>
                  <a:pt x="1338433" y="232805"/>
                </a:lnTo>
                <a:lnTo>
                  <a:pt x="1338255" y="186478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4" y="25161"/>
                </a:lnTo>
                <a:lnTo>
                  <a:pt x="1218996" y="4812"/>
                </a:lnTo>
                <a:lnTo>
                  <a:pt x="1151959" y="178"/>
                </a:lnTo>
                <a:lnTo>
                  <a:pt x="1105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127370" y="6596582"/>
            <a:ext cx="75946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D,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Dog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344366" y="6456534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31" y="0"/>
                </a:moveTo>
                <a:lnTo>
                  <a:pt x="232799" y="0"/>
                </a:lnTo>
                <a:lnTo>
                  <a:pt x="186474" y="178"/>
                </a:lnTo>
                <a:lnTo>
                  <a:pt x="119436" y="4812"/>
                </a:lnTo>
                <a:lnTo>
                  <a:pt x="68319" y="25161"/>
                </a:lnTo>
                <a:lnTo>
                  <a:pt x="25159" y="68324"/>
                </a:lnTo>
                <a:lnTo>
                  <a:pt x="4810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0" y="479830"/>
                </a:lnTo>
                <a:lnTo>
                  <a:pt x="25159" y="530948"/>
                </a:lnTo>
                <a:lnTo>
                  <a:pt x="68319" y="574111"/>
                </a:lnTo>
                <a:lnTo>
                  <a:pt x="119436" y="594460"/>
                </a:lnTo>
                <a:lnTo>
                  <a:pt x="186474" y="599094"/>
                </a:lnTo>
                <a:lnTo>
                  <a:pt x="232799" y="599272"/>
                </a:lnTo>
                <a:lnTo>
                  <a:pt x="1105631" y="599272"/>
                </a:lnTo>
                <a:lnTo>
                  <a:pt x="1151956" y="599094"/>
                </a:lnTo>
                <a:lnTo>
                  <a:pt x="1218993" y="594460"/>
                </a:lnTo>
                <a:lnTo>
                  <a:pt x="1270110" y="574111"/>
                </a:lnTo>
                <a:lnTo>
                  <a:pt x="1313271" y="530948"/>
                </a:lnTo>
                <a:lnTo>
                  <a:pt x="1333619" y="479830"/>
                </a:lnTo>
                <a:lnTo>
                  <a:pt x="1338252" y="412794"/>
                </a:lnTo>
                <a:lnTo>
                  <a:pt x="1338430" y="366467"/>
                </a:lnTo>
                <a:lnTo>
                  <a:pt x="1338430" y="232805"/>
                </a:lnTo>
                <a:lnTo>
                  <a:pt x="1338252" y="186478"/>
                </a:lnTo>
                <a:lnTo>
                  <a:pt x="1333619" y="119442"/>
                </a:lnTo>
                <a:lnTo>
                  <a:pt x="1313271" y="68324"/>
                </a:lnTo>
                <a:lnTo>
                  <a:pt x="1270110" y="25161"/>
                </a:lnTo>
                <a:lnTo>
                  <a:pt x="1218993" y="4812"/>
                </a:lnTo>
                <a:lnTo>
                  <a:pt x="1151956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681268" y="6596582"/>
            <a:ext cx="66992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Ant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990840" y="6456534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80" h="599440">
                <a:moveTo>
                  <a:pt x="1105631" y="0"/>
                </a:moveTo>
                <a:lnTo>
                  <a:pt x="232809" y="0"/>
                </a:lnTo>
                <a:lnTo>
                  <a:pt x="186484" y="178"/>
                </a:lnTo>
                <a:lnTo>
                  <a:pt x="119447" y="4812"/>
                </a:lnTo>
                <a:lnTo>
                  <a:pt x="68328" y="25161"/>
                </a:lnTo>
                <a:lnTo>
                  <a:pt x="25165" y="68324"/>
                </a:lnTo>
                <a:lnTo>
                  <a:pt x="4814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4" y="479830"/>
                </a:lnTo>
                <a:lnTo>
                  <a:pt x="25165" y="530948"/>
                </a:lnTo>
                <a:lnTo>
                  <a:pt x="68328" y="574111"/>
                </a:lnTo>
                <a:lnTo>
                  <a:pt x="119447" y="594460"/>
                </a:lnTo>
                <a:lnTo>
                  <a:pt x="186484" y="599094"/>
                </a:lnTo>
                <a:lnTo>
                  <a:pt x="232809" y="599272"/>
                </a:lnTo>
                <a:lnTo>
                  <a:pt x="1105631" y="599272"/>
                </a:lnTo>
                <a:lnTo>
                  <a:pt x="1151962" y="599094"/>
                </a:lnTo>
                <a:lnTo>
                  <a:pt x="1218999" y="594460"/>
                </a:lnTo>
                <a:lnTo>
                  <a:pt x="1270116" y="574111"/>
                </a:lnTo>
                <a:lnTo>
                  <a:pt x="1313281" y="530948"/>
                </a:lnTo>
                <a:lnTo>
                  <a:pt x="1333630" y="479830"/>
                </a:lnTo>
                <a:lnTo>
                  <a:pt x="1338262" y="412794"/>
                </a:lnTo>
                <a:lnTo>
                  <a:pt x="1338440" y="366467"/>
                </a:lnTo>
                <a:lnTo>
                  <a:pt x="1338440" y="232805"/>
                </a:lnTo>
                <a:lnTo>
                  <a:pt x="1338262" y="186478"/>
                </a:lnTo>
                <a:lnTo>
                  <a:pt x="1333630" y="119442"/>
                </a:lnTo>
                <a:lnTo>
                  <a:pt x="1313281" y="68324"/>
                </a:lnTo>
                <a:lnTo>
                  <a:pt x="1270116" y="25161"/>
                </a:lnTo>
                <a:lnTo>
                  <a:pt x="1218999" y="4812"/>
                </a:lnTo>
                <a:lnTo>
                  <a:pt x="1151962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229504" y="6596582"/>
            <a:ext cx="8667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Baby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927357" y="6456534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80" h="599440">
                <a:moveTo>
                  <a:pt x="1105631" y="0"/>
                </a:moveTo>
                <a:lnTo>
                  <a:pt x="232809" y="0"/>
                </a:lnTo>
                <a:lnTo>
                  <a:pt x="186484" y="178"/>
                </a:lnTo>
                <a:lnTo>
                  <a:pt x="119447" y="4812"/>
                </a:lnTo>
                <a:lnTo>
                  <a:pt x="68328" y="25161"/>
                </a:lnTo>
                <a:lnTo>
                  <a:pt x="25165" y="68324"/>
                </a:lnTo>
                <a:lnTo>
                  <a:pt x="4814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4" y="479830"/>
                </a:lnTo>
                <a:lnTo>
                  <a:pt x="25165" y="530948"/>
                </a:lnTo>
                <a:lnTo>
                  <a:pt x="68328" y="574111"/>
                </a:lnTo>
                <a:lnTo>
                  <a:pt x="119447" y="594460"/>
                </a:lnTo>
                <a:lnTo>
                  <a:pt x="186484" y="599094"/>
                </a:lnTo>
                <a:lnTo>
                  <a:pt x="232809" y="599272"/>
                </a:lnTo>
                <a:lnTo>
                  <a:pt x="1105631" y="599272"/>
                </a:lnTo>
                <a:lnTo>
                  <a:pt x="1151962" y="599094"/>
                </a:lnTo>
                <a:lnTo>
                  <a:pt x="1218999" y="594460"/>
                </a:lnTo>
                <a:lnTo>
                  <a:pt x="1270116" y="574111"/>
                </a:lnTo>
                <a:lnTo>
                  <a:pt x="1313277" y="530948"/>
                </a:lnTo>
                <a:lnTo>
                  <a:pt x="1333625" y="479830"/>
                </a:lnTo>
                <a:lnTo>
                  <a:pt x="1338262" y="412794"/>
                </a:lnTo>
                <a:lnTo>
                  <a:pt x="1338440" y="366467"/>
                </a:lnTo>
                <a:lnTo>
                  <a:pt x="1338440" y="232805"/>
                </a:lnTo>
                <a:lnTo>
                  <a:pt x="1338262" y="186478"/>
                </a:lnTo>
                <a:lnTo>
                  <a:pt x="1333625" y="119442"/>
                </a:lnTo>
                <a:lnTo>
                  <a:pt x="1313277" y="68324"/>
                </a:lnTo>
                <a:lnTo>
                  <a:pt x="1270116" y="25161"/>
                </a:lnTo>
                <a:lnTo>
                  <a:pt x="1218999" y="4812"/>
                </a:lnTo>
                <a:lnTo>
                  <a:pt x="1151962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225914" y="6596582"/>
            <a:ext cx="74676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C,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927357" y="4256216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80" h="599439">
                <a:moveTo>
                  <a:pt x="1105631" y="0"/>
                </a:moveTo>
                <a:lnTo>
                  <a:pt x="232809" y="0"/>
                </a:lnTo>
                <a:lnTo>
                  <a:pt x="186484" y="178"/>
                </a:lnTo>
                <a:lnTo>
                  <a:pt x="119447" y="4813"/>
                </a:lnTo>
                <a:lnTo>
                  <a:pt x="68328" y="25162"/>
                </a:lnTo>
                <a:lnTo>
                  <a:pt x="25165" y="68325"/>
                </a:lnTo>
                <a:lnTo>
                  <a:pt x="4814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4" y="479830"/>
                </a:lnTo>
                <a:lnTo>
                  <a:pt x="25165" y="530948"/>
                </a:lnTo>
                <a:lnTo>
                  <a:pt x="68328" y="574111"/>
                </a:lnTo>
                <a:lnTo>
                  <a:pt x="119447" y="594460"/>
                </a:lnTo>
                <a:lnTo>
                  <a:pt x="186484" y="599095"/>
                </a:lnTo>
                <a:lnTo>
                  <a:pt x="232809" y="599273"/>
                </a:lnTo>
                <a:lnTo>
                  <a:pt x="1105631" y="599273"/>
                </a:lnTo>
                <a:lnTo>
                  <a:pt x="1151962" y="599095"/>
                </a:lnTo>
                <a:lnTo>
                  <a:pt x="1218999" y="594460"/>
                </a:lnTo>
                <a:lnTo>
                  <a:pt x="1270116" y="574111"/>
                </a:lnTo>
                <a:lnTo>
                  <a:pt x="1313277" y="530948"/>
                </a:lnTo>
                <a:lnTo>
                  <a:pt x="1333625" y="479830"/>
                </a:lnTo>
                <a:lnTo>
                  <a:pt x="1338262" y="412794"/>
                </a:lnTo>
                <a:lnTo>
                  <a:pt x="1338440" y="366467"/>
                </a:lnTo>
                <a:lnTo>
                  <a:pt x="1338440" y="232805"/>
                </a:lnTo>
                <a:lnTo>
                  <a:pt x="1338262" y="186478"/>
                </a:lnTo>
                <a:lnTo>
                  <a:pt x="1333625" y="119442"/>
                </a:lnTo>
                <a:lnTo>
                  <a:pt x="1313277" y="68325"/>
                </a:lnTo>
                <a:lnTo>
                  <a:pt x="1270116" y="25162"/>
                </a:lnTo>
                <a:lnTo>
                  <a:pt x="1218999" y="4813"/>
                </a:lnTo>
                <a:lnTo>
                  <a:pt x="1151962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225914" y="4396266"/>
            <a:ext cx="74676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C,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8626" y="7809426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" dirty="0">
                <a:latin typeface="Arial MT"/>
                <a:cs typeface="Arial MT"/>
              </a:rPr>
              <a:t>•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31228" y="7862102"/>
            <a:ext cx="7504430" cy="786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475"/>
              </a:spcBef>
            </a:pPr>
            <a:r>
              <a:rPr sz="2600" spc="10" dirty="0">
                <a:latin typeface="Arial MT"/>
                <a:cs typeface="Arial MT"/>
              </a:rPr>
              <a:t>KStream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gives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you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access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to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all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records</a:t>
            </a:r>
            <a:r>
              <a:rPr sz="2600" spc="10" dirty="0">
                <a:latin typeface="Arial MT"/>
                <a:cs typeface="Arial MT"/>
              </a:rPr>
              <a:t> in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the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Kafka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70" dirty="0">
                <a:latin typeface="Arial MT"/>
                <a:cs typeface="Arial MT"/>
              </a:rPr>
              <a:t>topic.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28626" y="8998701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" dirty="0">
                <a:latin typeface="Arial MT"/>
                <a:cs typeface="Arial MT"/>
              </a:rPr>
              <a:t>•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31228" y="9051376"/>
            <a:ext cx="6996430" cy="786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475"/>
              </a:spcBef>
            </a:pPr>
            <a:r>
              <a:rPr sz="2600" spc="10" dirty="0">
                <a:latin typeface="Arial MT"/>
                <a:cs typeface="Arial MT"/>
              </a:rPr>
              <a:t>KStream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treats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each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event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40" dirty="0">
                <a:latin typeface="Arial MT"/>
                <a:cs typeface="Arial MT"/>
              </a:rPr>
              <a:t>independent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of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one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another.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8626" y="10187975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" dirty="0">
                <a:latin typeface="Arial MT"/>
                <a:cs typeface="Arial MT"/>
              </a:rPr>
              <a:t>•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31228" y="10240651"/>
            <a:ext cx="6212205" cy="786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475"/>
              </a:spcBef>
            </a:pPr>
            <a:r>
              <a:rPr sz="2600" spc="-5" dirty="0">
                <a:latin typeface="Arial MT"/>
                <a:cs typeface="Arial MT"/>
              </a:rPr>
              <a:t>Each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event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will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40" dirty="0">
                <a:latin typeface="Arial MT"/>
                <a:cs typeface="Arial MT"/>
              </a:rPr>
              <a:t>be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40" dirty="0">
                <a:latin typeface="Arial MT"/>
                <a:cs typeface="Arial MT"/>
              </a:rPr>
              <a:t>executed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by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whole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topology.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73366" y="7736441"/>
            <a:ext cx="170180" cy="303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" dirty="0">
                <a:latin typeface="Arial MT"/>
                <a:cs typeface="Arial MT"/>
              </a:rPr>
              <a:t>•</a:t>
            </a: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250" spc="-5" dirty="0">
                <a:latin typeface="Arial MT"/>
                <a:cs typeface="Arial MT"/>
              </a:rPr>
              <a:t>•</a:t>
            </a: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250" spc="-5" dirty="0">
                <a:latin typeface="Arial MT"/>
                <a:cs typeface="Arial MT"/>
              </a:rPr>
              <a:t>•</a:t>
            </a: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3250" spc="-5" dirty="0">
                <a:latin typeface="Arial MT"/>
                <a:cs typeface="Arial MT"/>
              </a:rPr>
              <a:t>•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375968" y="7792845"/>
            <a:ext cx="73361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" dirty="0">
                <a:latin typeface="Arial MT"/>
                <a:cs typeface="Arial MT"/>
              </a:rPr>
              <a:t>Any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new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event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made</a:t>
            </a:r>
            <a:r>
              <a:rPr sz="2600" spc="5" dirty="0">
                <a:latin typeface="Arial MT"/>
                <a:cs typeface="Arial MT"/>
              </a:rPr>
              <a:t> available </a:t>
            </a:r>
            <a:r>
              <a:rPr sz="2600" spc="85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b="1" spc="35" dirty="0">
                <a:latin typeface="Arial"/>
                <a:cs typeface="Arial"/>
              </a:rPr>
              <a:t>KStream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375968" y="8632535"/>
            <a:ext cx="72739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764655" algn="l"/>
              </a:tabLst>
            </a:pPr>
            <a:r>
              <a:rPr sz="2600" spc="30" dirty="0">
                <a:latin typeface="Arial MT"/>
                <a:cs typeface="Arial MT"/>
              </a:rPr>
              <a:t>KSt</a:t>
            </a:r>
            <a:r>
              <a:rPr sz="2600" spc="-30" dirty="0">
                <a:latin typeface="Arial MT"/>
                <a:cs typeface="Arial MT"/>
              </a:rPr>
              <a:t>r</a:t>
            </a:r>
            <a:r>
              <a:rPr sz="2600" spc="5" dirty="0">
                <a:latin typeface="Arial MT"/>
                <a:cs typeface="Arial MT"/>
              </a:rPr>
              <a:t>eam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can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40" dirty="0">
                <a:latin typeface="Arial MT"/>
                <a:cs typeface="Arial MT"/>
              </a:rPr>
              <a:t>be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called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b="1" spc="-40" dirty="0">
                <a:latin typeface="Arial"/>
                <a:cs typeface="Arial"/>
              </a:rPr>
              <a:t>r</a:t>
            </a:r>
            <a:r>
              <a:rPr sz="2600" b="1" spc="45" dirty="0">
                <a:latin typeface="Arial"/>
                <a:cs typeface="Arial"/>
              </a:rPr>
              <a:t>eco</a:t>
            </a:r>
            <a:r>
              <a:rPr sz="2600" b="1" spc="-20" dirty="0">
                <a:latin typeface="Arial"/>
                <a:cs typeface="Arial"/>
              </a:rPr>
              <a:t>r</a:t>
            </a:r>
            <a:r>
              <a:rPr sz="2600" b="1" spc="20" dirty="0">
                <a:latin typeface="Arial"/>
                <a:cs typeface="Arial"/>
              </a:rPr>
              <a:t>d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st</a:t>
            </a:r>
            <a:r>
              <a:rPr sz="2600" b="1" spc="-40" dirty="0">
                <a:latin typeface="Arial"/>
                <a:cs typeface="Arial"/>
              </a:rPr>
              <a:t>r</a:t>
            </a:r>
            <a:r>
              <a:rPr sz="2600" b="1" spc="70" dirty="0">
                <a:latin typeface="Arial"/>
                <a:cs typeface="Arial"/>
              </a:rPr>
              <a:t>eam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spc="40" dirty="0">
                <a:latin typeface="Arial MT"/>
                <a:cs typeface="Arial MT"/>
              </a:rPr>
              <a:t>or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b="1" dirty="0">
                <a:latin typeface="Arial"/>
                <a:cs typeface="Arial"/>
              </a:rPr>
              <a:t>log</a:t>
            </a:r>
            <a:endParaRPr sz="2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375968" y="9472224"/>
            <a:ext cx="38360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5" dirty="0">
                <a:latin typeface="Arial"/>
                <a:cs typeface="Arial"/>
              </a:rPr>
              <a:t>Record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35" dirty="0">
                <a:latin typeface="Arial"/>
                <a:cs typeface="Arial"/>
              </a:rPr>
              <a:t>Stream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 MT"/>
                <a:cs typeface="Arial MT"/>
              </a:rPr>
              <a:t>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25" dirty="0">
                <a:latin typeface="Arial MT"/>
                <a:cs typeface="Arial MT"/>
              </a:rPr>
              <a:t>infinite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375968" y="10303120"/>
            <a:ext cx="4835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Arial MT"/>
                <a:cs typeface="Arial MT"/>
              </a:rPr>
              <a:t>Analogy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: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Inserts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50" dirty="0">
                <a:latin typeface="Arial MT"/>
                <a:cs typeface="Arial MT"/>
              </a:rPr>
              <a:t>into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25" dirty="0">
                <a:latin typeface="Arial MT"/>
                <a:cs typeface="Arial MT"/>
              </a:rPr>
              <a:t>DB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35" dirty="0">
                <a:latin typeface="Arial MT"/>
                <a:cs typeface="Arial MT"/>
              </a:rPr>
              <a:t>table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513874" y="6336470"/>
            <a:ext cx="979805" cy="839469"/>
          </a:xfrm>
          <a:custGeom>
            <a:avLst/>
            <a:gdLst/>
            <a:ahLst/>
            <a:cxnLst/>
            <a:rect l="l" t="t" r="r" b="b"/>
            <a:pathLst>
              <a:path w="979805" h="839470">
                <a:moveTo>
                  <a:pt x="627007" y="0"/>
                </a:moveTo>
                <a:lnTo>
                  <a:pt x="0" y="419700"/>
                </a:lnTo>
                <a:lnTo>
                  <a:pt x="627007" y="839400"/>
                </a:lnTo>
                <a:lnTo>
                  <a:pt x="627007" y="554004"/>
                </a:lnTo>
                <a:lnTo>
                  <a:pt x="979708" y="554004"/>
                </a:lnTo>
                <a:lnTo>
                  <a:pt x="979708" y="285396"/>
                </a:lnTo>
                <a:lnTo>
                  <a:pt x="627007" y="285396"/>
                </a:lnTo>
                <a:lnTo>
                  <a:pt x="627007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9698" y="621937"/>
            <a:ext cx="39922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0" dirty="0">
                <a:latin typeface="Arial"/>
                <a:cs typeface="Arial"/>
              </a:rPr>
              <a:t>Abou</a:t>
            </a:r>
            <a:r>
              <a:rPr sz="7000" b="1" spc="-30" dirty="0">
                <a:latin typeface="Arial"/>
                <a:cs typeface="Arial"/>
              </a:rPr>
              <a:t>t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80" dirty="0">
                <a:latin typeface="Arial"/>
                <a:cs typeface="Arial"/>
              </a:rPr>
              <a:t>Me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845948"/>
            <a:ext cx="7715250" cy="3437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" dirty="0">
                <a:latin typeface="Arial MT"/>
                <a:cs typeface="Arial MT"/>
              </a:rPr>
              <a:t>Dilip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71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Building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lang="en-US" sz="3950" spc="5" dirty="0">
                <a:latin typeface="Arial MT"/>
                <a:cs typeface="Arial MT"/>
              </a:rPr>
              <a:t>Software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since</a:t>
            </a:r>
            <a:r>
              <a:rPr sz="3950" dirty="0">
                <a:latin typeface="Arial MT"/>
                <a:cs typeface="Arial MT"/>
              </a:rPr>
              <a:t> 2008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7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98700"/>
            <a:ext cx="116484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0" dirty="0">
                <a:latin typeface="Arial"/>
                <a:cs typeface="Arial"/>
              </a:rPr>
              <a:t>Greeting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Streams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App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2144" y="5383925"/>
            <a:ext cx="2663825" cy="1617345"/>
          </a:xfrm>
          <a:custGeom>
            <a:avLst/>
            <a:gdLst/>
            <a:ahLst/>
            <a:cxnLst/>
            <a:rect l="l" t="t" r="r" b="b"/>
            <a:pathLst>
              <a:path w="2663825" h="1617345">
                <a:moveTo>
                  <a:pt x="2422178" y="0"/>
                </a:moveTo>
                <a:lnTo>
                  <a:pt x="241215" y="0"/>
                </a:lnTo>
                <a:lnTo>
                  <a:pt x="193215" y="184"/>
                </a:lnTo>
                <a:lnTo>
                  <a:pt x="154504" y="1477"/>
                </a:lnTo>
                <a:lnTo>
                  <a:pt x="123757" y="4986"/>
                </a:lnTo>
                <a:lnTo>
                  <a:pt x="99647" y="11820"/>
                </a:lnTo>
                <a:lnTo>
                  <a:pt x="45998" y="45998"/>
                </a:lnTo>
                <a:lnTo>
                  <a:pt x="11820" y="99646"/>
                </a:lnTo>
                <a:lnTo>
                  <a:pt x="1477" y="154503"/>
                </a:lnTo>
                <a:lnTo>
                  <a:pt x="184" y="193214"/>
                </a:lnTo>
                <a:lnTo>
                  <a:pt x="0" y="241214"/>
                </a:lnTo>
                <a:lnTo>
                  <a:pt x="0" y="1376106"/>
                </a:lnTo>
                <a:lnTo>
                  <a:pt x="184" y="1424107"/>
                </a:lnTo>
                <a:lnTo>
                  <a:pt x="1477" y="1462818"/>
                </a:lnTo>
                <a:lnTo>
                  <a:pt x="11820" y="1517676"/>
                </a:lnTo>
                <a:lnTo>
                  <a:pt x="45998" y="1571324"/>
                </a:lnTo>
                <a:lnTo>
                  <a:pt x="99647" y="1605501"/>
                </a:lnTo>
                <a:lnTo>
                  <a:pt x="154504" y="1615844"/>
                </a:lnTo>
                <a:lnTo>
                  <a:pt x="193215" y="1617137"/>
                </a:lnTo>
                <a:lnTo>
                  <a:pt x="241215" y="1617322"/>
                </a:lnTo>
                <a:lnTo>
                  <a:pt x="2422178" y="1617322"/>
                </a:lnTo>
                <a:lnTo>
                  <a:pt x="2470180" y="1617137"/>
                </a:lnTo>
                <a:lnTo>
                  <a:pt x="2508893" y="1615844"/>
                </a:lnTo>
                <a:lnTo>
                  <a:pt x="2563755" y="1605501"/>
                </a:lnTo>
                <a:lnTo>
                  <a:pt x="2617399" y="1571324"/>
                </a:lnTo>
                <a:lnTo>
                  <a:pt x="2651574" y="1517676"/>
                </a:lnTo>
                <a:lnTo>
                  <a:pt x="2661918" y="1462818"/>
                </a:lnTo>
                <a:lnTo>
                  <a:pt x="2663211" y="1424107"/>
                </a:lnTo>
                <a:lnTo>
                  <a:pt x="2663396" y="1376106"/>
                </a:lnTo>
                <a:lnTo>
                  <a:pt x="2663396" y="241214"/>
                </a:lnTo>
                <a:lnTo>
                  <a:pt x="2663211" y="193214"/>
                </a:lnTo>
                <a:lnTo>
                  <a:pt x="2661918" y="154503"/>
                </a:lnTo>
                <a:lnTo>
                  <a:pt x="2651574" y="99646"/>
                </a:lnTo>
                <a:lnTo>
                  <a:pt x="2617399" y="45998"/>
                </a:lnTo>
                <a:lnTo>
                  <a:pt x="2563755" y="11820"/>
                </a:lnTo>
                <a:lnTo>
                  <a:pt x="2508893" y="1477"/>
                </a:lnTo>
                <a:lnTo>
                  <a:pt x="2470180" y="184"/>
                </a:lnTo>
                <a:lnTo>
                  <a:pt x="2422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81459" y="5555804"/>
            <a:ext cx="2285365" cy="1244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40"/>
              </a:spcBef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Greeting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26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Streams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4025" y="5137814"/>
            <a:ext cx="1297864" cy="21095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2211" y="5137814"/>
            <a:ext cx="1297864" cy="21095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80590" y="4405577"/>
            <a:ext cx="153479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70" dirty="0">
                <a:latin typeface="Arial MT"/>
                <a:cs typeface="Arial MT"/>
              </a:rPr>
              <a:t>greetings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69273" y="4405577"/>
            <a:ext cx="3298190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75" dirty="0">
                <a:latin typeface="Arial MT"/>
                <a:cs typeface="Arial MT"/>
              </a:rPr>
              <a:t>greetings-uppercase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5500" y="7870749"/>
            <a:ext cx="2421890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95" dirty="0">
                <a:latin typeface="Arial MT"/>
                <a:cs typeface="Arial MT"/>
              </a:rPr>
              <a:t>Good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90" dirty="0">
                <a:latin typeface="Arial MT"/>
                <a:cs typeface="Arial MT"/>
              </a:rPr>
              <a:t>Morning!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0944" y="7244880"/>
            <a:ext cx="2906395" cy="482600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-10" dirty="0">
                <a:latin typeface="Arial MT"/>
                <a:cs typeface="Arial MT"/>
              </a:rPr>
              <a:t>GOOD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MORNING!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8117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5" dirty="0">
                <a:latin typeface="Arial"/>
                <a:cs typeface="Arial"/>
              </a:rPr>
              <a:t>Prerequisites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for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Greetings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App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356104"/>
            <a:ext cx="4727575" cy="230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-30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environment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7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0" dirty="0">
                <a:latin typeface="Arial MT"/>
                <a:cs typeface="Arial MT"/>
              </a:rPr>
              <a:t>Topology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8497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0" dirty="0">
                <a:latin typeface="Arial"/>
                <a:cs typeface="Arial"/>
              </a:rPr>
              <a:t>filter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012398"/>
            <a:ext cx="17370425" cy="397129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Arial MT"/>
                <a:cs typeface="Arial MT"/>
              </a:rPr>
              <a:t>filter</a:t>
            </a:r>
            <a:endParaRPr sz="3950">
              <a:latin typeface="Arial MT"/>
              <a:cs typeface="Arial MT"/>
            </a:endParaRPr>
          </a:p>
          <a:p>
            <a:pPr marL="1017905" marR="5080" lvl="1" indent="-502920">
              <a:lnSpc>
                <a:spcPts val="4240"/>
              </a:lnSpc>
              <a:spcBef>
                <a:spcPts val="3769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operator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used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drop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elements 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does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not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meet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certain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criteria.</a:t>
            </a:r>
            <a:endParaRPr sz="3950">
              <a:latin typeface="Arial MT"/>
              <a:cs typeface="Arial MT"/>
            </a:endParaRPr>
          </a:p>
          <a:p>
            <a:pPr marL="1017905" marR="462915" lvl="1" indent="-502920">
              <a:lnSpc>
                <a:spcPts val="4250"/>
              </a:lnSpc>
              <a:spcBef>
                <a:spcPts val="376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operator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takes</a:t>
            </a:r>
            <a:r>
              <a:rPr sz="3950" dirty="0">
                <a:latin typeface="Arial MT"/>
                <a:cs typeface="Arial MT"/>
              </a:rPr>
              <a:t> 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b="1" spc="25" dirty="0">
                <a:latin typeface="Arial"/>
                <a:cs typeface="Arial"/>
              </a:rPr>
              <a:t>Predicate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15" dirty="0">
                <a:latin typeface="Arial MT"/>
                <a:cs typeface="Arial MT"/>
              </a:rPr>
              <a:t>Functional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Interface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input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apply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predicate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against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input.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2132" y="6827124"/>
            <a:ext cx="591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6158" y="6827124"/>
            <a:ext cx="62464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urier New"/>
                <a:cs typeface="Courier New"/>
              </a:rPr>
              <a:t>upperCaseStream</a:t>
            </a:r>
            <a:r>
              <a:rPr sz="2450" spc="2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greetingsStream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0185" y="7204076"/>
            <a:ext cx="10581005" cy="779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.filter((key,</a:t>
            </a:r>
            <a:r>
              <a:rPr sz="245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r>
              <a:rPr sz="245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value.length()&gt;</a:t>
            </a:r>
            <a:r>
              <a:rPr sz="2450" spc="10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.mapValues((readOnlyKey,</a:t>
            </a:r>
            <a:r>
              <a:rPr sz="2450" spc="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r>
              <a:rPr sz="2450" spc="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value.toUpperCase());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0610" y="7237314"/>
            <a:ext cx="728980" cy="395605"/>
          </a:xfrm>
          <a:custGeom>
            <a:avLst/>
            <a:gdLst/>
            <a:ahLst/>
            <a:cxnLst/>
            <a:rect l="l" t="t" r="r" b="b"/>
            <a:pathLst>
              <a:path w="728979" h="395604">
                <a:moveTo>
                  <a:pt x="262234" y="0"/>
                </a:moveTo>
                <a:lnTo>
                  <a:pt x="262234" y="134355"/>
                </a:lnTo>
                <a:lnTo>
                  <a:pt x="0" y="134355"/>
                </a:lnTo>
                <a:lnTo>
                  <a:pt x="0" y="260807"/>
                </a:lnTo>
                <a:lnTo>
                  <a:pt x="262234" y="260807"/>
                </a:lnTo>
                <a:lnTo>
                  <a:pt x="262234" y="395162"/>
                </a:lnTo>
                <a:lnTo>
                  <a:pt x="728430" y="197581"/>
                </a:lnTo>
                <a:lnTo>
                  <a:pt x="26223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04156" y="8588206"/>
            <a:ext cx="8549640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85" dirty="0">
                <a:latin typeface="Arial MT"/>
                <a:cs typeface="Arial MT"/>
              </a:rPr>
              <a:t>Allow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8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stream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events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90" dirty="0">
                <a:latin typeface="Arial MT"/>
                <a:cs typeface="Arial MT"/>
              </a:rPr>
              <a:t>whose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80" dirty="0">
                <a:latin typeface="Arial MT"/>
                <a:cs typeface="Arial MT"/>
              </a:rPr>
              <a:t>length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is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55" dirty="0">
                <a:latin typeface="Arial MT"/>
                <a:cs typeface="Arial MT"/>
              </a:rPr>
              <a:t>greater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75" dirty="0">
                <a:latin typeface="Arial MT"/>
                <a:cs typeface="Arial MT"/>
              </a:rPr>
              <a:t>than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76579"/>
            <a:ext cx="331342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4" dirty="0">
                <a:latin typeface="Arial"/>
                <a:cs typeface="Arial"/>
              </a:rPr>
              <a:t>filterNot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593773"/>
            <a:ext cx="15710535" cy="191262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0" dirty="0">
                <a:latin typeface="Arial MT"/>
                <a:cs typeface="Arial MT"/>
              </a:rPr>
              <a:t>filterNot</a:t>
            </a:r>
            <a:endParaRPr sz="39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7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5" dirty="0">
                <a:latin typeface="Arial MT"/>
                <a:cs typeface="Arial MT"/>
              </a:rPr>
              <a:t>Functionality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this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operator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opposite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b="1" spc="10" dirty="0">
                <a:latin typeface="Arial"/>
                <a:cs typeface="Arial"/>
              </a:rPr>
              <a:t>filter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-35" dirty="0">
                <a:latin typeface="Arial MT"/>
                <a:cs typeface="Arial MT"/>
              </a:rPr>
              <a:t>operaror.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6867" y="4796869"/>
            <a:ext cx="591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0894" y="4796869"/>
            <a:ext cx="62464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urier New"/>
                <a:cs typeface="Courier New"/>
              </a:rPr>
              <a:t>upperCaseStream</a:t>
            </a:r>
            <a:r>
              <a:rPr sz="2450" spc="2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greetingsStream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4920" y="5173821"/>
            <a:ext cx="10581005" cy="779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.filterNot((key,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value.length()&gt;</a:t>
            </a:r>
            <a:r>
              <a:rPr sz="2450" spc="10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.mapValues((readOnlyKey,</a:t>
            </a:r>
            <a:r>
              <a:rPr sz="2450" spc="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r>
              <a:rPr sz="2450" spc="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value.toUpperCase());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5346" y="5252854"/>
            <a:ext cx="728980" cy="395605"/>
          </a:xfrm>
          <a:custGeom>
            <a:avLst/>
            <a:gdLst/>
            <a:ahLst/>
            <a:cxnLst/>
            <a:rect l="l" t="t" r="r" b="b"/>
            <a:pathLst>
              <a:path w="728979" h="395604">
                <a:moveTo>
                  <a:pt x="262234" y="0"/>
                </a:moveTo>
                <a:lnTo>
                  <a:pt x="262234" y="134355"/>
                </a:lnTo>
                <a:lnTo>
                  <a:pt x="0" y="134355"/>
                </a:lnTo>
                <a:lnTo>
                  <a:pt x="0" y="260806"/>
                </a:lnTo>
                <a:lnTo>
                  <a:pt x="262234" y="260806"/>
                </a:lnTo>
                <a:lnTo>
                  <a:pt x="262234" y="395162"/>
                </a:lnTo>
                <a:lnTo>
                  <a:pt x="728430" y="197581"/>
                </a:lnTo>
                <a:lnTo>
                  <a:pt x="26223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10162" y="6802193"/>
            <a:ext cx="846264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85" dirty="0">
                <a:latin typeface="Arial MT"/>
                <a:cs typeface="Arial MT"/>
              </a:rPr>
              <a:t>Allow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8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stream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events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90" dirty="0">
                <a:latin typeface="Arial MT"/>
                <a:cs typeface="Arial MT"/>
              </a:rPr>
              <a:t>whose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80" dirty="0">
                <a:latin typeface="Arial MT"/>
                <a:cs typeface="Arial MT"/>
              </a:rPr>
              <a:t>length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is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0" dirty="0">
                <a:latin typeface="Arial MT"/>
                <a:cs typeface="Arial MT"/>
              </a:rPr>
              <a:t>lesser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75" dirty="0">
                <a:latin typeface="Arial MT"/>
                <a:cs typeface="Arial MT"/>
              </a:rPr>
              <a:t>than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5.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78134"/>
            <a:ext cx="18383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60" dirty="0">
                <a:latin typeface="Arial"/>
                <a:cs typeface="Arial"/>
              </a:rPr>
              <a:t>map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871423"/>
            <a:ext cx="17358995" cy="17018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5080" indent="-502920">
              <a:lnSpc>
                <a:spcPct val="147600"/>
              </a:lnSpc>
              <a:spcBef>
                <a:spcPts val="9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operator</a:t>
            </a:r>
            <a:r>
              <a:rPr sz="3950" dirty="0">
                <a:latin typeface="Arial MT"/>
                <a:cs typeface="Arial MT"/>
              </a:rPr>
              <a:t> is </a:t>
            </a:r>
            <a:r>
              <a:rPr sz="3950" spc="20" dirty="0">
                <a:latin typeface="Arial MT"/>
                <a:cs typeface="Arial MT"/>
              </a:rPr>
              <a:t>used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when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transform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key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value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lang="en-US" sz="3950" spc="11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another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form</a:t>
            </a:r>
            <a:endParaRPr sz="39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5662" y="5343359"/>
            <a:ext cx="591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9688" y="5343359"/>
            <a:ext cx="62464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urier New"/>
                <a:cs typeface="Courier New"/>
              </a:rPr>
              <a:t>upperCaseStream</a:t>
            </a:r>
            <a:r>
              <a:rPr sz="2450" spc="2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greetingsStream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3714" y="5720310"/>
            <a:ext cx="247586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.filter((key,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2419" y="5720310"/>
            <a:ext cx="511556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 -&gt; value.length()&gt;</a:t>
            </a:r>
            <a:r>
              <a:rPr sz="2450" spc="10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3721" y="6097262"/>
            <a:ext cx="14351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.map((key,</a:t>
            </a:r>
            <a:r>
              <a:rPr sz="2450" spc="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r>
              <a:rPr sz="2450" spc="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KeyValue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pair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(key.toUpperCase(),</a:t>
            </a:r>
            <a:r>
              <a:rPr sz="2450" spc="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value.toUpperCase()));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0995" y="6115336"/>
            <a:ext cx="728980" cy="395605"/>
          </a:xfrm>
          <a:custGeom>
            <a:avLst/>
            <a:gdLst/>
            <a:ahLst/>
            <a:cxnLst/>
            <a:rect l="l" t="t" r="r" b="b"/>
            <a:pathLst>
              <a:path w="728979" h="395604">
                <a:moveTo>
                  <a:pt x="262234" y="0"/>
                </a:moveTo>
                <a:lnTo>
                  <a:pt x="262234" y="134355"/>
                </a:lnTo>
                <a:lnTo>
                  <a:pt x="0" y="134355"/>
                </a:lnTo>
                <a:lnTo>
                  <a:pt x="0" y="260807"/>
                </a:lnTo>
                <a:lnTo>
                  <a:pt x="262234" y="260807"/>
                </a:lnTo>
                <a:lnTo>
                  <a:pt x="262234" y="395162"/>
                </a:lnTo>
                <a:lnTo>
                  <a:pt x="728430" y="197581"/>
                </a:lnTo>
                <a:lnTo>
                  <a:pt x="26223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40067" y="6523139"/>
            <a:ext cx="395605" cy="766445"/>
          </a:xfrm>
          <a:custGeom>
            <a:avLst/>
            <a:gdLst/>
            <a:ahLst/>
            <a:cxnLst/>
            <a:rect l="l" t="t" r="r" b="b"/>
            <a:pathLst>
              <a:path w="395604" h="766445">
                <a:moveTo>
                  <a:pt x="197554" y="0"/>
                </a:moveTo>
                <a:lnTo>
                  <a:pt x="0" y="487136"/>
                </a:lnTo>
                <a:lnTo>
                  <a:pt x="134330" y="487136"/>
                </a:lnTo>
                <a:lnTo>
                  <a:pt x="134330" y="766235"/>
                </a:lnTo>
                <a:lnTo>
                  <a:pt x="260766" y="766235"/>
                </a:lnTo>
                <a:lnTo>
                  <a:pt x="260766" y="487136"/>
                </a:lnTo>
                <a:lnTo>
                  <a:pt x="395097" y="487136"/>
                </a:lnTo>
                <a:lnTo>
                  <a:pt x="19755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2096" y="6062833"/>
            <a:ext cx="2510790" cy="500380"/>
          </a:xfrm>
          <a:custGeom>
            <a:avLst/>
            <a:gdLst/>
            <a:ahLst/>
            <a:cxnLst/>
            <a:rect l="l" t="t" r="r" b="b"/>
            <a:pathLst>
              <a:path w="2510790" h="500379">
                <a:moveTo>
                  <a:pt x="0" y="0"/>
                </a:moveTo>
                <a:lnTo>
                  <a:pt x="2510746" y="0"/>
                </a:lnTo>
                <a:lnTo>
                  <a:pt x="2510746" y="500169"/>
                </a:lnTo>
                <a:lnTo>
                  <a:pt x="0" y="500169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38925" y="6523139"/>
            <a:ext cx="395605" cy="766445"/>
          </a:xfrm>
          <a:custGeom>
            <a:avLst/>
            <a:gdLst/>
            <a:ahLst/>
            <a:cxnLst/>
            <a:rect l="l" t="t" r="r" b="b"/>
            <a:pathLst>
              <a:path w="395605" h="766445">
                <a:moveTo>
                  <a:pt x="197554" y="0"/>
                </a:moveTo>
                <a:lnTo>
                  <a:pt x="0" y="487136"/>
                </a:lnTo>
                <a:lnTo>
                  <a:pt x="134330" y="487136"/>
                </a:lnTo>
                <a:lnTo>
                  <a:pt x="134330" y="766235"/>
                </a:lnTo>
                <a:lnTo>
                  <a:pt x="260766" y="766235"/>
                </a:lnTo>
                <a:lnTo>
                  <a:pt x="260766" y="487136"/>
                </a:lnTo>
                <a:lnTo>
                  <a:pt x="395097" y="487136"/>
                </a:lnTo>
                <a:lnTo>
                  <a:pt x="19755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07109"/>
            <a:ext cx="45002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4" dirty="0">
                <a:latin typeface="Arial"/>
                <a:cs typeface="Arial"/>
              </a:rPr>
              <a:t>mapValues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080199"/>
            <a:ext cx="18011140" cy="1808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is </a:t>
            </a:r>
            <a:r>
              <a:rPr sz="3950" spc="20" dirty="0">
                <a:latin typeface="Arial MT"/>
                <a:cs typeface="Arial MT"/>
              </a:rPr>
              <a:t>used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when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usecase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transform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just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values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endParaRPr sz="3950"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  <a:spcBef>
                <a:spcPts val="4550"/>
              </a:spcBef>
            </a:pPr>
            <a:r>
              <a:rPr sz="3950" spc="-10" dirty="0">
                <a:latin typeface="Arial MT"/>
                <a:cs typeface="Arial MT"/>
              </a:rPr>
              <a:t>Stream.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5037" y="4873195"/>
            <a:ext cx="28530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Courier New"/>
                <a:cs typeface="Courier New"/>
              </a:rPr>
              <a:t>greetingsStream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7891" y="4873195"/>
            <a:ext cx="5303520" cy="779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r>
              <a:rPr sz="2450" spc="-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upperCaseStream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endParaRPr sz="2450">
              <a:latin typeface="Courier New"/>
              <a:cs typeface="Courier New"/>
            </a:endParaRPr>
          </a:p>
          <a:p>
            <a:pPr marL="1520190">
              <a:lnSpc>
                <a:spcPct val="100000"/>
              </a:lnSpc>
              <a:spcBef>
                <a:spcPts val="3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.filter((key,</a:t>
            </a:r>
            <a:r>
              <a:rPr sz="245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4016" y="5250146"/>
            <a:ext cx="379666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value.length()&gt;</a:t>
            </a:r>
            <a:r>
              <a:rPr sz="2450" spc="10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5950" y="5627099"/>
            <a:ext cx="103924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.mapValues((readOnlyKey,</a:t>
            </a:r>
            <a:r>
              <a:rPr sz="2450" spc="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r>
              <a:rPr sz="2450" spc="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value.toUpperCase())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7429" y="5672649"/>
            <a:ext cx="728980" cy="395605"/>
          </a:xfrm>
          <a:custGeom>
            <a:avLst/>
            <a:gdLst/>
            <a:ahLst/>
            <a:cxnLst/>
            <a:rect l="l" t="t" r="r" b="b"/>
            <a:pathLst>
              <a:path w="728979" h="395604">
                <a:moveTo>
                  <a:pt x="262234" y="0"/>
                </a:moveTo>
                <a:lnTo>
                  <a:pt x="262234" y="134355"/>
                </a:lnTo>
                <a:lnTo>
                  <a:pt x="0" y="134355"/>
                </a:lnTo>
                <a:lnTo>
                  <a:pt x="0" y="260807"/>
                </a:lnTo>
                <a:lnTo>
                  <a:pt x="262234" y="260807"/>
                </a:lnTo>
                <a:lnTo>
                  <a:pt x="262234" y="395162"/>
                </a:lnTo>
                <a:lnTo>
                  <a:pt x="728430" y="197581"/>
                </a:lnTo>
                <a:lnTo>
                  <a:pt x="26223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93462"/>
            <a:ext cx="311848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7000" b="1" spc="-35" dirty="0">
                <a:latin typeface="Arial"/>
                <a:cs typeface="Arial"/>
              </a:rPr>
              <a:t>f</a:t>
            </a:r>
            <a:r>
              <a:rPr sz="7000" b="1" spc="-35" dirty="0" err="1">
                <a:latin typeface="Arial"/>
                <a:cs typeface="Arial"/>
              </a:rPr>
              <a:t>latMap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707368"/>
            <a:ext cx="16921480" cy="11671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operator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can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used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when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single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event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going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create </a:t>
            </a:r>
            <a:r>
              <a:rPr sz="3950" spc="35" dirty="0">
                <a:latin typeface="Arial MT"/>
                <a:cs typeface="Arial MT"/>
              </a:rPr>
              <a:t>multiple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possible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events </a:t>
            </a:r>
            <a:r>
              <a:rPr sz="3950" spc="35" dirty="0">
                <a:latin typeface="Arial MT"/>
                <a:cs typeface="Arial MT"/>
              </a:rPr>
              <a:t>downstream.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4338" y="4033084"/>
            <a:ext cx="31813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25" dirty="0">
                <a:latin typeface="Arial MT"/>
                <a:cs typeface="Arial MT"/>
              </a:rPr>
              <a:t>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8667" y="4033084"/>
            <a:ext cx="31813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25" dirty="0"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2994" y="4033084"/>
            <a:ext cx="31813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25" dirty="0">
                <a:latin typeface="Arial MT"/>
                <a:cs typeface="Arial MT"/>
              </a:rPr>
              <a:t>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62903" y="4033084"/>
            <a:ext cx="287020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5" dirty="0">
                <a:latin typeface="Arial MT"/>
                <a:cs typeface="Arial MT"/>
              </a:rPr>
              <a:t>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36037" y="4033084"/>
            <a:ext cx="30543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-75" dirty="0">
                <a:latin typeface="Arial MT"/>
                <a:cs typeface="Arial MT"/>
              </a:rPr>
              <a:t>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6754" y="4033084"/>
            <a:ext cx="994410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85" dirty="0">
                <a:latin typeface="Arial MT"/>
                <a:cs typeface="Arial MT"/>
              </a:rPr>
              <a:t>Apple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14319" y="4224030"/>
            <a:ext cx="788670" cy="100965"/>
            <a:chOff x="7914319" y="4224030"/>
            <a:chExt cx="788670" cy="100965"/>
          </a:xfrm>
        </p:grpSpPr>
        <p:sp>
          <p:nvSpPr>
            <p:cNvPr id="11" name="object 11"/>
            <p:cNvSpPr/>
            <p:nvPr/>
          </p:nvSpPr>
          <p:spPr>
            <a:xfrm>
              <a:off x="7914319" y="4274290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87915" y="0"/>
                  </a:lnTo>
                  <a:lnTo>
                    <a:pt x="69838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02234" y="422403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30919" y="5065105"/>
            <a:ext cx="9262745" cy="1533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r>
              <a:rPr sz="2450" spc="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upperCaseStream</a:t>
            </a:r>
            <a:r>
              <a:rPr sz="2450" spc="2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greetingsStream</a:t>
            </a:r>
            <a:endParaRPr sz="2450">
              <a:latin typeface="Courier New"/>
              <a:cs typeface="Courier New"/>
            </a:endParaRPr>
          </a:p>
          <a:p>
            <a:pPr marL="1520190">
              <a:lnSpc>
                <a:spcPct val="100000"/>
              </a:lnSpc>
              <a:spcBef>
                <a:spcPts val="3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.filter((key,</a:t>
            </a:r>
            <a:r>
              <a:rPr sz="245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value.length()&gt;</a:t>
            </a:r>
            <a:r>
              <a:rPr sz="2450" spc="10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/>
              <a:cs typeface="Courier New"/>
            </a:endParaRPr>
          </a:p>
          <a:p>
            <a:pPr marL="1520190">
              <a:lnSpc>
                <a:spcPct val="100000"/>
              </a:lnSpc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.flatMap((key, value)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 -&gt; {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2999" y="6572913"/>
            <a:ext cx="86969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450" spc="10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r>
              <a:rPr sz="2450" spc="3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newValue</a:t>
            </a:r>
            <a:r>
              <a:rPr sz="2450" spc="3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Arrays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asList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(value.split(</a:t>
            </a:r>
            <a:r>
              <a:rPr sz="2450" spc="10" dirty="0">
                <a:solidFill>
                  <a:srgbClr val="077D16"/>
                </a:solidFill>
                <a:latin typeface="Courier New"/>
                <a:cs typeface="Courier New"/>
              </a:rPr>
              <a:t>""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)); </a:t>
            </a:r>
            <a:r>
              <a:rPr sz="2450" spc="-14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7026" y="6949864"/>
            <a:ext cx="43611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urier New"/>
                <a:cs typeface="Courier New"/>
              </a:rPr>
              <a:t>keyValueList</a:t>
            </a:r>
            <a:r>
              <a:rPr sz="2450" spc="10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newValue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1052" y="7326816"/>
            <a:ext cx="1039304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.stream().map(t</a:t>
            </a:r>
            <a:r>
              <a:rPr sz="24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KeyValue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pair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solidFill>
                  <a:srgbClr val="851F91"/>
                </a:solidFill>
                <a:latin typeface="Courier New"/>
                <a:cs typeface="Courier New"/>
              </a:rPr>
              <a:t>key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.toUpperCase(),</a:t>
            </a:r>
            <a:r>
              <a:rPr sz="24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t))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2545" y="7703768"/>
            <a:ext cx="586930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7960">
              <a:lnSpc>
                <a:spcPct val="101000"/>
              </a:lnSpc>
              <a:spcBef>
                <a:spcPts val="95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.collect(</a:t>
            </a:r>
            <a:r>
              <a:rPr sz="2450" spc="10" dirty="0">
                <a:latin typeface="Courier New"/>
                <a:cs typeface="Courier New"/>
              </a:rPr>
              <a:t>Collectors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toList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()); </a:t>
            </a:r>
            <a:r>
              <a:rPr sz="2450" spc="-14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keyValueList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2999" y="8080720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033B3"/>
                </a:solidFill>
                <a:latin typeface="Courier New"/>
                <a:cs typeface="Courier New"/>
              </a:rPr>
              <a:t>return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38979" y="8457672"/>
            <a:ext cx="40259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})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53646" y="6267987"/>
            <a:ext cx="728980" cy="395605"/>
          </a:xfrm>
          <a:custGeom>
            <a:avLst/>
            <a:gdLst/>
            <a:ahLst/>
            <a:cxnLst/>
            <a:rect l="l" t="t" r="r" b="b"/>
            <a:pathLst>
              <a:path w="728979" h="395604">
                <a:moveTo>
                  <a:pt x="262234" y="0"/>
                </a:moveTo>
                <a:lnTo>
                  <a:pt x="262234" y="134355"/>
                </a:lnTo>
                <a:lnTo>
                  <a:pt x="0" y="134355"/>
                </a:lnTo>
                <a:lnTo>
                  <a:pt x="0" y="260807"/>
                </a:lnTo>
                <a:lnTo>
                  <a:pt x="262234" y="260807"/>
                </a:lnTo>
                <a:lnTo>
                  <a:pt x="262234" y="395162"/>
                </a:lnTo>
                <a:lnTo>
                  <a:pt x="728430" y="197581"/>
                </a:lnTo>
                <a:lnTo>
                  <a:pt x="26223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7809" y="6596181"/>
            <a:ext cx="467359" cy="395605"/>
          </a:xfrm>
          <a:custGeom>
            <a:avLst/>
            <a:gdLst/>
            <a:ahLst/>
            <a:cxnLst/>
            <a:rect l="l" t="t" r="r" b="b"/>
            <a:pathLst>
              <a:path w="467360" h="395604">
                <a:moveTo>
                  <a:pt x="233386" y="0"/>
                </a:moveTo>
                <a:lnTo>
                  <a:pt x="188543" y="3616"/>
                </a:lnTo>
                <a:lnTo>
                  <a:pt x="145035" y="14467"/>
                </a:lnTo>
                <a:lnTo>
                  <a:pt x="104197" y="32551"/>
                </a:lnTo>
                <a:lnTo>
                  <a:pt x="67365" y="57869"/>
                </a:lnTo>
                <a:lnTo>
                  <a:pt x="33682" y="93594"/>
                </a:lnTo>
                <a:lnTo>
                  <a:pt x="11227" y="133512"/>
                </a:lnTo>
                <a:lnTo>
                  <a:pt x="0" y="175945"/>
                </a:lnTo>
                <a:lnTo>
                  <a:pt x="0" y="219217"/>
                </a:lnTo>
                <a:lnTo>
                  <a:pt x="11227" y="261650"/>
                </a:lnTo>
                <a:lnTo>
                  <a:pt x="33682" y="301568"/>
                </a:lnTo>
                <a:lnTo>
                  <a:pt x="67365" y="337292"/>
                </a:lnTo>
                <a:lnTo>
                  <a:pt x="104197" y="362610"/>
                </a:lnTo>
                <a:lnTo>
                  <a:pt x="145035" y="380695"/>
                </a:lnTo>
                <a:lnTo>
                  <a:pt x="188543" y="391545"/>
                </a:lnTo>
                <a:lnTo>
                  <a:pt x="233386" y="395162"/>
                </a:lnTo>
                <a:lnTo>
                  <a:pt x="278230" y="391545"/>
                </a:lnTo>
                <a:lnTo>
                  <a:pt x="321738" y="380695"/>
                </a:lnTo>
                <a:lnTo>
                  <a:pt x="362576" y="362610"/>
                </a:lnTo>
                <a:lnTo>
                  <a:pt x="399408" y="337292"/>
                </a:lnTo>
                <a:lnTo>
                  <a:pt x="433090" y="301568"/>
                </a:lnTo>
                <a:lnTo>
                  <a:pt x="455545" y="261650"/>
                </a:lnTo>
                <a:lnTo>
                  <a:pt x="466772" y="219217"/>
                </a:lnTo>
                <a:lnTo>
                  <a:pt x="466772" y="175945"/>
                </a:lnTo>
                <a:lnTo>
                  <a:pt x="455545" y="133512"/>
                </a:lnTo>
                <a:lnTo>
                  <a:pt x="433090" y="93594"/>
                </a:lnTo>
                <a:lnTo>
                  <a:pt x="399408" y="57869"/>
                </a:lnTo>
                <a:lnTo>
                  <a:pt x="362576" y="32551"/>
                </a:lnTo>
                <a:lnTo>
                  <a:pt x="321738" y="14467"/>
                </a:lnTo>
                <a:lnTo>
                  <a:pt x="278230" y="3616"/>
                </a:lnTo>
                <a:lnTo>
                  <a:pt x="233386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40428" y="6647143"/>
            <a:ext cx="1422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 MT"/>
                <a:cs typeface="Arial MT"/>
              </a:rPr>
              <a:t>1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77809" y="7097781"/>
            <a:ext cx="467359" cy="395605"/>
          </a:xfrm>
          <a:custGeom>
            <a:avLst/>
            <a:gdLst/>
            <a:ahLst/>
            <a:cxnLst/>
            <a:rect l="l" t="t" r="r" b="b"/>
            <a:pathLst>
              <a:path w="467360" h="395604">
                <a:moveTo>
                  <a:pt x="233386" y="0"/>
                </a:moveTo>
                <a:lnTo>
                  <a:pt x="188543" y="3616"/>
                </a:lnTo>
                <a:lnTo>
                  <a:pt x="145035" y="14467"/>
                </a:lnTo>
                <a:lnTo>
                  <a:pt x="104197" y="32551"/>
                </a:lnTo>
                <a:lnTo>
                  <a:pt x="67365" y="57869"/>
                </a:lnTo>
                <a:lnTo>
                  <a:pt x="33682" y="93594"/>
                </a:lnTo>
                <a:lnTo>
                  <a:pt x="11227" y="133512"/>
                </a:lnTo>
                <a:lnTo>
                  <a:pt x="0" y="175945"/>
                </a:lnTo>
                <a:lnTo>
                  <a:pt x="0" y="219217"/>
                </a:lnTo>
                <a:lnTo>
                  <a:pt x="11227" y="261650"/>
                </a:lnTo>
                <a:lnTo>
                  <a:pt x="33682" y="301568"/>
                </a:lnTo>
                <a:lnTo>
                  <a:pt x="67365" y="337292"/>
                </a:lnTo>
                <a:lnTo>
                  <a:pt x="104197" y="362610"/>
                </a:lnTo>
                <a:lnTo>
                  <a:pt x="145035" y="380695"/>
                </a:lnTo>
                <a:lnTo>
                  <a:pt x="188543" y="391545"/>
                </a:lnTo>
                <a:lnTo>
                  <a:pt x="233386" y="395162"/>
                </a:lnTo>
                <a:lnTo>
                  <a:pt x="278230" y="391545"/>
                </a:lnTo>
                <a:lnTo>
                  <a:pt x="321738" y="380695"/>
                </a:lnTo>
                <a:lnTo>
                  <a:pt x="362576" y="362610"/>
                </a:lnTo>
                <a:lnTo>
                  <a:pt x="399408" y="337292"/>
                </a:lnTo>
                <a:lnTo>
                  <a:pt x="433090" y="301568"/>
                </a:lnTo>
                <a:lnTo>
                  <a:pt x="455545" y="261650"/>
                </a:lnTo>
                <a:lnTo>
                  <a:pt x="466772" y="219217"/>
                </a:lnTo>
                <a:lnTo>
                  <a:pt x="466772" y="175945"/>
                </a:lnTo>
                <a:lnTo>
                  <a:pt x="455545" y="133512"/>
                </a:lnTo>
                <a:lnTo>
                  <a:pt x="433090" y="93594"/>
                </a:lnTo>
                <a:lnTo>
                  <a:pt x="399408" y="57869"/>
                </a:lnTo>
                <a:lnTo>
                  <a:pt x="362576" y="32551"/>
                </a:lnTo>
                <a:lnTo>
                  <a:pt x="321738" y="14467"/>
                </a:lnTo>
                <a:lnTo>
                  <a:pt x="278230" y="3616"/>
                </a:lnTo>
                <a:lnTo>
                  <a:pt x="233386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40428" y="7148743"/>
            <a:ext cx="1422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 MT"/>
                <a:cs typeface="Arial MT"/>
              </a:rPr>
              <a:t>2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707978" y="6648898"/>
            <a:ext cx="395605" cy="728980"/>
          </a:xfrm>
          <a:custGeom>
            <a:avLst/>
            <a:gdLst/>
            <a:ahLst/>
            <a:cxnLst/>
            <a:rect l="l" t="t" r="r" b="b"/>
            <a:pathLst>
              <a:path w="395604" h="728979">
                <a:moveTo>
                  <a:pt x="260808" y="0"/>
                </a:moveTo>
                <a:lnTo>
                  <a:pt x="134362" y="0"/>
                </a:lnTo>
                <a:lnTo>
                  <a:pt x="134362" y="262234"/>
                </a:lnTo>
                <a:lnTo>
                  <a:pt x="0" y="262234"/>
                </a:lnTo>
                <a:lnTo>
                  <a:pt x="197585" y="728430"/>
                </a:lnTo>
                <a:lnTo>
                  <a:pt x="395160" y="262234"/>
                </a:lnTo>
                <a:lnTo>
                  <a:pt x="260808" y="262234"/>
                </a:lnTo>
                <a:lnTo>
                  <a:pt x="260808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062" y="568170"/>
            <a:ext cx="57804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5" dirty="0">
                <a:latin typeface="Arial"/>
                <a:cs typeface="Arial"/>
              </a:rPr>
              <a:t>flatMapValues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537734"/>
            <a:ext cx="1518094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30" dirty="0">
                <a:latin typeface="Arial MT"/>
                <a:cs typeface="Arial MT"/>
              </a:rPr>
              <a:t>Very</a:t>
            </a:r>
            <a:r>
              <a:rPr sz="3950" dirty="0">
                <a:latin typeface="Arial MT"/>
                <a:cs typeface="Arial MT"/>
              </a:rPr>
              <a:t> similar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flatMap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0" dirty="0">
                <a:latin typeface="Arial MT"/>
                <a:cs typeface="Arial MT"/>
              </a:rPr>
              <a:t>but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just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access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change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values.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6156" y="5076065"/>
            <a:ext cx="591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0182" y="5076065"/>
            <a:ext cx="62464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urier New"/>
                <a:cs typeface="Courier New"/>
              </a:rPr>
              <a:t>upperCaseStream</a:t>
            </a:r>
            <a:r>
              <a:rPr sz="2450" spc="2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greetingsStream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4208" y="5453017"/>
            <a:ext cx="77546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.filter((key,</a:t>
            </a:r>
            <a:r>
              <a:rPr sz="245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value.length()&gt;</a:t>
            </a:r>
            <a:r>
              <a:rPr sz="2450" spc="10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4215" y="5829969"/>
            <a:ext cx="53028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.flatMapValues((readOnlyKey,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0069" y="5829969"/>
            <a:ext cx="20993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r>
              <a:rPr sz="245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8236" y="6206921"/>
            <a:ext cx="2287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r>
              <a:rPr sz="2450" spc="-5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newValue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8820" y="6206921"/>
            <a:ext cx="62464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Arrays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asList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(value.split(</a:t>
            </a:r>
            <a:r>
              <a:rPr sz="2450" spc="10" dirty="0">
                <a:solidFill>
                  <a:srgbClr val="077D16"/>
                </a:solidFill>
                <a:latin typeface="Courier New"/>
                <a:cs typeface="Courier New"/>
              </a:rPr>
              <a:t>""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4215" y="6583872"/>
            <a:ext cx="3796029" cy="779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66445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033B3"/>
                </a:solidFill>
                <a:latin typeface="Courier New"/>
                <a:cs typeface="Courier New"/>
              </a:rPr>
              <a:t>return</a:t>
            </a:r>
            <a:r>
              <a:rPr sz="2450" spc="-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newValue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});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73573" y="5886361"/>
            <a:ext cx="728980" cy="395605"/>
          </a:xfrm>
          <a:custGeom>
            <a:avLst/>
            <a:gdLst/>
            <a:ahLst/>
            <a:cxnLst/>
            <a:rect l="l" t="t" r="r" b="b"/>
            <a:pathLst>
              <a:path w="728979" h="395604">
                <a:moveTo>
                  <a:pt x="262234" y="0"/>
                </a:moveTo>
                <a:lnTo>
                  <a:pt x="262234" y="134355"/>
                </a:lnTo>
                <a:lnTo>
                  <a:pt x="0" y="134355"/>
                </a:lnTo>
                <a:lnTo>
                  <a:pt x="0" y="260806"/>
                </a:lnTo>
                <a:lnTo>
                  <a:pt x="262234" y="260806"/>
                </a:lnTo>
                <a:lnTo>
                  <a:pt x="262234" y="395161"/>
                </a:lnTo>
                <a:lnTo>
                  <a:pt x="728430" y="197580"/>
                </a:lnTo>
                <a:lnTo>
                  <a:pt x="26223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59759"/>
            <a:ext cx="26352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merge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310547"/>
            <a:ext cx="16652875" cy="11671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operator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 </a:t>
            </a:r>
            <a:r>
              <a:rPr sz="3950" spc="20" dirty="0">
                <a:latin typeface="Arial MT"/>
                <a:cs typeface="Arial MT"/>
              </a:rPr>
              <a:t>used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combine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20" dirty="0">
                <a:latin typeface="Arial MT"/>
                <a:cs typeface="Arial MT"/>
              </a:rPr>
              <a:t>two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independent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into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single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 </a:t>
            </a:r>
            <a:r>
              <a:rPr sz="3950" spc="-10" dirty="0">
                <a:latin typeface="Arial MT"/>
                <a:cs typeface="Arial MT"/>
              </a:rPr>
              <a:t>Stream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03389" y="4886493"/>
            <a:ext cx="2249170" cy="1047115"/>
          </a:xfrm>
          <a:custGeom>
            <a:avLst/>
            <a:gdLst/>
            <a:ahLst/>
            <a:cxnLst/>
            <a:rect l="l" t="t" r="r" b="b"/>
            <a:pathLst>
              <a:path w="2249170" h="1047114">
                <a:moveTo>
                  <a:pt x="2008877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299"/>
                </a:lnTo>
                <a:lnTo>
                  <a:pt x="11765" y="947903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6" y="1047088"/>
                </a:lnTo>
                <a:lnTo>
                  <a:pt x="2008877" y="1047088"/>
                </a:lnTo>
                <a:lnTo>
                  <a:pt x="2056655" y="1046904"/>
                </a:lnTo>
                <a:lnTo>
                  <a:pt x="2095186" y="1045617"/>
                </a:lnTo>
                <a:lnTo>
                  <a:pt x="2149790" y="1035322"/>
                </a:lnTo>
                <a:lnTo>
                  <a:pt x="2203189" y="1001303"/>
                </a:lnTo>
                <a:lnTo>
                  <a:pt x="2237208" y="947903"/>
                </a:lnTo>
                <a:lnTo>
                  <a:pt x="2247503" y="893299"/>
                </a:lnTo>
                <a:lnTo>
                  <a:pt x="2248790" y="854769"/>
                </a:lnTo>
                <a:lnTo>
                  <a:pt x="2248974" y="806991"/>
                </a:lnTo>
                <a:lnTo>
                  <a:pt x="2248974" y="240096"/>
                </a:lnTo>
                <a:lnTo>
                  <a:pt x="2248790" y="192318"/>
                </a:lnTo>
                <a:lnTo>
                  <a:pt x="2247503" y="153787"/>
                </a:lnTo>
                <a:lnTo>
                  <a:pt x="2237208" y="99184"/>
                </a:lnTo>
                <a:lnTo>
                  <a:pt x="2203189" y="45784"/>
                </a:lnTo>
                <a:lnTo>
                  <a:pt x="2149790" y="11765"/>
                </a:lnTo>
                <a:lnTo>
                  <a:pt x="2095186" y="1470"/>
                </a:lnTo>
                <a:lnTo>
                  <a:pt x="2056655" y="183"/>
                </a:lnTo>
                <a:lnTo>
                  <a:pt x="2008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4892" y="5184023"/>
            <a:ext cx="15462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KSt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eam1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03389" y="7115436"/>
            <a:ext cx="2249170" cy="1047115"/>
          </a:xfrm>
          <a:custGeom>
            <a:avLst/>
            <a:gdLst/>
            <a:ahLst/>
            <a:cxnLst/>
            <a:rect l="l" t="t" r="r" b="b"/>
            <a:pathLst>
              <a:path w="2249170" h="1047115">
                <a:moveTo>
                  <a:pt x="2008877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5" y="947904"/>
                </a:lnTo>
                <a:lnTo>
                  <a:pt x="45784" y="1001303"/>
                </a:lnTo>
                <a:lnTo>
                  <a:pt x="99184" y="1035323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6" y="1047088"/>
                </a:lnTo>
                <a:lnTo>
                  <a:pt x="2008877" y="1047088"/>
                </a:lnTo>
                <a:lnTo>
                  <a:pt x="2056655" y="1046904"/>
                </a:lnTo>
                <a:lnTo>
                  <a:pt x="2095186" y="1045617"/>
                </a:lnTo>
                <a:lnTo>
                  <a:pt x="2149790" y="1035323"/>
                </a:lnTo>
                <a:lnTo>
                  <a:pt x="2203189" y="1001303"/>
                </a:lnTo>
                <a:lnTo>
                  <a:pt x="2237208" y="947904"/>
                </a:lnTo>
                <a:lnTo>
                  <a:pt x="2247503" y="893300"/>
                </a:lnTo>
                <a:lnTo>
                  <a:pt x="2248790" y="854769"/>
                </a:lnTo>
                <a:lnTo>
                  <a:pt x="2248974" y="806991"/>
                </a:lnTo>
                <a:lnTo>
                  <a:pt x="2248974" y="240097"/>
                </a:lnTo>
                <a:lnTo>
                  <a:pt x="2248790" y="192319"/>
                </a:lnTo>
                <a:lnTo>
                  <a:pt x="2247503" y="153788"/>
                </a:lnTo>
                <a:lnTo>
                  <a:pt x="2237208" y="99184"/>
                </a:lnTo>
                <a:lnTo>
                  <a:pt x="2203189" y="45785"/>
                </a:lnTo>
                <a:lnTo>
                  <a:pt x="2149790" y="11766"/>
                </a:lnTo>
                <a:lnTo>
                  <a:pt x="2095186" y="1470"/>
                </a:lnTo>
                <a:lnTo>
                  <a:pt x="2056655" y="183"/>
                </a:lnTo>
                <a:lnTo>
                  <a:pt x="2008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54892" y="7412967"/>
            <a:ext cx="15462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KSt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eam2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9058" y="5406408"/>
            <a:ext cx="1297864" cy="21095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198549" y="5398368"/>
            <a:ext cx="1610360" cy="502284"/>
            <a:chOff x="6198549" y="5398368"/>
            <a:chExt cx="1610360" cy="502284"/>
          </a:xfrm>
        </p:grpSpPr>
        <p:sp>
          <p:nvSpPr>
            <p:cNvPr id="10" name="object 10"/>
            <p:cNvSpPr/>
            <p:nvPr/>
          </p:nvSpPr>
          <p:spPr>
            <a:xfrm>
              <a:off x="6209020" y="5443610"/>
              <a:ext cx="1513205" cy="447040"/>
            </a:xfrm>
            <a:custGeom>
              <a:avLst/>
              <a:gdLst/>
              <a:ahLst/>
              <a:cxnLst/>
              <a:rect l="l" t="t" r="r" b="b"/>
              <a:pathLst>
                <a:path w="1513204" h="447039">
                  <a:moveTo>
                    <a:pt x="0" y="446415"/>
                  </a:moveTo>
                  <a:lnTo>
                    <a:pt x="1503013" y="2963"/>
                  </a:lnTo>
                  <a:lnTo>
                    <a:pt x="151305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97810" y="5398368"/>
              <a:ext cx="111125" cy="96520"/>
            </a:xfrm>
            <a:custGeom>
              <a:avLst/>
              <a:gdLst/>
              <a:ahLst/>
              <a:cxnLst/>
              <a:rect l="l" t="t" r="r" b="b"/>
              <a:pathLst>
                <a:path w="111125" h="96520">
                  <a:moveTo>
                    <a:pt x="0" y="0"/>
                  </a:moveTo>
                  <a:lnTo>
                    <a:pt x="28445" y="96411"/>
                  </a:lnTo>
                  <a:lnTo>
                    <a:pt x="110634" y="19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198548" y="6936210"/>
            <a:ext cx="1610360" cy="487680"/>
            <a:chOff x="6198548" y="6936210"/>
            <a:chExt cx="1610360" cy="487680"/>
          </a:xfrm>
        </p:grpSpPr>
        <p:sp>
          <p:nvSpPr>
            <p:cNvPr id="13" name="object 13"/>
            <p:cNvSpPr/>
            <p:nvPr/>
          </p:nvSpPr>
          <p:spPr>
            <a:xfrm>
              <a:off x="6209019" y="6946681"/>
              <a:ext cx="1513205" cy="431165"/>
            </a:xfrm>
            <a:custGeom>
              <a:avLst/>
              <a:gdLst/>
              <a:ahLst/>
              <a:cxnLst/>
              <a:rect l="l" t="t" r="r" b="b"/>
              <a:pathLst>
                <a:path w="1513204" h="431165">
                  <a:moveTo>
                    <a:pt x="0" y="0"/>
                  </a:moveTo>
                  <a:lnTo>
                    <a:pt x="1502788" y="428263"/>
                  </a:lnTo>
                  <a:lnTo>
                    <a:pt x="1512858" y="43113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98033" y="7326609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549" y="0"/>
                  </a:moveTo>
                  <a:lnTo>
                    <a:pt x="0" y="96671"/>
                  </a:lnTo>
                  <a:lnTo>
                    <a:pt x="110446" y="75884"/>
                  </a:lnTo>
                  <a:lnTo>
                    <a:pt x="27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12030" y="5102919"/>
            <a:ext cx="730885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5" dirty="0">
                <a:latin typeface="Arial MT"/>
                <a:cs typeface="Arial MT"/>
              </a:rPr>
              <a:t>Topic1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1968" y="7283677"/>
            <a:ext cx="730885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5" dirty="0">
                <a:latin typeface="Arial MT"/>
                <a:cs typeface="Arial MT"/>
              </a:rPr>
              <a:t>Topic2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86061" y="5937636"/>
            <a:ext cx="3021330" cy="1047115"/>
          </a:xfrm>
          <a:custGeom>
            <a:avLst/>
            <a:gdLst/>
            <a:ahLst/>
            <a:cxnLst/>
            <a:rect l="l" t="t" r="r" b="b"/>
            <a:pathLst>
              <a:path w="3021330" h="1047115">
                <a:moveTo>
                  <a:pt x="2781140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9" y="1001303"/>
                </a:lnTo>
                <a:lnTo>
                  <a:pt x="99190" y="1035323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781140" y="1047088"/>
                </a:lnTo>
                <a:lnTo>
                  <a:pt x="2828919" y="1046904"/>
                </a:lnTo>
                <a:lnTo>
                  <a:pt x="2867449" y="1045617"/>
                </a:lnTo>
                <a:lnTo>
                  <a:pt x="2922047" y="1035323"/>
                </a:lnTo>
                <a:lnTo>
                  <a:pt x="2975448" y="1001303"/>
                </a:lnTo>
                <a:lnTo>
                  <a:pt x="3009468" y="947904"/>
                </a:lnTo>
                <a:lnTo>
                  <a:pt x="3019766" y="893300"/>
                </a:lnTo>
                <a:lnTo>
                  <a:pt x="3021053" y="854769"/>
                </a:lnTo>
                <a:lnTo>
                  <a:pt x="3021237" y="806992"/>
                </a:lnTo>
                <a:lnTo>
                  <a:pt x="3021237" y="240097"/>
                </a:lnTo>
                <a:lnTo>
                  <a:pt x="3021053" y="192319"/>
                </a:lnTo>
                <a:lnTo>
                  <a:pt x="3019766" y="153788"/>
                </a:lnTo>
                <a:lnTo>
                  <a:pt x="3009468" y="99184"/>
                </a:lnTo>
                <a:lnTo>
                  <a:pt x="2975448" y="45785"/>
                </a:lnTo>
                <a:lnTo>
                  <a:pt x="2922047" y="11766"/>
                </a:lnTo>
                <a:lnTo>
                  <a:pt x="2867449" y="1470"/>
                </a:lnTo>
                <a:lnTo>
                  <a:pt x="2828919" y="183"/>
                </a:lnTo>
                <a:lnTo>
                  <a:pt x="2781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333490" y="6235167"/>
            <a:ext cx="25266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CombineStream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725673" y="5255834"/>
            <a:ext cx="1866900" cy="781050"/>
            <a:chOff x="10725673" y="5255834"/>
            <a:chExt cx="1866900" cy="781050"/>
          </a:xfrm>
        </p:grpSpPr>
        <p:sp>
          <p:nvSpPr>
            <p:cNvPr id="20" name="object 20"/>
            <p:cNvSpPr/>
            <p:nvPr/>
          </p:nvSpPr>
          <p:spPr>
            <a:xfrm>
              <a:off x="10736144" y="5266305"/>
              <a:ext cx="1773555" cy="727710"/>
            </a:xfrm>
            <a:custGeom>
              <a:avLst/>
              <a:gdLst/>
              <a:ahLst/>
              <a:cxnLst/>
              <a:rect l="l" t="t" r="r" b="b"/>
              <a:pathLst>
                <a:path w="1773554" h="727710">
                  <a:moveTo>
                    <a:pt x="0" y="0"/>
                  </a:moveTo>
                  <a:lnTo>
                    <a:pt x="1763251" y="723509"/>
                  </a:lnTo>
                  <a:lnTo>
                    <a:pt x="1772938" y="72748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80310" y="5943317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38155" y="0"/>
                  </a:moveTo>
                  <a:lnTo>
                    <a:pt x="0" y="92996"/>
                  </a:lnTo>
                  <a:lnTo>
                    <a:pt x="112080" y="84657"/>
                  </a:lnTo>
                  <a:lnTo>
                    <a:pt x="38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725673" y="6857473"/>
            <a:ext cx="1867535" cy="890269"/>
            <a:chOff x="10725673" y="6857473"/>
            <a:chExt cx="1867535" cy="890269"/>
          </a:xfrm>
        </p:grpSpPr>
        <p:sp>
          <p:nvSpPr>
            <p:cNvPr id="23" name="object 23"/>
            <p:cNvSpPr/>
            <p:nvPr/>
          </p:nvSpPr>
          <p:spPr>
            <a:xfrm>
              <a:off x="10736144" y="6898444"/>
              <a:ext cx="1775460" cy="838835"/>
            </a:xfrm>
            <a:custGeom>
              <a:avLst/>
              <a:gdLst/>
              <a:ahLst/>
              <a:cxnLst/>
              <a:rect l="l" t="t" r="r" b="b"/>
              <a:pathLst>
                <a:path w="1775459" h="838834">
                  <a:moveTo>
                    <a:pt x="0" y="838655"/>
                  </a:moveTo>
                  <a:lnTo>
                    <a:pt x="1765655" y="4472"/>
                  </a:lnTo>
                  <a:lnTo>
                    <a:pt x="177512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80321" y="6857473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941" y="90887"/>
                  </a:lnTo>
                  <a:lnTo>
                    <a:pt x="112363" y="2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663461" y="6354776"/>
            <a:ext cx="1615440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30" dirty="0">
                <a:latin typeface="Arial MT"/>
                <a:cs typeface="Arial MT"/>
              </a:rPr>
              <a:t>CombinedTopic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9561" y="4079730"/>
            <a:ext cx="11872595" cy="3096260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5555615" marR="11430" indent="-5543550">
              <a:lnSpc>
                <a:spcPts val="7500"/>
              </a:lnSpc>
              <a:spcBef>
                <a:spcPts val="1750"/>
              </a:spcBef>
            </a:pPr>
            <a:r>
              <a:rPr sz="7650" spc="-30" dirty="0"/>
              <a:t>Serialization/Deserialization </a:t>
            </a:r>
            <a:r>
              <a:rPr sz="7650" spc="-2115" dirty="0"/>
              <a:t> </a:t>
            </a:r>
            <a:r>
              <a:rPr sz="7650" spc="-15" dirty="0"/>
              <a:t>in</a:t>
            </a:r>
            <a:endParaRPr sz="7650"/>
          </a:p>
          <a:p>
            <a:pPr marL="243840" algn="ctr">
              <a:lnSpc>
                <a:spcPts val="7525"/>
              </a:lnSpc>
            </a:pPr>
            <a:r>
              <a:rPr sz="7650" spc="15" dirty="0"/>
              <a:t>Kafka</a:t>
            </a:r>
            <a:r>
              <a:rPr sz="7650" spc="-325" dirty="0"/>
              <a:t> </a:t>
            </a:r>
            <a:r>
              <a:rPr sz="7650" spc="-35" dirty="0"/>
              <a:t>Streams</a:t>
            </a:r>
            <a:r>
              <a:rPr sz="7650" spc="-320" dirty="0"/>
              <a:t> </a:t>
            </a:r>
            <a:r>
              <a:rPr sz="7650" spc="-155" dirty="0"/>
              <a:t>API</a:t>
            </a:r>
            <a:endParaRPr sz="76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18407"/>
            <a:ext cx="69195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What</a:t>
            </a:r>
            <a:r>
              <a:rPr sz="7000" b="1" spc="-660" dirty="0">
                <a:latin typeface="Arial"/>
                <a:cs typeface="Arial"/>
              </a:rPr>
              <a:t>’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Cove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229" dirty="0">
                <a:latin typeface="Arial"/>
                <a:cs typeface="Arial"/>
              </a:rPr>
              <a:t>ed?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734314"/>
            <a:ext cx="11911965" cy="8498840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428625" indent="-417195">
              <a:lnSpc>
                <a:spcPct val="100000"/>
              </a:lnSpc>
              <a:spcBef>
                <a:spcPts val="135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55" dirty="0">
                <a:latin typeface="Arial MT"/>
                <a:cs typeface="Arial MT"/>
              </a:rPr>
              <a:t>Introduction</a:t>
            </a:r>
            <a:r>
              <a:rPr sz="3250" spc="-5" dirty="0">
                <a:latin typeface="Arial MT"/>
                <a:cs typeface="Arial MT"/>
              </a:rPr>
              <a:t> </a:t>
            </a:r>
            <a:r>
              <a:rPr sz="3250" spc="100" dirty="0">
                <a:latin typeface="Arial MT"/>
                <a:cs typeface="Arial MT"/>
              </a:rPr>
              <a:t>to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15" dirty="0">
                <a:latin typeface="Arial MT"/>
                <a:cs typeface="Arial MT"/>
              </a:rPr>
              <a:t>Kafka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5" dirty="0">
                <a:latin typeface="Arial MT"/>
                <a:cs typeface="Arial MT"/>
              </a:rPr>
              <a:t>Streams</a:t>
            </a:r>
            <a:endParaRPr lang="en-US" sz="3250" dirty="0">
              <a:latin typeface="Arial MT"/>
              <a:cs typeface="Arial MT"/>
            </a:endParaRPr>
          </a:p>
          <a:p>
            <a:pPr marL="428625" indent="-417195">
              <a:lnSpc>
                <a:spcPct val="100000"/>
              </a:lnSpc>
              <a:spcBef>
                <a:spcPts val="3810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5" dirty="0">
                <a:latin typeface="Arial MT"/>
                <a:cs typeface="Arial MT"/>
              </a:rPr>
              <a:t>Explore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10" dirty="0">
                <a:latin typeface="Arial MT"/>
                <a:cs typeface="Arial MT"/>
              </a:rPr>
              <a:t>KStream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-45" dirty="0">
                <a:latin typeface="Arial MT"/>
                <a:cs typeface="Arial MT"/>
              </a:rPr>
              <a:t>API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35" dirty="0">
                <a:latin typeface="Arial MT"/>
                <a:cs typeface="Arial MT"/>
              </a:rPr>
              <a:t>and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-65" dirty="0">
                <a:latin typeface="Arial MT"/>
                <a:cs typeface="Arial MT"/>
              </a:rPr>
              <a:t>KTable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-45" dirty="0">
                <a:latin typeface="Arial MT"/>
                <a:cs typeface="Arial MT"/>
              </a:rPr>
              <a:t>API</a:t>
            </a:r>
            <a:endParaRPr sz="3250" dirty="0">
              <a:latin typeface="Arial MT"/>
              <a:cs typeface="Arial MT"/>
            </a:endParaRPr>
          </a:p>
          <a:p>
            <a:pPr marL="428625" indent="-417195">
              <a:lnSpc>
                <a:spcPct val="100000"/>
              </a:lnSpc>
              <a:spcBef>
                <a:spcPts val="3960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5" dirty="0">
                <a:latin typeface="Arial MT"/>
                <a:cs typeface="Arial MT"/>
              </a:rPr>
              <a:t>Explore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25" dirty="0">
                <a:latin typeface="Arial MT"/>
                <a:cs typeface="Arial MT"/>
              </a:rPr>
              <a:t>different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40" dirty="0">
                <a:latin typeface="Arial MT"/>
                <a:cs typeface="Arial MT"/>
              </a:rPr>
              <a:t>operators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25" dirty="0">
                <a:latin typeface="Arial MT"/>
                <a:cs typeface="Arial MT"/>
              </a:rPr>
              <a:t>using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lang="en-US" sz="3250" b="1" dirty="0">
                <a:latin typeface="Arial"/>
                <a:cs typeface="Arial"/>
              </a:rPr>
              <a:t>High-Level</a:t>
            </a:r>
            <a:r>
              <a:rPr sz="3250" b="1" spc="15" dirty="0">
                <a:latin typeface="Arial"/>
                <a:cs typeface="Arial"/>
              </a:rPr>
              <a:t> </a:t>
            </a:r>
            <a:r>
              <a:rPr sz="3250" b="1" dirty="0">
                <a:latin typeface="Arial"/>
                <a:cs typeface="Arial"/>
              </a:rPr>
              <a:t>DSL</a:t>
            </a:r>
            <a:endParaRPr sz="3250" dirty="0">
              <a:latin typeface="Arial"/>
              <a:cs typeface="Arial"/>
            </a:endParaRPr>
          </a:p>
          <a:p>
            <a:pPr marL="428625" indent="-417195">
              <a:lnSpc>
                <a:spcPct val="100000"/>
              </a:lnSpc>
              <a:spcBef>
                <a:spcPts val="3860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50" dirty="0">
                <a:latin typeface="Arial MT"/>
                <a:cs typeface="Arial MT"/>
              </a:rPr>
              <a:t>Build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15" dirty="0">
                <a:latin typeface="Arial MT"/>
                <a:cs typeface="Arial MT"/>
              </a:rPr>
              <a:t>Stateless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35" dirty="0">
                <a:latin typeface="Arial MT"/>
                <a:cs typeface="Arial MT"/>
              </a:rPr>
              <a:t>and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25" dirty="0">
                <a:latin typeface="Arial MT"/>
                <a:cs typeface="Arial MT"/>
              </a:rPr>
              <a:t>Stateful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50" dirty="0">
                <a:latin typeface="Arial MT"/>
                <a:cs typeface="Arial MT"/>
              </a:rPr>
              <a:t>Applications</a:t>
            </a:r>
            <a:endParaRPr sz="3250" dirty="0">
              <a:latin typeface="Arial MT"/>
              <a:cs typeface="Arial MT"/>
            </a:endParaRPr>
          </a:p>
          <a:p>
            <a:pPr marL="428625" indent="-417195">
              <a:lnSpc>
                <a:spcPct val="100000"/>
              </a:lnSpc>
              <a:spcBef>
                <a:spcPts val="3810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5" dirty="0">
                <a:latin typeface="Arial MT"/>
                <a:cs typeface="Arial MT"/>
              </a:rPr>
              <a:t>Explore </a:t>
            </a:r>
            <a:r>
              <a:rPr sz="3250" spc="20" dirty="0">
                <a:latin typeface="Arial MT"/>
                <a:cs typeface="Arial MT"/>
              </a:rPr>
              <a:t>Aggregations,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40" dirty="0">
                <a:latin typeface="Arial MT"/>
                <a:cs typeface="Arial MT"/>
              </a:rPr>
              <a:t>Joins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-100" dirty="0">
                <a:latin typeface="Arial MT"/>
                <a:cs typeface="Arial MT"/>
              </a:rPr>
              <a:t>&amp;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50" dirty="0">
                <a:latin typeface="Arial MT"/>
                <a:cs typeface="Arial MT"/>
              </a:rPr>
              <a:t>Windowing</a:t>
            </a:r>
            <a:endParaRPr sz="3250" dirty="0">
              <a:latin typeface="Arial MT"/>
              <a:cs typeface="Arial MT"/>
            </a:endParaRPr>
          </a:p>
          <a:p>
            <a:pPr marL="428625" indent="-417195">
              <a:lnSpc>
                <a:spcPct val="100000"/>
              </a:lnSpc>
              <a:spcBef>
                <a:spcPts val="3960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50" dirty="0">
                <a:latin typeface="Arial MT"/>
                <a:cs typeface="Arial MT"/>
              </a:rPr>
              <a:t>Build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-45" dirty="0">
                <a:latin typeface="Arial MT"/>
                <a:cs typeface="Arial MT"/>
              </a:rPr>
              <a:t>a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b="1" spc="35" dirty="0">
                <a:latin typeface="Arial"/>
                <a:cs typeface="Arial"/>
              </a:rPr>
              <a:t>Realtime</a:t>
            </a:r>
            <a:r>
              <a:rPr sz="3250" b="1" spc="10" dirty="0">
                <a:latin typeface="Arial"/>
                <a:cs typeface="Arial"/>
              </a:rPr>
              <a:t> </a:t>
            </a:r>
            <a:r>
              <a:rPr sz="3250" b="1" spc="20" dirty="0">
                <a:latin typeface="Arial"/>
                <a:cs typeface="Arial"/>
              </a:rPr>
              <a:t>Retail</a:t>
            </a:r>
            <a:r>
              <a:rPr sz="3250" b="1" spc="15" dirty="0">
                <a:latin typeface="Arial"/>
                <a:cs typeface="Arial"/>
              </a:rPr>
              <a:t> application </a:t>
            </a:r>
            <a:r>
              <a:rPr sz="3250" spc="25" dirty="0">
                <a:latin typeface="Arial MT"/>
                <a:cs typeface="Arial MT"/>
              </a:rPr>
              <a:t>using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15" dirty="0">
                <a:latin typeface="Arial MT"/>
                <a:cs typeface="Arial MT"/>
              </a:rPr>
              <a:t>Kafka </a:t>
            </a:r>
            <a:r>
              <a:rPr sz="3250" spc="5" dirty="0">
                <a:latin typeface="Arial MT"/>
                <a:cs typeface="Arial MT"/>
              </a:rPr>
              <a:t>Streams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-45" dirty="0">
                <a:latin typeface="Arial MT"/>
                <a:cs typeface="Arial MT"/>
              </a:rPr>
              <a:t>API</a:t>
            </a:r>
            <a:endParaRPr sz="3250" dirty="0">
              <a:latin typeface="Arial MT"/>
              <a:cs typeface="Arial MT"/>
            </a:endParaRPr>
          </a:p>
          <a:p>
            <a:pPr marL="428625" indent="-417195">
              <a:lnSpc>
                <a:spcPct val="100000"/>
              </a:lnSpc>
              <a:spcBef>
                <a:spcPts val="4009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50" dirty="0">
                <a:latin typeface="Arial MT"/>
                <a:cs typeface="Arial MT"/>
              </a:rPr>
              <a:t>Build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15" dirty="0">
                <a:latin typeface="Arial MT"/>
                <a:cs typeface="Arial MT"/>
              </a:rPr>
              <a:t>Kafka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5" dirty="0">
                <a:latin typeface="Arial MT"/>
                <a:cs typeface="Arial MT"/>
              </a:rPr>
              <a:t>Streams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50" dirty="0">
                <a:latin typeface="Arial MT"/>
                <a:cs typeface="Arial MT"/>
              </a:rPr>
              <a:t>Application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25" dirty="0">
                <a:latin typeface="Arial MT"/>
                <a:cs typeface="Arial MT"/>
              </a:rPr>
              <a:t>using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b="1" dirty="0">
                <a:latin typeface="Arial"/>
                <a:cs typeface="Arial"/>
              </a:rPr>
              <a:t>Spring</a:t>
            </a:r>
            <a:r>
              <a:rPr lang="en-US" sz="3250" b="1" dirty="0">
                <a:latin typeface="Arial"/>
                <a:cs typeface="Arial"/>
              </a:rPr>
              <a:t> </a:t>
            </a:r>
            <a:r>
              <a:rPr sz="3250" b="1" dirty="0">
                <a:latin typeface="Arial"/>
                <a:cs typeface="Arial"/>
              </a:rPr>
              <a:t>Boot</a:t>
            </a:r>
            <a:endParaRPr sz="3250" dirty="0">
              <a:latin typeface="Arial"/>
              <a:cs typeface="Arial"/>
            </a:endParaRPr>
          </a:p>
          <a:p>
            <a:pPr marL="428625" indent="-417195">
              <a:spcBef>
                <a:spcPts val="4004"/>
              </a:spcBef>
              <a:buSzPct val="124615"/>
              <a:buFont typeface="Arial MT"/>
              <a:buChar char="•"/>
              <a:tabLst>
                <a:tab pos="429259" algn="l"/>
                <a:tab pos="429895" algn="l"/>
              </a:tabLst>
            </a:pPr>
            <a:r>
              <a:rPr sz="3250" b="1" spc="30" dirty="0">
                <a:latin typeface="Arial"/>
                <a:cs typeface="Arial"/>
              </a:rPr>
              <a:t>Interactive</a:t>
            </a:r>
            <a:r>
              <a:rPr sz="3250" b="1" spc="5" dirty="0">
                <a:latin typeface="Arial"/>
                <a:cs typeface="Arial"/>
              </a:rPr>
              <a:t> Queries</a:t>
            </a:r>
            <a:r>
              <a:rPr sz="3250" b="1" spc="10" dirty="0">
                <a:latin typeface="Arial"/>
                <a:cs typeface="Arial"/>
              </a:rPr>
              <a:t> </a:t>
            </a:r>
            <a:r>
              <a:rPr sz="3250" spc="25" dirty="0">
                <a:latin typeface="Arial MT"/>
                <a:cs typeface="Arial MT"/>
              </a:rPr>
              <a:t>using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lang="en-US" sz="3250" spc="55" dirty="0">
                <a:latin typeface="Arial MT"/>
                <a:cs typeface="Arial MT"/>
              </a:rPr>
              <a:t>Spring Boot</a:t>
            </a:r>
            <a:endParaRPr sz="3250" dirty="0">
              <a:latin typeface="Arial MT"/>
              <a:cs typeface="Arial MT"/>
            </a:endParaRPr>
          </a:p>
          <a:p>
            <a:pPr marL="428625" indent="-417195">
              <a:lnSpc>
                <a:spcPct val="100000"/>
              </a:lnSpc>
              <a:spcBef>
                <a:spcPts val="4010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45" dirty="0">
                <a:latin typeface="Arial MT"/>
                <a:cs typeface="Arial MT"/>
              </a:rPr>
              <a:t>Unit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35" dirty="0">
                <a:latin typeface="Arial MT"/>
                <a:cs typeface="Arial MT"/>
              </a:rPr>
              <a:t>and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30" dirty="0">
                <a:latin typeface="Arial MT"/>
                <a:cs typeface="Arial MT"/>
              </a:rPr>
              <a:t>Integration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-70" dirty="0">
                <a:latin typeface="Arial MT"/>
                <a:cs typeface="Arial MT"/>
              </a:rPr>
              <a:t>Tests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25" dirty="0">
                <a:latin typeface="Arial MT"/>
                <a:cs typeface="Arial MT"/>
              </a:rPr>
              <a:t>using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b="1" spc="15" dirty="0">
                <a:latin typeface="Arial"/>
                <a:cs typeface="Arial"/>
              </a:rPr>
              <a:t>JUnit5</a:t>
            </a:r>
            <a:endParaRPr sz="3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30784"/>
            <a:ext cx="287528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5" dirty="0">
                <a:latin typeface="Arial"/>
                <a:cs typeface="Arial"/>
              </a:rPr>
              <a:t>Serdes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252875"/>
            <a:ext cx="16494125" cy="1808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Serdes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factory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class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takes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care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handling</a:t>
            </a:r>
            <a:endParaRPr sz="3950"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  <a:spcBef>
                <a:spcPts val="4550"/>
              </a:spcBef>
            </a:pPr>
            <a:r>
              <a:rPr sz="3950" spc="-5" dirty="0">
                <a:latin typeface="Arial MT"/>
                <a:cs typeface="Arial MT"/>
              </a:rPr>
              <a:t>serialization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deserialization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key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value.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1639" y="5499063"/>
            <a:ext cx="1077087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r>
              <a:rPr sz="2450" spc="3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greetingsStream</a:t>
            </a:r>
            <a:r>
              <a:rPr sz="2450" spc="4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streamsBuilder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.stream(</a:t>
            </a:r>
            <a:r>
              <a:rPr sz="2450" i="1" spc="10" dirty="0">
                <a:solidFill>
                  <a:srgbClr val="872094"/>
                </a:solidFill>
                <a:latin typeface="Courier New"/>
                <a:cs typeface="Courier New"/>
              </a:rPr>
              <a:t>GREETINGS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/>
              <a:cs typeface="Courier New"/>
            </a:endParaRPr>
          </a:p>
          <a:p>
            <a:pPr marL="1520190">
              <a:lnSpc>
                <a:spcPct val="100000"/>
              </a:lnSpc>
              <a:spcBef>
                <a:spcPts val="5"/>
              </a:spcBef>
            </a:pPr>
            <a:r>
              <a:rPr sz="2450" spc="10" dirty="0">
                <a:latin typeface="Courier New"/>
                <a:cs typeface="Courier New"/>
              </a:rPr>
              <a:t>Consumed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with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latin typeface="Courier New"/>
                <a:cs typeface="Courier New"/>
              </a:rPr>
              <a:t>Serdes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(),</a:t>
            </a:r>
            <a:r>
              <a:rPr sz="2450" spc="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Serdes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()));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57937" y="6875727"/>
            <a:ext cx="395605" cy="728980"/>
          </a:xfrm>
          <a:custGeom>
            <a:avLst/>
            <a:gdLst/>
            <a:ahLst/>
            <a:cxnLst/>
            <a:rect l="l" t="t" r="r" b="b"/>
            <a:pathLst>
              <a:path w="395604" h="728979">
                <a:moveTo>
                  <a:pt x="197585" y="0"/>
                </a:moveTo>
                <a:lnTo>
                  <a:pt x="0" y="466195"/>
                </a:lnTo>
                <a:lnTo>
                  <a:pt x="134362" y="466195"/>
                </a:lnTo>
                <a:lnTo>
                  <a:pt x="134362" y="728430"/>
                </a:lnTo>
                <a:lnTo>
                  <a:pt x="260808" y="728430"/>
                </a:lnTo>
                <a:lnTo>
                  <a:pt x="260808" y="466195"/>
                </a:lnTo>
                <a:lnTo>
                  <a:pt x="395160" y="466195"/>
                </a:lnTo>
                <a:lnTo>
                  <a:pt x="197585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41205" y="7756895"/>
            <a:ext cx="1828800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-30" dirty="0">
                <a:latin typeface="Arial MT"/>
                <a:cs typeface="Arial MT"/>
              </a:rPr>
              <a:t>Value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DeSerializer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69140" y="6875727"/>
            <a:ext cx="395605" cy="728980"/>
          </a:xfrm>
          <a:custGeom>
            <a:avLst/>
            <a:gdLst/>
            <a:ahLst/>
            <a:cxnLst/>
            <a:rect l="l" t="t" r="r" b="b"/>
            <a:pathLst>
              <a:path w="395604" h="728979">
                <a:moveTo>
                  <a:pt x="197581" y="0"/>
                </a:moveTo>
                <a:lnTo>
                  <a:pt x="0" y="466195"/>
                </a:lnTo>
                <a:lnTo>
                  <a:pt x="134355" y="466195"/>
                </a:lnTo>
                <a:lnTo>
                  <a:pt x="134355" y="728430"/>
                </a:lnTo>
                <a:lnTo>
                  <a:pt x="260807" y="728430"/>
                </a:lnTo>
                <a:lnTo>
                  <a:pt x="260807" y="466195"/>
                </a:lnTo>
                <a:lnTo>
                  <a:pt x="395162" y="466195"/>
                </a:lnTo>
                <a:lnTo>
                  <a:pt x="197581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8109" y="7756895"/>
            <a:ext cx="1677670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15" dirty="0">
                <a:latin typeface="Arial MT"/>
                <a:cs typeface="Arial MT"/>
              </a:rPr>
              <a:t>Key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spc="5" dirty="0">
                <a:latin typeface="Arial MT"/>
                <a:cs typeface="Arial MT"/>
              </a:rPr>
              <a:t>DeSerializer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32338"/>
            <a:ext cx="139306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" dirty="0">
                <a:latin typeface="Arial"/>
                <a:cs typeface="Arial"/>
              </a:rPr>
              <a:t>Dat</a:t>
            </a:r>
            <a:r>
              <a:rPr sz="7000" b="1" spc="13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Flo</a:t>
            </a:r>
            <a:r>
              <a:rPr sz="7000" b="1" dirty="0">
                <a:latin typeface="Arial"/>
                <a:cs typeface="Arial"/>
              </a:rPr>
              <a:t>w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0" dirty="0">
                <a:latin typeface="Arial"/>
                <a:cs typeface="Arial"/>
              </a:rPr>
              <a:t>eam</a:t>
            </a:r>
            <a:r>
              <a:rPr sz="7000" b="1" spc="55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App</a:t>
            </a:r>
            <a:endParaRPr sz="7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6429" y="3757791"/>
            <a:ext cx="1938281" cy="31504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70075" y="6400901"/>
            <a:ext cx="974725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72390">
              <a:lnSpc>
                <a:spcPct val="102200"/>
              </a:lnSpc>
              <a:spcBef>
                <a:spcPts val="75"/>
              </a:spcBef>
            </a:pPr>
            <a:r>
              <a:rPr sz="1950" b="1" spc="15" dirty="0">
                <a:latin typeface="Verdana"/>
                <a:cs typeface="Verdana"/>
              </a:rPr>
              <a:t>Kafka </a:t>
            </a:r>
            <a:r>
              <a:rPr sz="1950" b="1" spc="-655" dirty="0">
                <a:latin typeface="Verdana"/>
                <a:cs typeface="Verdana"/>
              </a:rPr>
              <a:t> </a:t>
            </a:r>
            <a:r>
              <a:rPr sz="1950" b="1" spc="15" dirty="0">
                <a:latin typeface="Verdana"/>
                <a:cs typeface="Verdana"/>
              </a:rPr>
              <a:t>Broker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56460" y="4972597"/>
            <a:ext cx="4574540" cy="1363980"/>
          </a:xfrm>
          <a:custGeom>
            <a:avLst/>
            <a:gdLst/>
            <a:ahLst/>
            <a:cxnLst/>
            <a:rect l="l" t="t" r="r" b="b"/>
            <a:pathLst>
              <a:path w="4574540" h="1363979">
                <a:moveTo>
                  <a:pt x="4333821" y="0"/>
                </a:moveTo>
                <a:lnTo>
                  <a:pt x="240093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86" y="11766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1123264"/>
                </a:lnTo>
                <a:lnTo>
                  <a:pt x="183" y="1171042"/>
                </a:lnTo>
                <a:lnTo>
                  <a:pt x="1470" y="1209573"/>
                </a:lnTo>
                <a:lnTo>
                  <a:pt x="11765" y="1264177"/>
                </a:lnTo>
                <a:lnTo>
                  <a:pt x="45784" y="1317576"/>
                </a:lnTo>
                <a:lnTo>
                  <a:pt x="99186" y="1351595"/>
                </a:lnTo>
                <a:lnTo>
                  <a:pt x="153788" y="1361890"/>
                </a:lnTo>
                <a:lnTo>
                  <a:pt x="192318" y="1363177"/>
                </a:lnTo>
                <a:lnTo>
                  <a:pt x="240093" y="1363361"/>
                </a:lnTo>
                <a:lnTo>
                  <a:pt x="4333821" y="1363361"/>
                </a:lnTo>
                <a:lnTo>
                  <a:pt x="4381600" y="1363177"/>
                </a:lnTo>
                <a:lnTo>
                  <a:pt x="4420130" y="1361890"/>
                </a:lnTo>
                <a:lnTo>
                  <a:pt x="4474728" y="1351595"/>
                </a:lnTo>
                <a:lnTo>
                  <a:pt x="4528130" y="1317576"/>
                </a:lnTo>
                <a:lnTo>
                  <a:pt x="4562150" y="1264177"/>
                </a:lnTo>
                <a:lnTo>
                  <a:pt x="4572448" y="1209573"/>
                </a:lnTo>
                <a:lnTo>
                  <a:pt x="4573735" y="1171042"/>
                </a:lnTo>
                <a:lnTo>
                  <a:pt x="4573919" y="1123264"/>
                </a:lnTo>
                <a:lnTo>
                  <a:pt x="4573919" y="240097"/>
                </a:lnTo>
                <a:lnTo>
                  <a:pt x="4573735" y="192319"/>
                </a:lnTo>
                <a:lnTo>
                  <a:pt x="4572448" y="153788"/>
                </a:lnTo>
                <a:lnTo>
                  <a:pt x="4562150" y="99184"/>
                </a:lnTo>
                <a:lnTo>
                  <a:pt x="4528130" y="45784"/>
                </a:lnTo>
                <a:lnTo>
                  <a:pt x="4474728" y="11766"/>
                </a:lnTo>
                <a:lnTo>
                  <a:pt x="4420130" y="1470"/>
                </a:lnTo>
                <a:lnTo>
                  <a:pt x="4381600" y="183"/>
                </a:lnTo>
                <a:lnTo>
                  <a:pt x="4333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37941" y="5427190"/>
            <a:ext cx="30111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192494" y="5276496"/>
            <a:ext cx="742950" cy="755650"/>
          </a:xfrm>
          <a:custGeom>
            <a:avLst/>
            <a:gdLst/>
            <a:ahLst/>
            <a:cxnLst/>
            <a:rect l="l" t="t" r="r" b="b"/>
            <a:pathLst>
              <a:path w="742950" h="755650">
                <a:moveTo>
                  <a:pt x="393339" y="0"/>
                </a:moveTo>
                <a:lnTo>
                  <a:pt x="349416" y="0"/>
                </a:lnTo>
                <a:lnTo>
                  <a:pt x="305741" y="5246"/>
                </a:lnTo>
                <a:lnTo>
                  <a:pt x="262805" y="15740"/>
                </a:lnTo>
                <a:lnTo>
                  <a:pt x="221101" y="31481"/>
                </a:lnTo>
                <a:lnTo>
                  <a:pt x="181124" y="52469"/>
                </a:lnTo>
                <a:lnTo>
                  <a:pt x="143365" y="78704"/>
                </a:lnTo>
                <a:lnTo>
                  <a:pt x="108317" y="110186"/>
                </a:lnTo>
                <a:lnTo>
                  <a:pt x="77369" y="145837"/>
                </a:lnTo>
                <a:lnTo>
                  <a:pt x="51579" y="184247"/>
                </a:lnTo>
                <a:lnTo>
                  <a:pt x="30947" y="224914"/>
                </a:lnTo>
                <a:lnTo>
                  <a:pt x="15473" y="267336"/>
                </a:lnTo>
                <a:lnTo>
                  <a:pt x="5157" y="311012"/>
                </a:lnTo>
                <a:lnTo>
                  <a:pt x="0" y="355441"/>
                </a:lnTo>
                <a:lnTo>
                  <a:pt x="0" y="400120"/>
                </a:lnTo>
                <a:lnTo>
                  <a:pt x="5157" y="444548"/>
                </a:lnTo>
                <a:lnTo>
                  <a:pt x="15473" y="488224"/>
                </a:lnTo>
                <a:lnTo>
                  <a:pt x="30947" y="530647"/>
                </a:lnTo>
                <a:lnTo>
                  <a:pt x="51579" y="571314"/>
                </a:lnTo>
                <a:lnTo>
                  <a:pt x="77369" y="609724"/>
                </a:lnTo>
                <a:lnTo>
                  <a:pt x="108317" y="645376"/>
                </a:lnTo>
                <a:lnTo>
                  <a:pt x="143365" y="676857"/>
                </a:lnTo>
                <a:lnTo>
                  <a:pt x="181124" y="703092"/>
                </a:lnTo>
                <a:lnTo>
                  <a:pt x="221101" y="724079"/>
                </a:lnTo>
                <a:lnTo>
                  <a:pt x="262805" y="739820"/>
                </a:lnTo>
                <a:lnTo>
                  <a:pt x="305741" y="750314"/>
                </a:lnTo>
                <a:lnTo>
                  <a:pt x="349416" y="755561"/>
                </a:lnTo>
                <a:lnTo>
                  <a:pt x="393339" y="755561"/>
                </a:lnTo>
                <a:lnTo>
                  <a:pt x="437014" y="750314"/>
                </a:lnTo>
                <a:lnTo>
                  <a:pt x="479950" y="739820"/>
                </a:lnTo>
                <a:lnTo>
                  <a:pt x="521654" y="724079"/>
                </a:lnTo>
                <a:lnTo>
                  <a:pt x="561631" y="703092"/>
                </a:lnTo>
                <a:lnTo>
                  <a:pt x="599390" y="676857"/>
                </a:lnTo>
                <a:lnTo>
                  <a:pt x="634438" y="645376"/>
                </a:lnTo>
                <a:lnTo>
                  <a:pt x="665388" y="609724"/>
                </a:lnTo>
                <a:lnTo>
                  <a:pt x="691180" y="571314"/>
                </a:lnTo>
                <a:lnTo>
                  <a:pt x="711813" y="530647"/>
                </a:lnTo>
                <a:lnTo>
                  <a:pt x="727288" y="488224"/>
                </a:lnTo>
                <a:lnTo>
                  <a:pt x="737605" y="444548"/>
                </a:lnTo>
                <a:lnTo>
                  <a:pt x="742763" y="400120"/>
                </a:lnTo>
                <a:lnTo>
                  <a:pt x="742763" y="355441"/>
                </a:lnTo>
                <a:lnTo>
                  <a:pt x="737605" y="311012"/>
                </a:lnTo>
                <a:lnTo>
                  <a:pt x="727288" y="267336"/>
                </a:lnTo>
                <a:lnTo>
                  <a:pt x="711813" y="224914"/>
                </a:lnTo>
                <a:lnTo>
                  <a:pt x="691180" y="184247"/>
                </a:lnTo>
                <a:lnTo>
                  <a:pt x="665388" y="145837"/>
                </a:lnTo>
                <a:lnTo>
                  <a:pt x="634438" y="110186"/>
                </a:lnTo>
                <a:lnTo>
                  <a:pt x="599390" y="78704"/>
                </a:lnTo>
                <a:lnTo>
                  <a:pt x="561631" y="52469"/>
                </a:lnTo>
                <a:lnTo>
                  <a:pt x="521654" y="31481"/>
                </a:lnTo>
                <a:lnTo>
                  <a:pt x="479950" y="15740"/>
                </a:lnTo>
                <a:lnTo>
                  <a:pt x="437014" y="5246"/>
                </a:lnTo>
                <a:lnTo>
                  <a:pt x="393339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58044" y="5424897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97374" y="5333021"/>
            <a:ext cx="3001010" cy="64262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787400" marR="71120" indent="-708660">
              <a:lnSpc>
                <a:spcPct val="103099"/>
              </a:lnSpc>
              <a:spcBef>
                <a:spcPts val="240"/>
              </a:spcBef>
            </a:pPr>
            <a:r>
              <a:rPr sz="1800" spc="40" dirty="0">
                <a:latin typeface="Arial MT"/>
                <a:cs typeface="Arial MT"/>
              </a:rPr>
              <a:t>Aggregating,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transforming,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Joining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etc.,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84587" y="3877511"/>
            <a:ext cx="4379595" cy="976630"/>
            <a:chOff x="7984587" y="3877511"/>
            <a:chExt cx="4379595" cy="976630"/>
          </a:xfrm>
        </p:grpSpPr>
        <p:sp>
          <p:nvSpPr>
            <p:cNvPr id="11" name="object 11"/>
            <p:cNvSpPr/>
            <p:nvPr/>
          </p:nvSpPr>
          <p:spPr>
            <a:xfrm>
              <a:off x="7984587" y="4252276"/>
              <a:ext cx="4344670" cy="0"/>
            </a:xfrm>
            <a:custGeom>
              <a:avLst/>
              <a:gdLst/>
              <a:ahLst/>
              <a:cxnLst/>
              <a:rect l="l" t="t" r="r" b="b"/>
              <a:pathLst>
                <a:path w="4344670">
                  <a:moveTo>
                    <a:pt x="0" y="0"/>
                  </a:moveTo>
                  <a:lnTo>
                    <a:pt x="434434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13666" y="4258478"/>
              <a:ext cx="0" cy="505459"/>
            </a:xfrm>
            <a:custGeom>
              <a:avLst/>
              <a:gdLst/>
              <a:ahLst/>
              <a:cxnLst/>
              <a:rect l="l" t="t" r="r" b="b"/>
              <a:pathLst>
                <a:path h="505460">
                  <a:moveTo>
                    <a:pt x="0" y="0"/>
                  </a:moveTo>
                  <a:lnTo>
                    <a:pt x="0" y="505123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63406" y="475313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11762" y="3877511"/>
              <a:ext cx="770255" cy="761365"/>
            </a:xfrm>
            <a:custGeom>
              <a:avLst/>
              <a:gdLst/>
              <a:ahLst/>
              <a:cxnLst/>
              <a:rect l="l" t="t" r="r" b="b"/>
              <a:pathLst>
                <a:path w="770254" h="761364">
                  <a:moveTo>
                    <a:pt x="407874" y="0"/>
                  </a:moveTo>
                  <a:lnTo>
                    <a:pt x="362329" y="0"/>
                  </a:lnTo>
                  <a:lnTo>
                    <a:pt x="317040" y="5286"/>
                  </a:lnTo>
                  <a:lnTo>
                    <a:pt x="272517" y="15859"/>
                  </a:lnTo>
                  <a:lnTo>
                    <a:pt x="229273" y="31719"/>
                  </a:lnTo>
                  <a:lnTo>
                    <a:pt x="187818" y="52866"/>
                  </a:lnTo>
                  <a:lnTo>
                    <a:pt x="148663" y="79299"/>
                  </a:lnTo>
                  <a:lnTo>
                    <a:pt x="112321" y="111019"/>
                  </a:lnTo>
                  <a:lnTo>
                    <a:pt x="80229" y="146940"/>
                  </a:lnTo>
                  <a:lnTo>
                    <a:pt x="53486" y="185640"/>
                  </a:lnTo>
                  <a:lnTo>
                    <a:pt x="32091" y="226615"/>
                  </a:lnTo>
                  <a:lnTo>
                    <a:pt x="16045" y="269358"/>
                  </a:lnTo>
                  <a:lnTo>
                    <a:pt x="5348" y="313364"/>
                  </a:lnTo>
                  <a:lnTo>
                    <a:pt x="0" y="358129"/>
                  </a:lnTo>
                  <a:lnTo>
                    <a:pt x="0" y="403146"/>
                  </a:lnTo>
                  <a:lnTo>
                    <a:pt x="5348" y="447911"/>
                  </a:lnTo>
                  <a:lnTo>
                    <a:pt x="16045" y="491917"/>
                  </a:lnTo>
                  <a:lnTo>
                    <a:pt x="32091" y="534660"/>
                  </a:lnTo>
                  <a:lnTo>
                    <a:pt x="53486" y="575635"/>
                  </a:lnTo>
                  <a:lnTo>
                    <a:pt x="80229" y="614335"/>
                  </a:lnTo>
                  <a:lnTo>
                    <a:pt x="112321" y="650257"/>
                  </a:lnTo>
                  <a:lnTo>
                    <a:pt x="148663" y="681976"/>
                  </a:lnTo>
                  <a:lnTo>
                    <a:pt x="187818" y="708409"/>
                  </a:lnTo>
                  <a:lnTo>
                    <a:pt x="229273" y="729556"/>
                  </a:lnTo>
                  <a:lnTo>
                    <a:pt x="272517" y="745416"/>
                  </a:lnTo>
                  <a:lnTo>
                    <a:pt x="317040" y="755989"/>
                  </a:lnTo>
                  <a:lnTo>
                    <a:pt x="362329" y="761276"/>
                  </a:lnTo>
                  <a:lnTo>
                    <a:pt x="407874" y="761276"/>
                  </a:lnTo>
                  <a:lnTo>
                    <a:pt x="453164" y="755989"/>
                  </a:lnTo>
                  <a:lnTo>
                    <a:pt x="497687" y="745416"/>
                  </a:lnTo>
                  <a:lnTo>
                    <a:pt x="540931" y="729556"/>
                  </a:lnTo>
                  <a:lnTo>
                    <a:pt x="582386" y="708409"/>
                  </a:lnTo>
                  <a:lnTo>
                    <a:pt x="621541" y="681976"/>
                  </a:lnTo>
                  <a:lnTo>
                    <a:pt x="657883" y="650257"/>
                  </a:lnTo>
                  <a:lnTo>
                    <a:pt x="689975" y="614335"/>
                  </a:lnTo>
                  <a:lnTo>
                    <a:pt x="716718" y="575635"/>
                  </a:lnTo>
                  <a:lnTo>
                    <a:pt x="738113" y="534660"/>
                  </a:lnTo>
                  <a:lnTo>
                    <a:pt x="754158" y="491917"/>
                  </a:lnTo>
                  <a:lnTo>
                    <a:pt x="764856" y="447911"/>
                  </a:lnTo>
                  <a:lnTo>
                    <a:pt x="770204" y="403146"/>
                  </a:lnTo>
                  <a:lnTo>
                    <a:pt x="770204" y="358129"/>
                  </a:lnTo>
                  <a:lnTo>
                    <a:pt x="764856" y="313364"/>
                  </a:lnTo>
                  <a:lnTo>
                    <a:pt x="754158" y="269358"/>
                  </a:lnTo>
                  <a:lnTo>
                    <a:pt x="738113" y="226615"/>
                  </a:lnTo>
                  <a:lnTo>
                    <a:pt x="716718" y="185640"/>
                  </a:lnTo>
                  <a:lnTo>
                    <a:pt x="689975" y="146940"/>
                  </a:lnTo>
                  <a:lnTo>
                    <a:pt x="657883" y="111019"/>
                  </a:lnTo>
                  <a:lnTo>
                    <a:pt x="621541" y="79299"/>
                  </a:lnTo>
                  <a:lnTo>
                    <a:pt x="582386" y="52866"/>
                  </a:lnTo>
                  <a:lnTo>
                    <a:pt x="540931" y="31719"/>
                  </a:lnTo>
                  <a:lnTo>
                    <a:pt x="497687" y="15859"/>
                  </a:lnTo>
                  <a:lnTo>
                    <a:pt x="453164" y="5286"/>
                  </a:lnTo>
                  <a:lnTo>
                    <a:pt x="407874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91031" y="4031224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48008" y="3256748"/>
            <a:ext cx="3017520" cy="36004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9369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09"/>
              </a:spcBef>
            </a:pPr>
            <a:r>
              <a:rPr sz="1800" spc="20" dirty="0">
                <a:latin typeface="Arial MT"/>
                <a:cs typeface="Arial MT"/>
              </a:rPr>
              <a:t>Read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data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Kafka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85" dirty="0">
                <a:latin typeface="Arial MT"/>
                <a:cs typeface="Arial MT"/>
              </a:rPr>
              <a:t>topic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93588" y="6454905"/>
            <a:ext cx="4354830" cy="958850"/>
            <a:chOff x="8093588" y="6454905"/>
            <a:chExt cx="4354830" cy="958850"/>
          </a:xfrm>
        </p:grpSpPr>
        <p:sp>
          <p:nvSpPr>
            <p:cNvPr id="18" name="object 18"/>
            <p:cNvSpPr/>
            <p:nvPr/>
          </p:nvSpPr>
          <p:spPr>
            <a:xfrm>
              <a:off x="8183638" y="7037523"/>
              <a:ext cx="4254500" cy="0"/>
            </a:xfrm>
            <a:custGeom>
              <a:avLst/>
              <a:gdLst/>
              <a:ahLst/>
              <a:cxnLst/>
              <a:rect l="l" t="t" r="r" b="b"/>
              <a:pathLst>
                <a:path w="4254500">
                  <a:moveTo>
                    <a:pt x="0" y="0"/>
                  </a:moveTo>
                  <a:lnTo>
                    <a:pt x="10470" y="0"/>
                  </a:lnTo>
                  <a:lnTo>
                    <a:pt x="425429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93588" y="698726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37935" y="6454905"/>
              <a:ext cx="0" cy="595630"/>
            </a:xfrm>
            <a:custGeom>
              <a:avLst/>
              <a:gdLst/>
              <a:ahLst/>
              <a:cxnLst/>
              <a:rect l="l" t="t" r="r" b="b"/>
              <a:pathLst>
                <a:path h="595629">
                  <a:moveTo>
                    <a:pt x="0" y="595172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29150" y="6657896"/>
              <a:ext cx="742950" cy="755650"/>
            </a:xfrm>
            <a:custGeom>
              <a:avLst/>
              <a:gdLst/>
              <a:ahLst/>
              <a:cxnLst/>
              <a:rect l="l" t="t" r="r" b="b"/>
              <a:pathLst>
                <a:path w="742950" h="755650">
                  <a:moveTo>
                    <a:pt x="393343" y="0"/>
                  </a:moveTo>
                  <a:lnTo>
                    <a:pt x="349420" y="0"/>
                  </a:lnTo>
                  <a:lnTo>
                    <a:pt x="305744" y="5246"/>
                  </a:lnTo>
                  <a:lnTo>
                    <a:pt x="262808" y="15740"/>
                  </a:lnTo>
                  <a:lnTo>
                    <a:pt x="221104" y="31481"/>
                  </a:lnTo>
                  <a:lnTo>
                    <a:pt x="181126" y="52469"/>
                  </a:lnTo>
                  <a:lnTo>
                    <a:pt x="143367" y="78704"/>
                  </a:lnTo>
                  <a:lnTo>
                    <a:pt x="108319" y="110186"/>
                  </a:lnTo>
                  <a:lnTo>
                    <a:pt x="77371" y="145837"/>
                  </a:lnTo>
                  <a:lnTo>
                    <a:pt x="51580" y="184247"/>
                  </a:lnTo>
                  <a:lnTo>
                    <a:pt x="30948" y="224914"/>
                  </a:lnTo>
                  <a:lnTo>
                    <a:pt x="15474" y="267336"/>
                  </a:lnTo>
                  <a:lnTo>
                    <a:pt x="5158" y="311012"/>
                  </a:lnTo>
                  <a:lnTo>
                    <a:pt x="0" y="355441"/>
                  </a:lnTo>
                  <a:lnTo>
                    <a:pt x="0" y="400120"/>
                  </a:lnTo>
                  <a:lnTo>
                    <a:pt x="5158" y="444548"/>
                  </a:lnTo>
                  <a:lnTo>
                    <a:pt x="15474" y="488224"/>
                  </a:lnTo>
                  <a:lnTo>
                    <a:pt x="30948" y="530647"/>
                  </a:lnTo>
                  <a:lnTo>
                    <a:pt x="51580" y="571314"/>
                  </a:lnTo>
                  <a:lnTo>
                    <a:pt x="77371" y="609724"/>
                  </a:lnTo>
                  <a:lnTo>
                    <a:pt x="108319" y="645376"/>
                  </a:lnTo>
                  <a:lnTo>
                    <a:pt x="143367" y="676857"/>
                  </a:lnTo>
                  <a:lnTo>
                    <a:pt x="181126" y="703092"/>
                  </a:lnTo>
                  <a:lnTo>
                    <a:pt x="221104" y="724080"/>
                  </a:lnTo>
                  <a:lnTo>
                    <a:pt x="262808" y="739821"/>
                  </a:lnTo>
                  <a:lnTo>
                    <a:pt x="305744" y="750315"/>
                  </a:lnTo>
                  <a:lnTo>
                    <a:pt x="349420" y="755562"/>
                  </a:lnTo>
                  <a:lnTo>
                    <a:pt x="393343" y="755562"/>
                  </a:lnTo>
                  <a:lnTo>
                    <a:pt x="437019" y="750315"/>
                  </a:lnTo>
                  <a:lnTo>
                    <a:pt x="479955" y="739821"/>
                  </a:lnTo>
                  <a:lnTo>
                    <a:pt x="521659" y="724080"/>
                  </a:lnTo>
                  <a:lnTo>
                    <a:pt x="561637" y="703092"/>
                  </a:lnTo>
                  <a:lnTo>
                    <a:pt x="599396" y="676857"/>
                  </a:lnTo>
                  <a:lnTo>
                    <a:pt x="634443" y="645376"/>
                  </a:lnTo>
                  <a:lnTo>
                    <a:pt x="665392" y="609724"/>
                  </a:lnTo>
                  <a:lnTo>
                    <a:pt x="691182" y="571314"/>
                  </a:lnTo>
                  <a:lnTo>
                    <a:pt x="711814" y="530647"/>
                  </a:lnTo>
                  <a:lnTo>
                    <a:pt x="727289" y="488224"/>
                  </a:lnTo>
                  <a:lnTo>
                    <a:pt x="737605" y="444548"/>
                  </a:lnTo>
                  <a:lnTo>
                    <a:pt x="742763" y="400120"/>
                  </a:lnTo>
                  <a:lnTo>
                    <a:pt x="742763" y="355441"/>
                  </a:lnTo>
                  <a:lnTo>
                    <a:pt x="737605" y="311012"/>
                  </a:lnTo>
                  <a:lnTo>
                    <a:pt x="727289" y="267336"/>
                  </a:lnTo>
                  <a:lnTo>
                    <a:pt x="711814" y="224914"/>
                  </a:lnTo>
                  <a:lnTo>
                    <a:pt x="691182" y="184247"/>
                  </a:lnTo>
                  <a:lnTo>
                    <a:pt x="665392" y="145837"/>
                  </a:lnTo>
                  <a:lnTo>
                    <a:pt x="634443" y="110186"/>
                  </a:lnTo>
                  <a:lnTo>
                    <a:pt x="599396" y="78704"/>
                  </a:lnTo>
                  <a:lnTo>
                    <a:pt x="561637" y="52469"/>
                  </a:lnTo>
                  <a:lnTo>
                    <a:pt x="521659" y="31481"/>
                  </a:lnTo>
                  <a:lnTo>
                    <a:pt x="479955" y="15740"/>
                  </a:lnTo>
                  <a:lnTo>
                    <a:pt x="437019" y="5246"/>
                  </a:lnTo>
                  <a:lnTo>
                    <a:pt x="393343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794700" y="6806297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74173" y="7692008"/>
            <a:ext cx="2983230" cy="36004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9369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09"/>
              </a:spcBef>
            </a:pPr>
            <a:r>
              <a:rPr sz="1800" spc="30" dirty="0">
                <a:latin typeface="Arial MT"/>
                <a:cs typeface="Arial MT"/>
              </a:rPr>
              <a:t>Write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back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85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0" dirty="0">
                <a:latin typeface="Arial MT"/>
                <a:cs typeface="Arial MT"/>
              </a:rPr>
              <a:t>Kafka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85" dirty="0">
                <a:latin typeface="Arial MT"/>
                <a:cs typeface="Arial MT"/>
              </a:rPr>
              <a:t>topic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11605" y="8689964"/>
            <a:ext cx="15690850" cy="46228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20"/>
              </a:spcBef>
            </a:pPr>
            <a:r>
              <a:rPr sz="2450" spc="70" dirty="0">
                <a:latin typeface="Arial MT"/>
                <a:cs typeface="Arial MT"/>
              </a:rPr>
              <a:t>Behind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the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65" dirty="0">
                <a:latin typeface="Arial MT"/>
                <a:cs typeface="Arial MT"/>
              </a:rPr>
              <a:t>scens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45" dirty="0">
                <a:latin typeface="Arial MT"/>
                <a:cs typeface="Arial MT"/>
              </a:rPr>
              <a:t>Streams</a:t>
            </a:r>
            <a:r>
              <a:rPr sz="2450" spc="10" dirty="0">
                <a:latin typeface="Arial MT"/>
                <a:cs typeface="Arial MT"/>
              </a:rPr>
              <a:t> API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45" dirty="0">
                <a:latin typeface="Arial MT"/>
                <a:cs typeface="Arial MT"/>
              </a:rPr>
              <a:t>uses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the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85" dirty="0">
                <a:latin typeface="Arial MT"/>
                <a:cs typeface="Arial MT"/>
              </a:rPr>
              <a:t>producer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and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75" dirty="0">
                <a:latin typeface="Arial MT"/>
                <a:cs typeface="Arial MT"/>
              </a:rPr>
              <a:t>consumer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10" dirty="0">
                <a:latin typeface="Arial MT"/>
                <a:cs typeface="Arial MT"/>
              </a:rPr>
              <a:t>API </a:t>
            </a:r>
            <a:r>
              <a:rPr sz="2450" spc="120" dirty="0">
                <a:latin typeface="Arial MT"/>
                <a:cs typeface="Arial MT"/>
              </a:rPr>
              <a:t>to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45" dirty="0">
                <a:latin typeface="Arial MT"/>
                <a:cs typeface="Arial MT"/>
              </a:rPr>
              <a:t>read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and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80" dirty="0">
                <a:latin typeface="Arial MT"/>
                <a:cs typeface="Arial MT"/>
              </a:rPr>
              <a:t>write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95" dirty="0">
                <a:latin typeface="Arial MT"/>
                <a:cs typeface="Arial MT"/>
              </a:rPr>
              <a:t>it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100" dirty="0">
                <a:latin typeface="Arial MT"/>
                <a:cs typeface="Arial MT"/>
              </a:rPr>
              <a:t>back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120" dirty="0">
                <a:latin typeface="Arial MT"/>
                <a:cs typeface="Arial MT"/>
              </a:rPr>
              <a:t>to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Kafka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114" dirty="0">
                <a:latin typeface="Arial MT"/>
                <a:cs typeface="Arial MT"/>
              </a:rPr>
              <a:t>topic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7989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0" dirty="0">
                <a:latin typeface="Arial"/>
                <a:cs typeface="Arial"/>
              </a:rPr>
              <a:t>Enhanced</a:t>
            </a:r>
            <a:r>
              <a:rPr sz="7000" b="1" spc="-31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Greeting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55" dirty="0">
                <a:latin typeface="Arial"/>
                <a:cs typeface="Arial"/>
              </a:rPr>
              <a:t>Message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9133" y="4687132"/>
            <a:ext cx="6686550" cy="1596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050" spc="5" dirty="0">
                <a:solidFill>
                  <a:srgbClr val="077D16"/>
                </a:solidFill>
                <a:latin typeface="Courier New"/>
                <a:cs typeface="Courier New"/>
              </a:rPr>
              <a:t>"message"</a:t>
            </a:r>
            <a:r>
              <a:rPr sz="205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2050" spc="5" dirty="0">
                <a:solidFill>
                  <a:srgbClr val="077D16"/>
                </a:solidFill>
                <a:latin typeface="Courier New"/>
                <a:cs typeface="Courier New"/>
              </a:rPr>
              <a:t>"Good</a:t>
            </a:r>
            <a:r>
              <a:rPr sz="2050" spc="-5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77D16"/>
                </a:solidFill>
                <a:latin typeface="Courier New"/>
                <a:cs typeface="Courier New"/>
              </a:rPr>
              <a:t>Morning”</a:t>
            </a:r>
            <a:r>
              <a:rPr sz="2050" spc="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urier New"/>
              <a:cs typeface="Courier New"/>
            </a:endParaRPr>
          </a:p>
          <a:p>
            <a:pPr marL="389255">
              <a:lnSpc>
                <a:spcPct val="100000"/>
              </a:lnSpc>
            </a:pPr>
            <a:r>
              <a:rPr sz="2050" spc="5" dirty="0">
                <a:solidFill>
                  <a:srgbClr val="077D16"/>
                </a:solidFill>
                <a:latin typeface="Courier New"/>
                <a:cs typeface="Courier New"/>
              </a:rPr>
              <a:t>“timeStamp"</a:t>
            </a:r>
            <a:r>
              <a:rPr sz="205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2050" spc="5" dirty="0">
                <a:solidFill>
                  <a:srgbClr val="077D16"/>
                </a:solidFill>
                <a:latin typeface="Courier New"/>
                <a:cs typeface="Courier New"/>
              </a:rPr>
              <a:t>"2022-12-04T05:26:31.060293"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50" spc="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6369" y="4871227"/>
            <a:ext cx="751205" cy="541020"/>
          </a:xfrm>
          <a:custGeom>
            <a:avLst/>
            <a:gdLst/>
            <a:ahLst/>
            <a:cxnLst/>
            <a:rect l="l" t="t" r="r" b="b"/>
            <a:pathLst>
              <a:path w="751204" h="541020">
                <a:moveTo>
                  <a:pt x="270305" y="0"/>
                </a:moveTo>
                <a:lnTo>
                  <a:pt x="270305" y="183945"/>
                </a:lnTo>
                <a:lnTo>
                  <a:pt x="0" y="183945"/>
                </a:lnTo>
                <a:lnTo>
                  <a:pt x="0" y="357070"/>
                </a:lnTo>
                <a:lnTo>
                  <a:pt x="270305" y="357070"/>
                </a:lnTo>
                <a:lnTo>
                  <a:pt x="270305" y="541015"/>
                </a:lnTo>
                <a:lnTo>
                  <a:pt x="750850" y="270507"/>
                </a:lnTo>
                <a:lnTo>
                  <a:pt x="270305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6369" y="5601804"/>
            <a:ext cx="751205" cy="541020"/>
          </a:xfrm>
          <a:custGeom>
            <a:avLst/>
            <a:gdLst/>
            <a:ahLst/>
            <a:cxnLst/>
            <a:rect l="l" t="t" r="r" b="b"/>
            <a:pathLst>
              <a:path w="751204" h="541020">
                <a:moveTo>
                  <a:pt x="270305" y="0"/>
                </a:moveTo>
                <a:lnTo>
                  <a:pt x="270305" y="183945"/>
                </a:lnTo>
                <a:lnTo>
                  <a:pt x="0" y="183945"/>
                </a:lnTo>
                <a:lnTo>
                  <a:pt x="0" y="357069"/>
                </a:lnTo>
                <a:lnTo>
                  <a:pt x="270305" y="357069"/>
                </a:lnTo>
                <a:lnTo>
                  <a:pt x="270305" y="541015"/>
                </a:lnTo>
                <a:lnTo>
                  <a:pt x="750850" y="270507"/>
                </a:lnTo>
                <a:lnTo>
                  <a:pt x="270305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68205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What</a:t>
            </a:r>
            <a:r>
              <a:rPr sz="7000" b="1" spc="-660" dirty="0">
                <a:latin typeface="Arial"/>
                <a:cs typeface="Arial"/>
              </a:rPr>
              <a:t>’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neede</a:t>
            </a:r>
            <a:r>
              <a:rPr sz="7000" b="1" spc="4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t</a:t>
            </a:r>
            <a:r>
              <a:rPr sz="7000" b="1" spc="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0" dirty="0">
                <a:latin typeface="Arial"/>
                <a:cs typeface="Arial"/>
              </a:rPr>
              <a:t>buil</a:t>
            </a:r>
            <a:r>
              <a:rPr sz="7000" b="1" spc="-100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25" dirty="0">
                <a:latin typeface="Arial"/>
                <a:cs typeface="Arial"/>
              </a:rPr>
              <a:t>Custo</a:t>
            </a:r>
            <a:r>
              <a:rPr sz="7000" b="1" spc="35" dirty="0">
                <a:latin typeface="Arial"/>
                <a:cs typeface="Arial"/>
              </a:rPr>
              <a:t>m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Se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75" dirty="0">
                <a:latin typeface="Arial"/>
                <a:cs typeface="Arial"/>
              </a:rPr>
              <a:t>d</a:t>
            </a:r>
            <a:r>
              <a:rPr sz="7000" b="1" spc="60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237917"/>
            <a:ext cx="11054715" cy="291592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40" dirty="0">
                <a:latin typeface="Arial MT"/>
                <a:cs typeface="Arial MT"/>
              </a:rPr>
              <a:t>Serializer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Deserializer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75"/>
              </a:spcBef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b="1" dirty="0">
                <a:latin typeface="Arial"/>
                <a:cs typeface="Arial"/>
              </a:rPr>
              <a:t>Serde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holds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40" dirty="0">
                <a:latin typeface="Arial MT"/>
                <a:cs typeface="Arial MT"/>
              </a:rPr>
              <a:t>Serializer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Deserializer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08664"/>
            <a:ext cx="105117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5" dirty="0">
                <a:latin typeface="Arial"/>
                <a:cs typeface="Arial"/>
              </a:rPr>
              <a:t>Overview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of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50" dirty="0">
                <a:latin typeface="Arial"/>
                <a:cs typeface="Arial"/>
              </a:rPr>
              <a:t>the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125" dirty="0">
                <a:latin typeface="Arial"/>
                <a:cs typeface="Arial"/>
              </a:rPr>
              <a:t>retail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App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09943" y="4730264"/>
            <a:ext cx="3249930" cy="1848485"/>
          </a:xfrm>
          <a:custGeom>
            <a:avLst/>
            <a:gdLst/>
            <a:ahLst/>
            <a:cxnLst/>
            <a:rect l="l" t="t" r="r" b="b"/>
            <a:pathLst>
              <a:path w="3249929" h="1848484">
                <a:moveTo>
                  <a:pt x="2825921" y="0"/>
                </a:moveTo>
                <a:lnTo>
                  <a:pt x="423752" y="0"/>
                </a:lnTo>
                <a:lnTo>
                  <a:pt x="354912" y="166"/>
                </a:lnTo>
                <a:lnTo>
                  <a:pt x="296816" y="1329"/>
                </a:lnTo>
                <a:lnTo>
                  <a:pt x="248269" y="4485"/>
                </a:lnTo>
                <a:lnTo>
                  <a:pt x="208079" y="10632"/>
                </a:lnTo>
                <a:lnTo>
                  <a:pt x="133977" y="39949"/>
                </a:lnTo>
                <a:lnTo>
                  <a:pt x="97283" y="65697"/>
                </a:lnTo>
                <a:lnTo>
                  <a:pt x="65698" y="97283"/>
                </a:lnTo>
                <a:lnTo>
                  <a:pt x="39949" y="133977"/>
                </a:lnTo>
                <a:lnTo>
                  <a:pt x="20765" y="175052"/>
                </a:lnTo>
                <a:lnTo>
                  <a:pt x="4485" y="248269"/>
                </a:lnTo>
                <a:lnTo>
                  <a:pt x="1329" y="296815"/>
                </a:lnTo>
                <a:lnTo>
                  <a:pt x="166" y="354911"/>
                </a:lnTo>
                <a:lnTo>
                  <a:pt x="0" y="423751"/>
                </a:lnTo>
                <a:lnTo>
                  <a:pt x="0" y="1424274"/>
                </a:lnTo>
                <a:lnTo>
                  <a:pt x="166" y="1493115"/>
                </a:lnTo>
                <a:lnTo>
                  <a:pt x="1329" y="1551211"/>
                </a:lnTo>
                <a:lnTo>
                  <a:pt x="4485" y="1599757"/>
                </a:lnTo>
                <a:lnTo>
                  <a:pt x="10632" y="1639947"/>
                </a:lnTo>
                <a:lnTo>
                  <a:pt x="39949" y="1714049"/>
                </a:lnTo>
                <a:lnTo>
                  <a:pt x="65698" y="1750743"/>
                </a:lnTo>
                <a:lnTo>
                  <a:pt x="97283" y="1782329"/>
                </a:lnTo>
                <a:lnTo>
                  <a:pt x="133977" y="1808077"/>
                </a:lnTo>
                <a:lnTo>
                  <a:pt x="175052" y="1827261"/>
                </a:lnTo>
                <a:lnTo>
                  <a:pt x="248269" y="1843542"/>
                </a:lnTo>
                <a:lnTo>
                  <a:pt x="296816" y="1846698"/>
                </a:lnTo>
                <a:lnTo>
                  <a:pt x="354912" y="1847861"/>
                </a:lnTo>
                <a:lnTo>
                  <a:pt x="423752" y="1848027"/>
                </a:lnTo>
                <a:lnTo>
                  <a:pt x="2825921" y="1848027"/>
                </a:lnTo>
                <a:lnTo>
                  <a:pt x="2894761" y="1847861"/>
                </a:lnTo>
                <a:lnTo>
                  <a:pt x="2952857" y="1846698"/>
                </a:lnTo>
                <a:lnTo>
                  <a:pt x="3001402" y="1843542"/>
                </a:lnTo>
                <a:lnTo>
                  <a:pt x="3041590" y="1837395"/>
                </a:lnTo>
                <a:lnTo>
                  <a:pt x="3115690" y="1808077"/>
                </a:lnTo>
                <a:lnTo>
                  <a:pt x="3152386" y="1782329"/>
                </a:lnTo>
                <a:lnTo>
                  <a:pt x="3183972" y="1750743"/>
                </a:lnTo>
                <a:lnTo>
                  <a:pt x="3209721" y="1714049"/>
                </a:lnTo>
                <a:lnTo>
                  <a:pt x="3228903" y="1672975"/>
                </a:lnTo>
                <a:lnTo>
                  <a:pt x="3245182" y="1599757"/>
                </a:lnTo>
                <a:lnTo>
                  <a:pt x="3248338" y="1551211"/>
                </a:lnTo>
                <a:lnTo>
                  <a:pt x="3249501" y="1493115"/>
                </a:lnTo>
                <a:lnTo>
                  <a:pt x="3249667" y="1424274"/>
                </a:lnTo>
                <a:lnTo>
                  <a:pt x="3249667" y="423751"/>
                </a:lnTo>
                <a:lnTo>
                  <a:pt x="3249501" y="354911"/>
                </a:lnTo>
                <a:lnTo>
                  <a:pt x="3248338" y="296815"/>
                </a:lnTo>
                <a:lnTo>
                  <a:pt x="3245182" y="248269"/>
                </a:lnTo>
                <a:lnTo>
                  <a:pt x="3239036" y="208079"/>
                </a:lnTo>
                <a:lnTo>
                  <a:pt x="3209721" y="133977"/>
                </a:lnTo>
                <a:lnTo>
                  <a:pt x="3183972" y="97283"/>
                </a:lnTo>
                <a:lnTo>
                  <a:pt x="3152386" y="65697"/>
                </a:lnTo>
                <a:lnTo>
                  <a:pt x="3115690" y="39949"/>
                </a:lnTo>
                <a:lnTo>
                  <a:pt x="3074615" y="20765"/>
                </a:lnTo>
                <a:lnTo>
                  <a:pt x="3001402" y="4485"/>
                </a:lnTo>
                <a:lnTo>
                  <a:pt x="2952857" y="1329"/>
                </a:lnTo>
                <a:lnTo>
                  <a:pt x="2894761" y="166"/>
                </a:lnTo>
                <a:lnTo>
                  <a:pt x="2825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1418" y="5425688"/>
            <a:ext cx="18072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ABCMarket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2840" y="3229987"/>
            <a:ext cx="611505" cy="1259205"/>
          </a:xfrm>
          <a:custGeom>
            <a:avLst/>
            <a:gdLst/>
            <a:ahLst/>
            <a:cxnLst/>
            <a:rect l="l" t="t" r="r" b="b"/>
            <a:pathLst>
              <a:path w="611504" h="1259204">
                <a:moveTo>
                  <a:pt x="552696" y="0"/>
                </a:moveTo>
                <a:lnTo>
                  <a:pt x="58524" y="0"/>
                </a:lnTo>
                <a:lnTo>
                  <a:pt x="35836" y="4629"/>
                </a:lnTo>
                <a:lnTo>
                  <a:pt x="17223" y="17223"/>
                </a:lnTo>
                <a:lnTo>
                  <a:pt x="4629" y="35836"/>
                </a:lnTo>
                <a:lnTo>
                  <a:pt x="0" y="58524"/>
                </a:lnTo>
                <a:lnTo>
                  <a:pt x="0" y="1200212"/>
                </a:lnTo>
                <a:lnTo>
                  <a:pt x="4629" y="1223034"/>
                </a:lnTo>
                <a:lnTo>
                  <a:pt x="17223" y="1241633"/>
                </a:lnTo>
                <a:lnTo>
                  <a:pt x="35836" y="1254153"/>
                </a:lnTo>
                <a:lnTo>
                  <a:pt x="58524" y="1258738"/>
                </a:lnTo>
                <a:lnTo>
                  <a:pt x="552696" y="1258738"/>
                </a:lnTo>
                <a:lnTo>
                  <a:pt x="575384" y="1254108"/>
                </a:lnTo>
                <a:lnTo>
                  <a:pt x="593998" y="1241515"/>
                </a:lnTo>
                <a:lnTo>
                  <a:pt x="606591" y="1222901"/>
                </a:lnTo>
                <a:lnTo>
                  <a:pt x="611221" y="1200212"/>
                </a:lnTo>
                <a:lnTo>
                  <a:pt x="611221" y="1106375"/>
                </a:lnTo>
                <a:lnTo>
                  <a:pt x="41803" y="1106375"/>
                </a:lnTo>
                <a:lnTo>
                  <a:pt x="41803" y="170559"/>
                </a:lnTo>
                <a:lnTo>
                  <a:pt x="611221" y="170559"/>
                </a:lnTo>
                <a:lnTo>
                  <a:pt x="611221" y="108296"/>
                </a:lnTo>
                <a:lnTo>
                  <a:pt x="250508" y="108296"/>
                </a:lnTo>
                <a:lnTo>
                  <a:pt x="243938" y="101627"/>
                </a:lnTo>
                <a:lnTo>
                  <a:pt x="243938" y="85260"/>
                </a:lnTo>
                <a:lnTo>
                  <a:pt x="250508" y="78689"/>
                </a:lnTo>
                <a:lnTo>
                  <a:pt x="611221" y="78689"/>
                </a:lnTo>
                <a:lnTo>
                  <a:pt x="611221" y="58524"/>
                </a:lnTo>
                <a:lnTo>
                  <a:pt x="606635" y="35836"/>
                </a:lnTo>
                <a:lnTo>
                  <a:pt x="594116" y="17223"/>
                </a:lnTo>
                <a:lnTo>
                  <a:pt x="575517" y="4629"/>
                </a:lnTo>
                <a:lnTo>
                  <a:pt x="552696" y="0"/>
                </a:lnTo>
                <a:close/>
              </a:path>
              <a:path w="611504" h="1259204">
                <a:moveTo>
                  <a:pt x="611221" y="170559"/>
                </a:moveTo>
                <a:lnTo>
                  <a:pt x="569417" y="170559"/>
                </a:lnTo>
                <a:lnTo>
                  <a:pt x="569417" y="1106375"/>
                </a:lnTo>
                <a:lnTo>
                  <a:pt x="611221" y="1106375"/>
                </a:lnTo>
                <a:lnTo>
                  <a:pt x="611221" y="170559"/>
                </a:lnTo>
                <a:close/>
              </a:path>
              <a:path w="611504" h="1259204">
                <a:moveTo>
                  <a:pt x="611221" y="78689"/>
                </a:moveTo>
                <a:lnTo>
                  <a:pt x="361007" y="78689"/>
                </a:lnTo>
                <a:lnTo>
                  <a:pt x="367578" y="85260"/>
                </a:lnTo>
                <a:lnTo>
                  <a:pt x="367578" y="101627"/>
                </a:lnTo>
                <a:lnTo>
                  <a:pt x="361007" y="108296"/>
                </a:lnTo>
                <a:lnTo>
                  <a:pt x="611221" y="108296"/>
                </a:lnTo>
                <a:lnTo>
                  <a:pt x="611221" y="78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6723" y="5302115"/>
            <a:ext cx="1243965" cy="696595"/>
          </a:xfrm>
          <a:custGeom>
            <a:avLst/>
            <a:gdLst/>
            <a:ahLst/>
            <a:cxnLst/>
            <a:rect l="l" t="t" r="r" b="b"/>
            <a:pathLst>
              <a:path w="1243964" h="696595">
                <a:moveTo>
                  <a:pt x="1243453" y="623295"/>
                </a:moveTo>
                <a:lnTo>
                  <a:pt x="0" y="623295"/>
                </a:lnTo>
                <a:lnTo>
                  <a:pt x="0" y="662024"/>
                </a:lnTo>
                <a:lnTo>
                  <a:pt x="2345" y="681994"/>
                </a:lnTo>
                <a:lnTo>
                  <a:pt x="10555" y="692239"/>
                </a:lnTo>
                <a:lnTo>
                  <a:pt x="26410" y="696004"/>
                </a:lnTo>
                <a:lnTo>
                  <a:pt x="51574" y="696537"/>
                </a:lnTo>
                <a:lnTo>
                  <a:pt x="1191879" y="696537"/>
                </a:lnTo>
                <a:lnTo>
                  <a:pt x="1216037" y="696003"/>
                </a:lnTo>
                <a:lnTo>
                  <a:pt x="1231975" y="692236"/>
                </a:lnTo>
                <a:lnTo>
                  <a:pt x="1240760" y="681992"/>
                </a:lnTo>
                <a:lnTo>
                  <a:pt x="1243453" y="662024"/>
                </a:lnTo>
                <a:lnTo>
                  <a:pt x="1243453" y="623295"/>
                </a:lnTo>
                <a:close/>
              </a:path>
              <a:path w="1243964" h="696595">
                <a:moveTo>
                  <a:pt x="1132070" y="0"/>
                </a:moveTo>
                <a:lnTo>
                  <a:pt x="112364" y="0"/>
                </a:lnTo>
                <a:lnTo>
                  <a:pt x="94866" y="4360"/>
                </a:lnTo>
                <a:lnTo>
                  <a:pt x="86153" y="16244"/>
                </a:lnTo>
                <a:lnTo>
                  <a:pt x="83167" y="33856"/>
                </a:lnTo>
                <a:lnTo>
                  <a:pt x="82851" y="55398"/>
                </a:lnTo>
                <a:lnTo>
                  <a:pt x="82851" y="623295"/>
                </a:lnTo>
                <a:lnTo>
                  <a:pt x="142464" y="623295"/>
                </a:lnTo>
                <a:lnTo>
                  <a:pt x="142464" y="59613"/>
                </a:lnTo>
                <a:lnTo>
                  <a:pt x="1160602" y="59613"/>
                </a:lnTo>
                <a:lnTo>
                  <a:pt x="1160602" y="55398"/>
                </a:lnTo>
                <a:lnTo>
                  <a:pt x="1160439" y="33856"/>
                </a:lnTo>
                <a:lnTo>
                  <a:pt x="1157791" y="16244"/>
                </a:lnTo>
                <a:lnTo>
                  <a:pt x="1149415" y="4360"/>
                </a:lnTo>
                <a:lnTo>
                  <a:pt x="1132070" y="0"/>
                </a:lnTo>
                <a:close/>
              </a:path>
              <a:path w="1243964" h="696595">
                <a:moveTo>
                  <a:pt x="1160602" y="59613"/>
                </a:moveTo>
                <a:lnTo>
                  <a:pt x="1100988" y="59613"/>
                </a:lnTo>
                <a:lnTo>
                  <a:pt x="1100988" y="623295"/>
                </a:lnTo>
                <a:lnTo>
                  <a:pt x="1160602" y="623295"/>
                </a:lnTo>
                <a:lnTo>
                  <a:pt x="1160602" y="59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4393" y="6816134"/>
            <a:ext cx="1358900" cy="1263015"/>
          </a:xfrm>
          <a:custGeom>
            <a:avLst/>
            <a:gdLst/>
            <a:ahLst/>
            <a:cxnLst/>
            <a:rect l="l" t="t" r="r" b="b"/>
            <a:pathLst>
              <a:path w="1358900" h="1263015">
                <a:moveTo>
                  <a:pt x="561822" y="101206"/>
                </a:moveTo>
                <a:lnTo>
                  <a:pt x="554405" y="63119"/>
                </a:lnTo>
                <a:lnTo>
                  <a:pt x="532168" y="29641"/>
                </a:lnTo>
                <a:lnTo>
                  <a:pt x="498690" y="7404"/>
                </a:lnTo>
                <a:lnTo>
                  <a:pt x="460603" y="0"/>
                </a:lnTo>
                <a:lnTo>
                  <a:pt x="441274" y="1854"/>
                </a:lnTo>
                <a:lnTo>
                  <a:pt x="404914" y="16662"/>
                </a:lnTo>
                <a:lnTo>
                  <a:pt x="366801" y="63119"/>
                </a:lnTo>
                <a:lnTo>
                  <a:pt x="359384" y="101206"/>
                </a:lnTo>
                <a:lnTo>
                  <a:pt x="366801" y="139293"/>
                </a:lnTo>
                <a:lnTo>
                  <a:pt x="389039" y="172770"/>
                </a:lnTo>
                <a:lnTo>
                  <a:pt x="422516" y="195008"/>
                </a:lnTo>
                <a:lnTo>
                  <a:pt x="460603" y="202425"/>
                </a:lnTo>
                <a:lnTo>
                  <a:pt x="498690" y="195008"/>
                </a:lnTo>
                <a:lnTo>
                  <a:pt x="532168" y="172770"/>
                </a:lnTo>
                <a:lnTo>
                  <a:pt x="554405" y="139293"/>
                </a:lnTo>
                <a:lnTo>
                  <a:pt x="561822" y="101206"/>
                </a:lnTo>
                <a:close/>
              </a:path>
              <a:path w="1358900" h="1263015">
                <a:moveTo>
                  <a:pt x="774306" y="587629"/>
                </a:moveTo>
                <a:lnTo>
                  <a:pt x="771817" y="569963"/>
                </a:lnTo>
                <a:lnTo>
                  <a:pt x="762889" y="554520"/>
                </a:lnTo>
                <a:lnTo>
                  <a:pt x="748207" y="543280"/>
                </a:lnTo>
                <a:lnTo>
                  <a:pt x="594779" y="468376"/>
                </a:lnTo>
                <a:lnTo>
                  <a:pt x="587197" y="455523"/>
                </a:lnTo>
                <a:lnTo>
                  <a:pt x="546468" y="386422"/>
                </a:lnTo>
                <a:lnTo>
                  <a:pt x="528269" y="355549"/>
                </a:lnTo>
                <a:lnTo>
                  <a:pt x="486244" y="267208"/>
                </a:lnTo>
                <a:lnTo>
                  <a:pt x="450799" y="229463"/>
                </a:lnTo>
                <a:lnTo>
                  <a:pt x="437883" y="223583"/>
                </a:lnTo>
                <a:lnTo>
                  <a:pt x="436664" y="223075"/>
                </a:lnTo>
                <a:lnTo>
                  <a:pt x="435444" y="222707"/>
                </a:lnTo>
                <a:lnTo>
                  <a:pt x="429882" y="220814"/>
                </a:lnTo>
                <a:lnTo>
                  <a:pt x="426199" y="220129"/>
                </a:lnTo>
                <a:lnTo>
                  <a:pt x="420928" y="218897"/>
                </a:lnTo>
                <a:lnTo>
                  <a:pt x="415798" y="218186"/>
                </a:lnTo>
                <a:lnTo>
                  <a:pt x="406539" y="217551"/>
                </a:lnTo>
                <a:lnTo>
                  <a:pt x="402374" y="217601"/>
                </a:lnTo>
                <a:lnTo>
                  <a:pt x="364312" y="225933"/>
                </a:lnTo>
                <a:lnTo>
                  <a:pt x="351205" y="232714"/>
                </a:lnTo>
                <a:lnTo>
                  <a:pt x="210921" y="307136"/>
                </a:lnTo>
                <a:lnTo>
                  <a:pt x="106197" y="352031"/>
                </a:lnTo>
                <a:lnTo>
                  <a:pt x="78752" y="386041"/>
                </a:lnTo>
                <a:lnTo>
                  <a:pt x="42341" y="576351"/>
                </a:lnTo>
                <a:lnTo>
                  <a:pt x="42532" y="594842"/>
                </a:lnTo>
                <a:lnTo>
                  <a:pt x="49555" y="611263"/>
                </a:lnTo>
                <a:lnTo>
                  <a:pt x="62217" y="623849"/>
                </a:lnTo>
                <a:lnTo>
                  <a:pt x="79324" y="630859"/>
                </a:lnTo>
                <a:lnTo>
                  <a:pt x="97802" y="630656"/>
                </a:lnTo>
                <a:lnTo>
                  <a:pt x="114185" y="623633"/>
                </a:lnTo>
                <a:lnTo>
                  <a:pt x="126746" y="610984"/>
                </a:lnTo>
                <a:lnTo>
                  <a:pt x="133731" y="593890"/>
                </a:lnTo>
                <a:lnTo>
                  <a:pt x="165569" y="427786"/>
                </a:lnTo>
                <a:lnTo>
                  <a:pt x="262102" y="386422"/>
                </a:lnTo>
                <a:lnTo>
                  <a:pt x="206921" y="626668"/>
                </a:lnTo>
                <a:lnTo>
                  <a:pt x="204012" y="632993"/>
                </a:lnTo>
                <a:lnTo>
                  <a:pt x="201942" y="639876"/>
                </a:lnTo>
                <a:lnTo>
                  <a:pt x="174142" y="858139"/>
                </a:lnTo>
                <a:lnTo>
                  <a:pt x="10134" y="1112113"/>
                </a:lnTo>
                <a:lnTo>
                  <a:pt x="0" y="1137920"/>
                </a:lnTo>
                <a:lnTo>
                  <a:pt x="11061" y="1189291"/>
                </a:lnTo>
                <a:lnTo>
                  <a:pt x="49314" y="1217053"/>
                </a:lnTo>
                <a:lnTo>
                  <a:pt x="68656" y="1219796"/>
                </a:lnTo>
                <a:lnTo>
                  <a:pt x="85623" y="1217714"/>
                </a:lnTo>
                <a:lnTo>
                  <a:pt x="127444" y="1187869"/>
                </a:lnTo>
                <a:lnTo>
                  <a:pt x="300024" y="920559"/>
                </a:lnTo>
                <a:lnTo>
                  <a:pt x="332816" y="717677"/>
                </a:lnTo>
                <a:lnTo>
                  <a:pt x="515023" y="920851"/>
                </a:lnTo>
                <a:lnTo>
                  <a:pt x="559993" y="1162710"/>
                </a:lnTo>
                <a:lnTo>
                  <a:pt x="584238" y="1203845"/>
                </a:lnTo>
                <a:lnTo>
                  <a:pt x="628523" y="1219796"/>
                </a:lnTo>
                <a:lnTo>
                  <a:pt x="632752" y="1219796"/>
                </a:lnTo>
                <a:lnTo>
                  <a:pt x="686168" y="1189431"/>
                </a:lnTo>
                <a:lnTo>
                  <a:pt x="697230" y="1137170"/>
                </a:lnTo>
                <a:lnTo>
                  <a:pt x="648716" y="876058"/>
                </a:lnTo>
                <a:lnTo>
                  <a:pt x="520369" y="717677"/>
                </a:lnTo>
                <a:lnTo>
                  <a:pt x="441350" y="629627"/>
                </a:lnTo>
                <a:lnTo>
                  <a:pt x="479094" y="455523"/>
                </a:lnTo>
                <a:lnTo>
                  <a:pt x="521690" y="527748"/>
                </a:lnTo>
                <a:lnTo>
                  <a:pt x="713994" y="630161"/>
                </a:lnTo>
                <a:lnTo>
                  <a:pt x="720966" y="631621"/>
                </a:lnTo>
                <a:lnTo>
                  <a:pt x="727811" y="631621"/>
                </a:lnTo>
                <a:lnTo>
                  <a:pt x="740486" y="629869"/>
                </a:lnTo>
                <a:lnTo>
                  <a:pt x="752170" y="624763"/>
                </a:lnTo>
                <a:lnTo>
                  <a:pt x="762139" y="616572"/>
                </a:lnTo>
                <a:lnTo>
                  <a:pt x="769645" y="605510"/>
                </a:lnTo>
                <a:lnTo>
                  <a:pt x="774306" y="587629"/>
                </a:lnTo>
                <a:close/>
              </a:path>
              <a:path w="1358900" h="1263015">
                <a:moveTo>
                  <a:pt x="1182890" y="109131"/>
                </a:moveTo>
                <a:lnTo>
                  <a:pt x="1174902" y="68059"/>
                </a:lnTo>
                <a:lnTo>
                  <a:pt x="1150924" y="31953"/>
                </a:lnTo>
                <a:lnTo>
                  <a:pt x="1114793" y="7988"/>
                </a:lnTo>
                <a:lnTo>
                  <a:pt x="1073696" y="0"/>
                </a:lnTo>
                <a:lnTo>
                  <a:pt x="1052855" y="1993"/>
                </a:lnTo>
                <a:lnTo>
                  <a:pt x="1013688" y="17970"/>
                </a:lnTo>
                <a:lnTo>
                  <a:pt x="972591" y="68059"/>
                </a:lnTo>
                <a:lnTo>
                  <a:pt x="964603" y="109131"/>
                </a:lnTo>
                <a:lnTo>
                  <a:pt x="972591" y="150202"/>
                </a:lnTo>
                <a:lnTo>
                  <a:pt x="996569" y="186309"/>
                </a:lnTo>
                <a:lnTo>
                  <a:pt x="1032675" y="210286"/>
                </a:lnTo>
                <a:lnTo>
                  <a:pt x="1073746" y="218274"/>
                </a:lnTo>
                <a:lnTo>
                  <a:pt x="1114818" y="210286"/>
                </a:lnTo>
                <a:lnTo>
                  <a:pt x="1150924" y="186309"/>
                </a:lnTo>
                <a:lnTo>
                  <a:pt x="1174902" y="150202"/>
                </a:lnTo>
                <a:lnTo>
                  <a:pt x="1182890" y="109131"/>
                </a:lnTo>
                <a:close/>
              </a:path>
              <a:path w="1358900" h="1263015">
                <a:moveTo>
                  <a:pt x="1358722" y="706843"/>
                </a:moveTo>
                <a:lnTo>
                  <a:pt x="1357553" y="692569"/>
                </a:lnTo>
                <a:lnTo>
                  <a:pt x="1264234" y="382092"/>
                </a:lnTo>
                <a:lnTo>
                  <a:pt x="1244815" y="317487"/>
                </a:lnTo>
                <a:lnTo>
                  <a:pt x="1244422" y="316001"/>
                </a:lnTo>
                <a:lnTo>
                  <a:pt x="1233119" y="292290"/>
                </a:lnTo>
                <a:lnTo>
                  <a:pt x="1213129" y="267601"/>
                </a:lnTo>
                <a:lnTo>
                  <a:pt x="1184033" y="248208"/>
                </a:lnTo>
                <a:lnTo>
                  <a:pt x="1145882" y="240461"/>
                </a:lnTo>
                <a:lnTo>
                  <a:pt x="1145400" y="240360"/>
                </a:lnTo>
                <a:lnTo>
                  <a:pt x="1130414" y="240461"/>
                </a:lnTo>
                <a:lnTo>
                  <a:pt x="1129372" y="240360"/>
                </a:lnTo>
                <a:lnTo>
                  <a:pt x="1128534" y="240157"/>
                </a:lnTo>
                <a:lnTo>
                  <a:pt x="998842" y="240157"/>
                </a:lnTo>
                <a:lnTo>
                  <a:pt x="959878" y="248132"/>
                </a:lnTo>
                <a:lnTo>
                  <a:pt x="910704" y="292823"/>
                </a:lnTo>
                <a:lnTo>
                  <a:pt x="789546" y="694143"/>
                </a:lnTo>
                <a:lnTo>
                  <a:pt x="788504" y="708444"/>
                </a:lnTo>
                <a:lnTo>
                  <a:pt x="792873" y="721575"/>
                </a:lnTo>
                <a:lnTo>
                  <a:pt x="801839" y="732116"/>
                </a:lnTo>
                <a:lnTo>
                  <a:pt x="814603" y="738632"/>
                </a:lnTo>
                <a:lnTo>
                  <a:pt x="817841" y="739533"/>
                </a:lnTo>
                <a:lnTo>
                  <a:pt x="821156" y="740003"/>
                </a:lnTo>
                <a:lnTo>
                  <a:pt x="824369" y="740003"/>
                </a:lnTo>
                <a:lnTo>
                  <a:pt x="859078" y="713574"/>
                </a:lnTo>
                <a:lnTo>
                  <a:pt x="956233" y="382092"/>
                </a:lnTo>
                <a:lnTo>
                  <a:pt x="975664" y="382092"/>
                </a:lnTo>
                <a:lnTo>
                  <a:pt x="975372" y="382879"/>
                </a:lnTo>
                <a:lnTo>
                  <a:pt x="850633" y="851535"/>
                </a:lnTo>
                <a:lnTo>
                  <a:pt x="855383" y="857770"/>
                </a:lnTo>
                <a:lnTo>
                  <a:pt x="950810" y="857770"/>
                </a:lnTo>
                <a:lnTo>
                  <a:pt x="950810" y="1208290"/>
                </a:lnTo>
                <a:lnTo>
                  <a:pt x="955065" y="1229372"/>
                </a:lnTo>
                <a:lnTo>
                  <a:pt x="966673" y="1246581"/>
                </a:lnTo>
                <a:lnTo>
                  <a:pt x="983881" y="1258189"/>
                </a:lnTo>
                <a:lnTo>
                  <a:pt x="1004951" y="1262443"/>
                </a:lnTo>
                <a:lnTo>
                  <a:pt x="1026007" y="1258189"/>
                </a:lnTo>
                <a:lnTo>
                  <a:pt x="1043190" y="1246581"/>
                </a:lnTo>
                <a:lnTo>
                  <a:pt x="1054760" y="1229372"/>
                </a:lnTo>
                <a:lnTo>
                  <a:pt x="1059002" y="1208290"/>
                </a:lnTo>
                <a:lnTo>
                  <a:pt x="1059002" y="857770"/>
                </a:lnTo>
                <a:lnTo>
                  <a:pt x="1088390" y="857770"/>
                </a:lnTo>
                <a:lnTo>
                  <a:pt x="1088390" y="1208290"/>
                </a:lnTo>
                <a:lnTo>
                  <a:pt x="1092644" y="1229372"/>
                </a:lnTo>
                <a:lnTo>
                  <a:pt x="1104252" y="1246581"/>
                </a:lnTo>
                <a:lnTo>
                  <a:pt x="1121460" y="1258189"/>
                </a:lnTo>
                <a:lnTo>
                  <a:pt x="1142542" y="1262443"/>
                </a:lnTo>
                <a:lnTo>
                  <a:pt x="1163599" y="1258189"/>
                </a:lnTo>
                <a:lnTo>
                  <a:pt x="1180769" y="1246581"/>
                </a:lnTo>
                <a:lnTo>
                  <a:pt x="1192352" y="1229372"/>
                </a:lnTo>
                <a:lnTo>
                  <a:pt x="1196594" y="1208290"/>
                </a:lnTo>
                <a:lnTo>
                  <a:pt x="1196594" y="857770"/>
                </a:lnTo>
                <a:lnTo>
                  <a:pt x="1289545" y="857770"/>
                </a:lnTo>
                <a:lnTo>
                  <a:pt x="1294396" y="851535"/>
                </a:lnTo>
                <a:lnTo>
                  <a:pt x="1169657" y="382879"/>
                </a:lnTo>
                <a:lnTo>
                  <a:pt x="1169365" y="382092"/>
                </a:lnTo>
                <a:lnTo>
                  <a:pt x="1188402" y="382092"/>
                </a:lnTo>
                <a:lnTo>
                  <a:pt x="1288211" y="712584"/>
                </a:lnTo>
                <a:lnTo>
                  <a:pt x="1322832" y="738632"/>
                </a:lnTo>
                <a:lnTo>
                  <a:pt x="1326146" y="738632"/>
                </a:lnTo>
                <a:lnTo>
                  <a:pt x="1329550" y="738212"/>
                </a:lnTo>
                <a:lnTo>
                  <a:pt x="1332890" y="737247"/>
                </a:lnTo>
                <a:lnTo>
                  <a:pt x="1345603" y="730618"/>
                </a:lnTo>
                <a:lnTo>
                  <a:pt x="1354480" y="720013"/>
                </a:lnTo>
                <a:lnTo>
                  <a:pt x="1358722" y="706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521284" y="6239294"/>
            <a:ext cx="1461770" cy="922655"/>
            <a:chOff x="6521284" y="6239294"/>
            <a:chExt cx="1461770" cy="922655"/>
          </a:xfrm>
        </p:grpSpPr>
        <p:sp>
          <p:nvSpPr>
            <p:cNvPr id="9" name="object 9"/>
            <p:cNvSpPr/>
            <p:nvPr/>
          </p:nvSpPr>
          <p:spPr>
            <a:xfrm>
              <a:off x="6531755" y="6287211"/>
              <a:ext cx="1374775" cy="864235"/>
            </a:xfrm>
            <a:custGeom>
              <a:avLst/>
              <a:gdLst/>
              <a:ahLst/>
              <a:cxnLst/>
              <a:rect l="l" t="t" r="r" b="b"/>
              <a:pathLst>
                <a:path w="1374775" h="864234">
                  <a:moveTo>
                    <a:pt x="0" y="863992"/>
                  </a:moveTo>
                  <a:lnTo>
                    <a:pt x="1365880" y="5571"/>
                  </a:lnTo>
                  <a:lnTo>
                    <a:pt x="13747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70890" y="6239294"/>
              <a:ext cx="112395" cy="96520"/>
            </a:xfrm>
            <a:custGeom>
              <a:avLst/>
              <a:gdLst/>
              <a:ahLst/>
              <a:cxnLst/>
              <a:rect l="l" t="t" r="r" b="b"/>
              <a:pathLst>
                <a:path w="112395" h="96520">
                  <a:moveTo>
                    <a:pt x="111853" y="0"/>
                  </a:moveTo>
                  <a:lnTo>
                    <a:pt x="0" y="10933"/>
                  </a:lnTo>
                  <a:lnTo>
                    <a:pt x="53488" y="96042"/>
                  </a:lnTo>
                  <a:lnTo>
                    <a:pt x="111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574401" y="5604018"/>
            <a:ext cx="1456690" cy="100965"/>
            <a:chOff x="6574401" y="5604018"/>
            <a:chExt cx="1456690" cy="100965"/>
          </a:xfrm>
        </p:grpSpPr>
        <p:sp>
          <p:nvSpPr>
            <p:cNvPr id="12" name="object 12"/>
            <p:cNvSpPr/>
            <p:nvPr/>
          </p:nvSpPr>
          <p:spPr>
            <a:xfrm>
              <a:off x="6574401" y="5654278"/>
              <a:ext cx="1367155" cy="0"/>
            </a:xfrm>
            <a:custGeom>
              <a:avLst/>
              <a:gdLst/>
              <a:ahLst/>
              <a:cxnLst/>
              <a:rect l="l" t="t" r="r" b="b"/>
              <a:pathLst>
                <a:path w="1367154">
                  <a:moveTo>
                    <a:pt x="0" y="0"/>
                  </a:moveTo>
                  <a:lnTo>
                    <a:pt x="1356132" y="0"/>
                  </a:lnTo>
                  <a:lnTo>
                    <a:pt x="136660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30534" y="560401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93869" y="4206744"/>
            <a:ext cx="1589405" cy="652780"/>
            <a:chOff x="6393869" y="4206744"/>
            <a:chExt cx="1589405" cy="652780"/>
          </a:xfrm>
        </p:grpSpPr>
        <p:sp>
          <p:nvSpPr>
            <p:cNvPr id="15" name="object 15"/>
            <p:cNvSpPr/>
            <p:nvPr/>
          </p:nvSpPr>
          <p:spPr>
            <a:xfrm>
              <a:off x="6404340" y="4217214"/>
              <a:ext cx="1495425" cy="599440"/>
            </a:xfrm>
            <a:custGeom>
              <a:avLst/>
              <a:gdLst/>
              <a:ahLst/>
              <a:cxnLst/>
              <a:rect l="l" t="t" r="r" b="b"/>
              <a:pathLst>
                <a:path w="1495425" h="599439">
                  <a:moveTo>
                    <a:pt x="0" y="0"/>
                  </a:moveTo>
                  <a:lnTo>
                    <a:pt x="1485096" y="595132"/>
                  </a:lnTo>
                  <a:lnTo>
                    <a:pt x="1494815" y="5990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70741" y="4765693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37391" y="0"/>
                  </a:moveTo>
                  <a:lnTo>
                    <a:pt x="0" y="93307"/>
                  </a:lnTo>
                  <a:lnTo>
                    <a:pt x="112002" y="84044"/>
                  </a:lnTo>
                  <a:lnTo>
                    <a:pt x="37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277811" y="6151438"/>
            <a:ext cx="1153795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5" dirty="0">
                <a:latin typeface="Arial MT"/>
                <a:cs typeface="Arial MT"/>
              </a:rPr>
              <a:t>Restaurant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055852" y="5191378"/>
            <a:ext cx="1823085" cy="100965"/>
            <a:chOff x="12055852" y="5191378"/>
            <a:chExt cx="1823085" cy="100965"/>
          </a:xfrm>
        </p:grpSpPr>
        <p:sp>
          <p:nvSpPr>
            <p:cNvPr id="19" name="object 19"/>
            <p:cNvSpPr/>
            <p:nvPr/>
          </p:nvSpPr>
          <p:spPr>
            <a:xfrm>
              <a:off x="12055852" y="5241638"/>
              <a:ext cx="1732914" cy="0"/>
            </a:xfrm>
            <a:custGeom>
              <a:avLst/>
              <a:gdLst/>
              <a:ahLst/>
              <a:cxnLst/>
              <a:rect l="l" t="t" r="r" b="b"/>
              <a:pathLst>
                <a:path w="1732915">
                  <a:moveTo>
                    <a:pt x="0" y="0"/>
                  </a:moveTo>
                  <a:lnTo>
                    <a:pt x="1722399" y="0"/>
                  </a:lnTo>
                  <a:lnTo>
                    <a:pt x="173287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78250" y="519137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561251" y="4777338"/>
            <a:ext cx="812165" cy="33972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0" dirty="0">
                <a:latin typeface="Arial MT"/>
                <a:cs typeface="Arial MT"/>
              </a:rPr>
              <a:t>general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055852" y="6089871"/>
            <a:ext cx="1823085" cy="100965"/>
            <a:chOff x="12055852" y="6089871"/>
            <a:chExt cx="1823085" cy="100965"/>
          </a:xfrm>
        </p:grpSpPr>
        <p:sp>
          <p:nvSpPr>
            <p:cNvPr id="23" name="object 23"/>
            <p:cNvSpPr/>
            <p:nvPr/>
          </p:nvSpPr>
          <p:spPr>
            <a:xfrm>
              <a:off x="12055852" y="6140131"/>
              <a:ext cx="1732914" cy="0"/>
            </a:xfrm>
            <a:custGeom>
              <a:avLst/>
              <a:gdLst/>
              <a:ahLst/>
              <a:cxnLst/>
              <a:rect l="l" t="t" r="r" b="b"/>
              <a:pathLst>
                <a:path w="1732915">
                  <a:moveTo>
                    <a:pt x="0" y="0"/>
                  </a:moveTo>
                  <a:lnTo>
                    <a:pt x="1722399" y="0"/>
                  </a:lnTo>
                  <a:lnTo>
                    <a:pt x="173287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778250" y="608987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429422" y="6286434"/>
            <a:ext cx="1076325" cy="339725"/>
          </a:xfrm>
          <a:prstGeom prst="rect">
            <a:avLst/>
          </a:prstGeom>
          <a:solidFill>
            <a:srgbClr val="FEAE00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5" dirty="0">
                <a:latin typeface="Arial MT"/>
                <a:cs typeface="Arial MT"/>
              </a:rPr>
              <a:t>restaurant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1426" y="4645438"/>
            <a:ext cx="1208274" cy="196392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4522468" y="6736525"/>
            <a:ext cx="750570" cy="339725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650" spc="20" dirty="0">
                <a:latin typeface="Arial MT"/>
                <a:cs typeface="Arial MT"/>
              </a:rPr>
              <a:t>Orders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447" y="400254"/>
            <a:ext cx="101854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20" dirty="0">
                <a:latin typeface="Arial"/>
                <a:cs typeface="Arial"/>
              </a:rPr>
              <a:t>Data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0" dirty="0">
                <a:latin typeface="Arial"/>
                <a:cs typeface="Arial"/>
              </a:rPr>
              <a:t>Model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for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50" dirty="0">
                <a:latin typeface="Arial"/>
                <a:cs typeface="Arial"/>
              </a:rPr>
              <a:t>the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Order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0353" y="2977981"/>
            <a:ext cx="1765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1964" y="3281637"/>
            <a:ext cx="6057900" cy="5186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965325">
              <a:lnSpc>
                <a:spcPct val="102200"/>
              </a:lnSpc>
              <a:spcBef>
                <a:spcPts val="7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"orderId"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12345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"locationId"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"store_1234"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-11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"finalAmount"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15.00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"orderType"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"RESTAURANT"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-11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"orderLineItems"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[</a:t>
            </a:r>
            <a:endParaRPr sz="195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  <a:p>
            <a:pPr marL="615315" marR="3020695">
              <a:lnSpc>
                <a:spcPct val="102200"/>
              </a:lnSpc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"item"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"Pizza"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-11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"count"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2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>
              <a:latin typeface="Courier New"/>
              <a:cs typeface="Courier New"/>
            </a:endParaRPr>
          </a:p>
          <a:p>
            <a:pPr marL="615315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"amount"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12.00</a:t>
            </a:r>
            <a:endParaRPr sz="195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},</a:t>
            </a:r>
            <a:endParaRPr sz="195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  <a:p>
            <a:pPr marL="615315" marR="2870200">
              <a:lnSpc>
                <a:spcPct val="102200"/>
              </a:lnSpc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"item"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"Coffee"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-11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"count"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1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>
              <a:latin typeface="Courier New"/>
              <a:cs typeface="Courier New"/>
            </a:endParaRPr>
          </a:p>
          <a:p>
            <a:pPr marL="615315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"amount"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3.00</a:t>
            </a:r>
            <a:endParaRPr sz="195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],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"orderedDateTime"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"2022-12-05T08:55:27"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0353" y="8443783"/>
            <a:ext cx="1765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0178" y="3129809"/>
            <a:ext cx="1765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1789" y="3433465"/>
            <a:ext cx="4097654" cy="24530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"orderId"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12345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"locationId"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"store_1234"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-11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"finalAmount"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27.00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"orderType"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"GENERAL"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"orderLineItems"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[</a:t>
            </a:r>
            <a:endParaRPr sz="195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  <a:p>
            <a:pPr marL="615315" marR="758825">
              <a:lnSpc>
                <a:spcPct val="102200"/>
              </a:lnSpc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"item"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"Bananas"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950" spc="-11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"count"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2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3063" y="5862710"/>
            <a:ext cx="6286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2.00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3399" y="5862710"/>
            <a:ext cx="1684655" cy="9347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"amount"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},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5010" y="6773678"/>
            <a:ext cx="2287905" cy="9347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"item"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"Iphone </a:t>
            </a:r>
            <a:r>
              <a:rPr sz="1950" spc="-1155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"count"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1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"amount"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25.00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7727" y="6773678"/>
            <a:ext cx="13830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Charger"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1789" y="7684644"/>
            <a:ext cx="2740025" cy="9347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],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"orderedDateTime"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7089" y="8291955"/>
            <a:ext cx="3192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"2022-12-05T08:55:27"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0178" y="8595611"/>
            <a:ext cx="1765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1446" y="1950361"/>
            <a:ext cx="226758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30" dirty="0">
                <a:latin typeface="Arial MT"/>
                <a:cs typeface="Arial MT"/>
              </a:rPr>
              <a:t>General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Order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69912" y="1928229"/>
            <a:ext cx="2757805" cy="482600"/>
          </a:xfrm>
          <a:prstGeom prst="rect">
            <a:avLst/>
          </a:prstGeom>
          <a:solidFill>
            <a:srgbClr val="00A1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60" dirty="0">
                <a:latin typeface="Arial MT"/>
                <a:cs typeface="Arial MT"/>
              </a:rPr>
              <a:t>Restaurant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Order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55113" y="1950361"/>
            <a:ext cx="0" cy="8934450"/>
          </a:xfrm>
          <a:custGeom>
            <a:avLst/>
            <a:gdLst/>
            <a:ahLst/>
            <a:cxnLst/>
            <a:rect l="l" t="t" r="r" b="b"/>
            <a:pathLst>
              <a:path h="8934450">
                <a:moveTo>
                  <a:pt x="0" y="893411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93948" y="4138504"/>
            <a:ext cx="740410" cy="482600"/>
          </a:xfrm>
          <a:custGeom>
            <a:avLst/>
            <a:gdLst/>
            <a:ahLst/>
            <a:cxnLst/>
            <a:rect l="l" t="t" r="r" b="b"/>
            <a:pathLst>
              <a:path w="740409" h="482600">
                <a:moveTo>
                  <a:pt x="266337" y="0"/>
                </a:moveTo>
                <a:lnTo>
                  <a:pt x="266337" y="164020"/>
                </a:lnTo>
                <a:lnTo>
                  <a:pt x="0" y="164020"/>
                </a:lnTo>
                <a:lnTo>
                  <a:pt x="0" y="318391"/>
                </a:lnTo>
                <a:lnTo>
                  <a:pt x="266337" y="318391"/>
                </a:lnTo>
                <a:lnTo>
                  <a:pt x="266337" y="482411"/>
                </a:lnTo>
                <a:lnTo>
                  <a:pt x="739820" y="241206"/>
                </a:lnTo>
                <a:lnTo>
                  <a:pt x="266337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00494" y="4289007"/>
            <a:ext cx="740410" cy="482600"/>
          </a:xfrm>
          <a:custGeom>
            <a:avLst/>
            <a:gdLst/>
            <a:ahLst/>
            <a:cxnLst/>
            <a:rect l="l" t="t" r="r" b="b"/>
            <a:pathLst>
              <a:path w="740410" h="482600">
                <a:moveTo>
                  <a:pt x="473485" y="0"/>
                </a:moveTo>
                <a:lnTo>
                  <a:pt x="0" y="241206"/>
                </a:lnTo>
                <a:lnTo>
                  <a:pt x="473485" y="482412"/>
                </a:lnTo>
                <a:lnTo>
                  <a:pt x="473485" y="318392"/>
                </a:lnTo>
                <a:lnTo>
                  <a:pt x="739819" y="318392"/>
                </a:lnTo>
                <a:lnTo>
                  <a:pt x="739819" y="164020"/>
                </a:lnTo>
                <a:lnTo>
                  <a:pt x="473485" y="164020"/>
                </a:lnTo>
                <a:lnTo>
                  <a:pt x="473485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61829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75" dirty="0">
                <a:latin typeface="Arial"/>
                <a:cs typeface="Arial"/>
              </a:rPr>
              <a:t>New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5" dirty="0">
                <a:latin typeface="Arial"/>
                <a:cs typeface="Arial"/>
              </a:rPr>
              <a:t>Business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requirements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for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35" dirty="0">
                <a:latin typeface="Arial"/>
                <a:cs typeface="Arial"/>
              </a:rPr>
              <a:t>our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app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265405"/>
            <a:ext cx="17800320" cy="290830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5" dirty="0">
                <a:latin typeface="Arial MT"/>
                <a:cs typeface="Arial MT"/>
              </a:rPr>
              <a:t>Split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restaturant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general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orders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publish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them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into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different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topics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5" dirty="0">
                <a:latin typeface="Arial MT"/>
                <a:cs typeface="Arial MT"/>
              </a:rPr>
              <a:t>Just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Publish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Transaction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amount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these </a:t>
            </a:r>
            <a:r>
              <a:rPr sz="3950" spc="120" dirty="0">
                <a:latin typeface="Arial MT"/>
                <a:cs typeface="Arial MT"/>
              </a:rPr>
              <a:t>two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types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Orders</a:t>
            </a:r>
            <a:endParaRPr sz="3950">
              <a:latin typeface="Arial MT"/>
              <a:cs typeface="Arial MT"/>
            </a:endParaRPr>
          </a:p>
          <a:p>
            <a:pPr marL="1157605" lvl="1" indent="-643255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156970" algn="l"/>
                <a:tab pos="1158240" algn="l"/>
              </a:tabLst>
            </a:pPr>
            <a:r>
              <a:rPr sz="3950" spc="-40" dirty="0">
                <a:latin typeface="Arial MT"/>
                <a:cs typeface="Arial MT"/>
              </a:rPr>
              <a:t>Transform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Order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type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50" dirty="0">
                <a:latin typeface="Arial MT"/>
                <a:cs typeface="Arial MT"/>
              </a:rPr>
              <a:t>Revenue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25" dirty="0">
                <a:latin typeface="Arial MT"/>
                <a:cs typeface="Arial MT"/>
              </a:rPr>
              <a:t>Type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9822" y="5081990"/>
            <a:ext cx="104120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Streams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30" dirty="0">
                <a:latin typeface="Arial"/>
                <a:cs typeface="Arial"/>
              </a:rPr>
              <a:t>Internals</a:t>
            </a:r>
            <a:endParaRPr sz="7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720088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0" dirty="0">
                <a:latin typeface="Arial"/>
                <a:cs typeface="Arial"/>
              </a:rPr>
              <a:t>eam</a:t>
            </a:r>
            <a:r>
              <a:rPr sz="7000" b="1" spc="55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165" dirty="0">
                <a:latin typeface="Arial"/>
                <a:cs typeface="Arial"/>
              </a:rPr>
              <a:t>opolog</a:t>
            </a:r>
            <a:r>
              <a:rPr sz="7000" b="1" spc="-919" dirty="0">
                <a:latin typeface="Arial"/>
                <a:cs typeface="Arial"/>
              </a:rPr>
              <a:t>y</a:t>
            </a:r>
            <a:r>
              <a:rPr sz="7000" b="1" dirty="0">
                <a:latin typeface="Arial"/>
                <a:cs typeface="Arial"/>
              </a:rPr>
              <a:t>,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105" dirty="0">
                <a:latin typeface="Arial"/>
                <a:cs typeface="Arial"/>
              </a:rPr>
              <a:t>as</a:t>
            </a:r>
            <a:r>
              <a:rPr sz="7000" b="1" spc="40" dirty="0">
                <a:latin typeface="Arial"/>
                <a:cs typeface="Arial"/>
              </a:rPr>
              <a:t>k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54" dirty="0">
                <a:latin typeface="Arial"/>
                <a:cs typeface="Arial"/>
              </a:rPr>
              <a:t>&amp;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04" dirty="0">
                <a:latin typeface="Arial"/>
                <a:cs typeface="Arial"/>
              </a:rPr>
              <a:t>Th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14" dirty="0">
                <a:latin typeface="Arial"/>
                <a:cs typeface="Arial"/>
              </a:rPr>
              <a:t>eads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146116"/>
            <a:ext cx="17280255" cy="4150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5080" indent="-502920">
              <a:lnSpc>
                <a:spcPct val="148800"/>
              </a:lnSpc>
              <a:spcBef>
                <a:spcPts val="95"/>
              </a:spcBef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b="1" spc="-80" dirty="0">
                <a:latin typeface="Arial"/>
                <a:cs typeface="Arial"/>
              </a:rPr>
              <a:t>Topology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means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lang="en-US" sz="3950" spc="50" dirty="0">
                <a:latin typeface="Arial MT"/>
                <a:cs typeface="Arial MT"/>
              </a:rPr>
              <a:t>it’s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55" dirty="0">
                <a:latin typeface="Arial"/>
                <a:cs typeface="Arial"/>
              </a:rPr>
              <a:t>data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-20" dirty="0">
                <a:latin typeface="Arial"/>
                <a:cs typeface="Arial"/>
              </a:rPr>
              <a:t>pipeline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or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45" dirty="0">
                <a:latin typeface="Arial"/>
                <a:cs typeface="Arial"/>
              </a:rPr>
              <a:t>template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how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data</a:t>
            </a:r>
            <a:r>
              <a:rPr sz="3950" dirty="0">
                <a:latin typeface="Arial MT"/>
                <a:cs typeface="Arial MT"/>
              </a:rPr>
              <a:t> 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going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lang="en-US" sz="3950" spc="70" dirty="0">
                <a:latin typeface="Arial MT"/>
                <a:cs typeface="Arial MT"/>
              </a:rPr>
              <a:t>flowed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handled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 </a:t>
            </a:r>
            <a:r>
              <a:rPr sz="3950" spc="25" dirty="0">
                <a:latin typeface="Arial MT"/>
                <a:cs typeface="Arial MT"/>
              </a:rPr>
              <a:t>our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520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b="1" spc="-80" dirty="0">
                <a:latin typeface="Arial"/>
                <a:cs typeface="Arial"/>
              </a:rPr>
              <a:t>Topology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dirty="0">
                <a:latin typeface="Arial MT"/>
                <a:cs typeface="Arial MT"/>
              </a:rPr>
              <a:t>in </a:t>
            </a:r>
            <a:r>
              <a:rPr sz="3950" spc="25" dirty="0">
                <a:latin typeface="Arial MT"/>
                <a:cs typeface="Arial MT"/>
              </a:rPr>
              <a:t>itself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does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not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execute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its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own.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37640"/>
            <a:ext cx="180378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" dirty="0">
                <a:latin typeface="Arial"/>
                <a:cs typeface="Arial"/>
              </a:rPr>
              <a:t>Ho</a:t>
            </a:r>
            <a:r>
              <a:rPr sz="7000" b="1" spc="145" dirty="0">
                <a:latin typeface="Arial"/>
                <a:cs typeface="Arial"/>
              </a:rPr>
              <a:t>w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0" dirty="0">
                <a:latin typeface="Arial"/>
                <a:cs typeface="Arial"/>
              </a:rPr>
              <a:t>eam</a:t>
            </a:r>
            <a:r>
              <a:rPr sz="7000" b="1" spc="55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execute</a:t>
            </a:r>
            <a:r>
              <a:rPr sz="7000" b="1" spc="35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the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200" dirty="0">
                <a:latin typeface="Arial"/>
                <a:cs typeface="Arial"/>
              </a:rPr>
              <a:t>opolog</a:t>
            </a:r>
            <a:r>
              <a:rPr sz="7000" b="1" spc="-55" dirty="0">
                <a:latin typeface="Arial"/>
                <a:cs typeface="Arial"/>
              </a:rPr>
              <a:t>y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61504" y="4207196"/>
            <a:ext cx="3135630" cy="1047115"/>
          </a:xfrm>
          <a:custGeom>
            <a:avLst/>
            <a:gdLst/>
            <a:ahLst/>
            <a:cxnLst/>
            <a:rect l="l" t="t" r="r" b="b"/>
            <a:pathLst>
              <a:path w="3135629" h="1047114">
                <a:moveTo>
                  <a:pt x="2895443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3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895443" y="1047088"/>
                </a:lnTo>
                <a:lnTo>
                  <a:pt x="2943222" y="1046904"/>
                </a:lnTo>
                <a:lnTo>
                  <a:pt x="2981753" y="1045617"/>
                </a:lnTo>
                <a:lnTo>
                  <a:pt x="3036360" y="1035323"/>
                </a:lnTo>
                <a:lnTo>
                  <a:pt x="3089757" y="1001303"/>
                </a:lnTo>
                <a:lnTo>
                  <a:pt x="3123771" y="947904"/>
                </a:lnTo>
                <a:lnTo>
                  <a:pt x="3134070" y="893300"/>
                </a:lnTo>
                <a:lnTo>
                  <a:pt x="3135357" y="854769"/>
                </a:lnTo>
                <a:lnTo>
                  <a:pt x="3135541" y="806992"/>
                </a:lnTo>
                <a:lnTo>
                  <a:pt x="3135541" y="240097"/>
                </a:lnTo>
                <a:lnTo>
                  <a:pt x="3135357" y="192319"/>
                </a:lnTo>
                <a:lnTo>
                  <a:pt x="3134070" y="153788"/>
                </a:lnTo>
                <a:lnTo>
                  <a:pt x="3123771" y="99184"/>
                </a:lnTo>
                <a:lnTo>
                  <a:pt x="3089757" y="45785"/>
                </a:lnTo>
                <a:lnTo>
                  <a:pt x="3036360" y="11766"/>
                </a:lnTo>
                <a:lnTo>
                  <a:pt x="2981753" y="1470"/>
                </a:lnTo>
                <a:lnTo>
                  <a:pt x="2943222" y="183"/>
                </a:lnTo>
                <a:lnTo>
                  <a:pt x="2895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1881" y="4300545"/>
            <a:ext cx="283527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82600" marR="5080" indent="-470534">
              <a:lnSpc>
                <a:spcPct val="103099"/>
              </a:lnSpc>
              <a:spcBef>
                <a:spcPts val="40"/>
              </a:spcBef>
            </a:pPr>
            <a:r>
              <a:rPr sz="2600" spc="4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“Tasks”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Arial MT"/>
                <a:cs typeface="Arial MT"/>
              </a:rPr>
              <a:t>topoogy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61504" y="6054269"/>
            <a:ext cx="3135630" cy="1047115"/>
          </a:xfrm>
          <a:custGeom>
            <a:avLst/>
            <a:gdLst/>
            <a:ahLst/>
            <a:cxnLst/>
            <a:rect l="l" t="t" r="r" b="b"/>
            <a:pathLst>
              <a:path w="3135629" h="1047115">
                <a:moveTo>
                  <a:pt x="2895443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3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895443" y="1047088"/>
                </a:lnTo>
                <a:lnTo>
                  <a:pt x="2943222" y="1046904"/>
                </a:lnTo>
                <a:lnTo>
                  <a:pt x="2981753" y="1045617"/>
                </a:lnTo>
                <a:lnTo>
                  <a:pt x="3036360" y="1035323"/>
                </a:lnTo>
                <a:lnTo>
                  <a:pt x="3089757" y="1001303"/>
                </a:lnTo>
                <a:lnTo>
                  <a:pt x="3123771" y="947904"/>
                </a:lnTo>
                <a:lnTo>
                  <a:pt x="3134070" y="893300"/>
                </a:lnTo>
                <a:lnTo>
                  <a:pt x="3135357" y="854769"/>
                </a:lnTo>
                <a:lnTo>
                  <a:pt x="3135541" y="806992"/>
                </a:lnTo>
                <a:lnTo>
                  <a:pt x="3135541" y="240097"/>
                </a:lnTo>
                <a:lnTo>
                  <a:pt x="3135357" y="192319"/>
                </a:lnTo>
                <a:lnTo>
                  <a:pt x="3134070" y="153788"/>
                </a:lnTo>
                <a:lnTo>
                  <a:pt x="3123771" y="99184"/>
                </a:lnTo>
                <a:lnTo>
                  <a:pt x="3089757" y="45785"/>
                </a:lnTo>
                <a:lnTo>
                  <a:pt x="3036360" y="11766"/>
                </a:lnTo>
                <a:lnTo>
                  <a:pt x="2981753" y="1470"/>
                </a:lnTo>
                <a:lnTo>
                  <a:pt x="2943222" y="183"/>
                </a:lnTo>
                <a:lnTo>
                  <a:pt x="2895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8900" y="6147619"/>
            <a:ext cx="302133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83845" marR="5080" indent="-271780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Execute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“Tasks”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Stream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Threads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79015" y="5338672"/>
            <a:ext cx="100965" cy="631825"/>
            <a:chOff x="9779015" y="5338672"/>
            <a:chExt cx="100965" cy="631825"/>
          </a:xfrm>
        </p:grpSpPr>
        <p:sp>
          <p:nvSpPr>
            <p:cNvPr id="8" name="object 8"/>
            <p:cNvSpPr/>
            <p:nvPr/>
          </p:nvSpPr>
          <p:spPr>
            <a:xfrm>
              <a:off x="9829275" y="5338672"/>
              <a:ext cx="0" cy="541655"/>
            </a:xfrm>
            <a:custGeom>
              <a:avLst/>
              <a:gdLst/>
              <a:ahLst/>
              <a:cxnLst/>
              <a:rect l="l" t="t" r="r" b="b"/>
              <a:pathLst>
                <a:path h="541654">
                  <a:moveTo>
                    <a:pt x="0" y="0"/>
                  </a:moveTo>
                  <a:lnTo>
                    <a:pt x="0" y="54116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79015" y="586936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269973" y="4344046"/>
            <a:ext cx="805180" cy="773430"/>
          </a:xfrm>
          <a:custGeom>
            <a:avLst/>
            <a:gdLst/>
            <a:ahLst/>
            <a:cxnLst/>
            <a:rect l="l" t="t" r="r" b="b"/>
            <a:pathLst>
              <a:path w="805179" h="773429">
                <a:moveTo>
                  <a:pt x="402306" y="0"/>
                </a:moveTo>
                <a:lnTo>
                  <a:pt x="358175" y="2311"/>
                </a:lnTo>
                <a:lnTo>
                  <a:pt x="314472" y="9245"/>
                </a:lnTo>
                <a:lnTo>
                  <a:pt x="271624" y="20802"/>
                </a:lnTo>
                <a:lnTo>
                  <a:pt x="230059" y="36982"/>
                </a:lnTo>
                <a:lnTo>
                  <a:pt x="190205" y="57785"/>
                </a:lnTo>
                <a:lnTo>
                  <a:pt x="152489" y="83211"/>
                </a:lnTo>
                <a:lnTo>
                  <a:pt x="117339" y="113259"/>
                </a:lnTo>
                <a:lnTo>
                  <a:pt x="83813" y="149689"/>
                </a:lnTo>
                <a:lnTo>
                  <a:pt x="55875" y="188937"/>
                </a:lnTo>
                <a:lnTo>
                  <a:pt x="33525" y="230492"/>
                </a:lnTo>
                <a:lnTo>
                  <a:pt x="16762" y="273840"/>
                </a:lnTo>
                <a:lnTo>
                  <a:pt x="5587" y="318469"/>
                </a:lnTo>
                <a:lnTo>
                  <a:pt x="0" y="363867"/>
                </a:lnTo>
                <a:lnTo>
                  <a:pt x="0" y="409522"/>
                </a:lnTo>
                <a:lnTo>
                  <a:pt x="5587" y="454920"/>
                </a:lnTo>
                <a:lnTo>
                  <a:pt x="16762" y="499549"/>
                </a:lnTo>
                <a:lnTo>
                  <a:pt x="33525" y="542897"/>
                </a:lnTo>
                <a:lnTo>
                  <a:pt x="55875" y="584452"/>
                </a:lnTo>
                <a:lnTo>
                  <a:pt x="83813" y="623700"/>
                </a:lnTo>
                <a:lnTo>
                  <a:pt x="117339" y="660130"/>
                </a:lnTo>
                <a:lnTo>
                  <a:pt x="152489" y="690178"/>
                </a:lnTo>
                <a:lnTo>
                  <a:pt x="190205" y="715604"/>
                </a:lnTo>
                <a:lnTo>
                  <a:pt x="230059" y="736407"/>
                </a:lnTo>
                <a:lnTo>
                  <a:pt x="271624" y="752587"/>
                </a:lnTo>
                <a:lnTo>
                  <a:pt x="314472" y="764144"/>
                </a:lnTo>
                <a:lnTo>
                  <a:pt x="358175" y="771078"/>
                </a:lnTo>
                <a:lnTo>
                  <a:pt x="402306" y="773390"/>
                </a:lnTo>
                <a:lnTo>
                  <a:pt x="446436" y="771078"/>
                </a:lnTo>
                <a:lnTo>
                  <a:pt x="490139" y="764144"/>
                </a:lnTo>
                <a:lnTo>
                  <a:pt x="532987" y="752587"/>
                </a:lnTo>
                <a:lnTo>
                  <a:pt x="574552" y="736407"/>
                </a:lnTo>
                <a:lnTo>
                  <a:pt x="614406" y="715604"/>
                </a:lnTo>
                <a:lnTo>
                  <a:pt x="652122" y="690178"/>
                </a:lnTo>
                <a:lnTo>
                  <a:pt x="687272" y="660130"/>
                </a:lnTo>
                <a:lnTo>
                  <a:pt x="720798" y="623700"/>
                </a:lnTo>
                <a:lnTo>
                  <a:pt x="748735" y="584452"/>
                </a:lnTo>
                <a:lnTo>
                  <a:pt x="771085" y="542897"/>
                </a:lnTo>
                <a:lnTo>
                  <a:pt x="787848" y="499549"/>
                </a:lnTo>
                <a:lnTo>
                  <a:pt x="799023" y="454920"/>
                </a:lnTo>
                <a:lnTo>
                  <a:pt x="804611" y="409522"/>
                </a:lnTo>
                <a:lnTo>
                  <a:pt x="804611" y="363867"/>
                </a:lnTo>
                <a:lnTo>
                  <a:pt x="799023" y="318469"/>
                </a:lnTo>
                <a:lnTo>
                  <a:pt x="787848" y="273840"/>
                </a:lnTo>
                <a:lnTo>
                  <a:pt x="771085" y="230492"/>
                </a:lnTo>
                <a:lnTo>
                  <a:pt x="748735" y="188937"/>
                </a:lnTo>
                <a:lnTo>
                  <a:pt x="720798" y="149689"/>
                </a:lnTo>
                <a:lnTo>
                  <a:pt x="687272" y="113259"/>
                </a:lnTo>
                <a:lnTo>
                  <a:pt x="652122" y="83211"/>
                </a:lnTo>
                <a:lnTo>
                  <a:pt x="614406" y="57785"/>
                </a:lnTo>
                <a:lnTo>
                  <a:pt x="574552" y="36982"/>
                </a:lnTo>
                <a:lnTo>
                  <a:pt x="532987" y="20802"/>
                </a:lnTo>
                <a:lnTo>
                  <a:pt x="490139" y="9245"/>
                </a:lnTo>
                <a:lnTo>
                  <a:pt x="446436" y="2311"/>
                </a:lnTo>
                <a:lnTo>
                  <a:pt x="402306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66391" y="4503737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69973" y="6191120"/>
            <a:ext cx="805180" cy="773430"/>
          </a:xfrm>
          <a:custGeom>
            <a:avLst/>
            <a:gdLst/>
            <a:ahLst/>
            <a:cxnLst/>
            <a:rect l="l" t="t" r="r" b="b"/>
            <a:pathLst>
              <a:path w="805179" h="773429">
                <a:moveTo>
                  <a:pt x="402306" y="0"/>
                </a:moveTo>
                <a:lnTo>
                  <a:pt x="358175" y="2311"/>
                </a:lnTo>
                <a:lnTo>
                  <a:pt x="314472" y="9245"/>
                </a:lnTo>
                <a:lnTo>
                  <a:pt x="271624" y="20802"/>
                </a:lnTo>
                <a:lnTo>
                  <a:pt x="230059" y="36983"/>
                </a:lnTo>
                <a:lnTo>
                  <a:pt x="190205" y="57786"/>
                </a:lnTo>
                <a:lnTo>
                  <a:pt x="152489" y="83211"/>
                </a:lnTo>
                <a:lnTo>
                  <a:pt x="117339" y="113260"/>
                </a:lnTo>
                <a:lnTo>
                  <a:pt x="83813" y="149690"/>
                </a:lnTo>
                <a:lnTo>
                  <a:pt x="55875" y="188938"/>
                </a:lnTo>
                <a:lnTo>
                  <a:pt x="33525" y="230492"/>
                </a:lnTo>
                <a:lnTo>
                  <a:pt x="16762" y="273840"/>
                </a:lnTo>
                <a:lnTo>
                  <a:pt x="5587" y="318469"/>
                </a:lnTo>
                <a:lnTo>
                  <a:pt x="0" y="363867"/>
                </a:lnTo>
                <a:lnTo>
                  <a:pt x="0" y="409522"/>
                </a:lnTo>
                <a:lnTo>
                  <a:pt x="5587" y="454920"/>
                </a:lnTo>
                <a:lnTo>
                  <a:pt x="16762" y="499549"/>
                </a:lnTo>
                <a:lnTo>
                  <a:pt x="33525" y="542897"/>
                </a:lnTo>
                <a:lnTo>
                  <a:pt x="55875" y="584452"/>
                </a:lnTo>
                <a:lnTo>
                  <a:pt x="83813" y="623700"/>
                </a:lnTo>
                <a:lnTo>
                  <a:pt x="117339" y="660129"/>
                </a:lnTo>
                <a:lnTo>
                  <a:pt x="152489" y="690178"/>
                </a:lnTo>
                <a:lnTo>
                  <a:pt x="190205" y="715604"/>
                </a:lnTo>
                <a:lnTo>
                  <a:pt x="230059" y="736407"/>
                </a:lnTo>
                <a:lnTo>
                  <a:pt x="271624" y="752587"/>
                </a:lnTo>
                <a:lnTo>
                  <a:pt x="314472" y="764144"/>
                </a:lnTo>
                <a:lnTo>
                  <a:pt x="358175" y="771079"/>
                </a:lnTo>
                <a:lnTo>
                  <a:pt x="402306" y="773390"/>
                </a:lnTo>
                <a:lnTo>
                  <a:pt x="446436" y="771079"/>
                </a:lnTo>
                <a:lnTo>
                  <a:pt x="490139" y="764144"/>
                </a:lnTo>
                <a:lnTo>
                  <a:pt x="532987" y="752587"/>
                </a:lnTo>
                <a:lnTo>
                  <a:pt x="574552" y="736407"/>
                </a:lnTo>
                <a:lnTo>
                  <a:pt x="614406" y="715604"/>
                </a:lnTo>
                <a:lnTo>
                  <a:pt x="652122" y="690178"/>
                </a:lnTo>
                <a:lnTo>
                  <a:pt x="687272" y="660129"/>
                </a:lnTo>
                <a:lnTo>
                  <a:pt x="720798" y="623700"/>
                </a:lnTo>
                <a:lnTo>
                  <a:pt x="748735" y="584452"/>
                </a:lnTo>
                <a:lnTo>
                  <a:pt x="771085" y="542897"/>
                </a:lnTo>
                <a:lnTo>
                  <a:pt x="787848" y="499549"/>
                </a:lnTo>
                <a:lnTo>
                  <a:pt x="799023" y="454920"/>
                </a:lnTo>
                <a:lnTo>
                  <a:pt x="804611" y="409522"/>
                </a:lnTo>
                <a:lnTo>
                  <a:pt x="804611" y="363867"/>
                </a:lnTo>
                <a:lnTo>
                  <a:pt x="799023" y="318469"/>
                </a:lnTo>
                <a:lnTo>
                  <a:pt x="787848" y="273840"/>
                </a:lnTo>
                <a:lnTo>
                  <a:pt x="771085" y="230492"/>
                </a:lnTo>
                <a:lnTo>
                  <a:pt x="748735" y="188938"/>
                </a:lnTo>
                <a:lnTo>
                  <a:pt x="720798" y="149690"/>
                </a:lnTo>
                <a:lnTo>
                  <a:pt x="687272" y="113260"/>
                </a:lnTo>
                <a:lnTo>
                  <a:pt x="652122" y="83211"/>
                </a:lnTo>
                <a:lnTo>
                  <a:pt x="614406" y="57786"/>
                </a:lnTo>
                <a:lnTo>
                  <a:pt x="574552" y="36983"/>
                </a:lnTo>
                <a:lnTo>
                  <a:pt x="532987" y="20802"/>
                </a:lnTo>
                <a:lnTo>
                  <a:pt x="490139" y="9245"/>
                </a:lnTo>
                <a:lnTo>
                  <a:pt x="446436" y="2311"/>
                </a:lnTo>
                <a:lnTo>
                  <a:pt x="402306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66391" y="6350811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7619"/>
            <a:ext cx="76593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50" dirty="0">
                <a:latin typeface="Arial"/>
                <a:cs typeface="Arial"/>
              </a:rPr>
              <a:t>T</a:t>
            </a:r>
            <a:r>
              <a:rPr sz="7000" b="1" spc="-85" dirty="0">
                <a:latin typeface="Arial"/>
                <a:cs typeface="Arial"/>
              </a:rPr>
              <a:t>a</a:t>
            </a:r>
            <a:r>
              <a:rPr sz="7000" b="1" spc="-340" dirty="0">
                <a:latin typeface="Arial"/>
                <a:cs typeface="Arial"/>
              </a:rPr>
              <a:t>r</a:t>
            </a:r>
            <a:r>
              <a:rPr sz="7000" b="1" spc="-140" dirty="0">
                <a:latin typeface="Arial"/>
                <a:cs typeface="Arial"/>
              </a:rPr>
              <a:t>g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5" dirty="0">
                <a:latin typeface="Arial"/>
                <a:cs typeface="Arial"/>
              </a:rPr>
              <a:t>d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400" dirty="0">
                <a:latin typeface="Arial"/>
                <a:cs typeface="Arial"/>
              </a:rPr>
              <a:t>A</a:t>
            </a:r>
            <a:r>
              <a:rPr sz="7000" b="1" spc="-270" dirty="0">
                <a:latin typeface="Arial"/>
                <a:cs typeface="Arial"/>
              </a:rPr>
              <a:t>u</a:t>
            </a:r>
            <a:r>
              <a:rPr sz="7000" b="1" spc="-140" dirty="0">
                <a:latin typeface="Arial"/>
                <a:cs typeface="Arial"/>
              </a:rPr>
              <a:t>d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20" dirty="0">
                <a:latin typeface="Arial"/>
                <a:cs typeface="Arial"/>
              </a:rPr>
              <a:t>c</a:t>
            </a:r>
            <a:r>
              <a:rPr sz="7000" b="1" spc="125" dirty="0">
                <a:latin typeface="Arial"/>
                <a:cs typeface="Arial"/>
              </a:rPr>
              <a:t>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970564"/>
            <a:ext cx="16736060" cy="569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Any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developer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who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curious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understand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55" dirty="0">
                <a:latin typeface="Arial MT"/>
                <a:cs typeface="Arial MT"/>
              </a:rPr>
              <a:t>API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5" dirty="0">
                <a:latin typeface="Arial MT"/>
                <a:cs typeface="Arial MT"/>
              </a:rPr>
              <a:t>Hands-on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oriented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course</a:t>
            </a:r>
            <a:endParaRPr sz="3950" dirty="0">
              <a:latin typeface="Arial MT"/>
              <a:cs typeface="Arial MT"/>
            </a:endParaRPr>
          </a:p>
          <a:p>
            <a:pPr marL="514984" marR="5080" indent="-502920">
              <a:lnSpc>
                <a:spcPct val="147600"/>
              </a:lnSpc>
              <a:spcBef>
                <a:spcPts val="3704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Any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developer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who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interested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1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exploring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different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lang="en-US" sz="3950" spc="-10" dirty="0">
                <a:latin typeface="Arial MT"/>
                <a:cs typeface="Arial MT"/>
              </a:rPr>
              <a:t>real-time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use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cases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using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5" dirty="0">
                <a:latin typeface="Arial MT"/>
                <a:cs typeface="Arial MT"/>
              </a:rPr>
              <a:t>API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Building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using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Spring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Boot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61314"/>
            <a:ext cx="95732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50" dirty="0">
                <a:latin typeface="Arial"/>
                <a:cs typeface="Arial"/>
              </a:rPr>
              <a:t>T</a:t>
            </a:r>
            <a:r>
              <a:rPr sz="7000" b="1" spc="-85" dirty="0">
                <a:latin typeface="Arial"/>
                <a:cs typeface="Arial"/>
              </a:rPr>
              <a:t>a</a:t>
            </a:r>
            <a:r>
              <a:rPr sz="7000" b="1" spc="-275" dirty="0">
                <a:latin typeface="Arial"/>
                <a:cs typeface="Arial"/>
              </a:rPr>
              <a:t>s</a:t>
            </a:r>
            <a:r>
              <a:rPr sz="7000" b="1" spc="-20" dirty="0">
                <a:latin typeface="Arial"/>
                <a:cs typeface="Arial"/>
              </a:rPr>
              <a:t>k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12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K</a:t>
            </a:r>
            <a:r>
              <a:rPr sz="7000" b="1" spc="-20" dirty="0">
                <a:latin typeface="Arial"/>
                <a:cs typeface="Arial"/>
              </a:rPr>
              <a:t>a</a:t>
            </a:r>
            <a:r>
              <a:rPr sz="7000" b="1" spc="-145" dirty="0">
                <a:latin typeface="Arial"/>
                <a:cs typeface="Arial"/>
              </a:rPr>
              <a:t>f</a:t>
            </a:r>
            <a:r>
              <a:rPr sz="7000" b="1" spc="-20" dirty="0">
                <a:latin typeface="Arial"/>
                <a:cs typeface="Arial"/>
              </a:rPr>
              <a:t>k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0" dirty="0">
                <a:latin typeface="Arial"/>
                <a:cs typeface="Arial"/>
              </a:rPr>
              <a:t>S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eam</a:t>
            </a:r>
            <a:r>
              <a:rPr sz="7000" b="1" spc="-130" dirty="0">
                <a:latin typeface="Arial"/>
                <a:cs typeface="Arial"/>
              </a:rPr>
              <a:t>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992928"/>
            <a:ext cx="17967325" cy="7997061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514350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-90" dirty="0">
                <a:latin typeface="Arial"/>
                <a:cs typeface="Arial"/>
              </a:rPr>
              <a:t>Task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basically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unit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work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</a:t>
            </a:r>
            <a:endParaRPr lang="en-US"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200" dirty="0">
              <a:latin typeface="Arial MT"/>
              <a:cs typeface="Arial MT"/>
            </a:endParaRPr>
          </a:p>
          <a:p>
            <a:pPr marL="514350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75" dirty="0">
                <a:latin typeface="Arial MT"/>
                <a:cs typeface="Arial MT"/>
              </a:rPr>
              <a:t>How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many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14" dirty="0">
                <a:latin typeface="Arial MT"/>
                <a:cs typeface="Arial MT"/>
              </a:rPr>
              <a:t>Tasks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can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present</a:t>
            </a:r>
            <a:r>
              <a:rPr sz="3950" dirty="0">
                <a:latin typeface="Arial MT"/>
                <a:cs typeface="Arial MT"/>
              </a:rPr>
              <a:t> in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Kafka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Application?</a:t>
            </a:r>
            <a:endParaRPr sz="3950" dirty="0">
              <a:latin typeface="Arial MT"/>
              <a:cs typeface="Arial MT"/>
            </a:endParaRPr>
          </a:p>
          <a:p>
            <a:pPr marL="1017905" marR="5080" lvl="1" indent="-502920">
              <a:lnSpc>
                <a:spcPct val="147600"/>
              </a:lnSpc>
              <a:spcBef>
                <a:spcPts val="3704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maximum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tasks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determined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partitions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source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topic.</a:t>
            </a:r>
            <a:endParaRPr sz="3950" dirty="0">
              <a:latin typeface="Arial MT"/>
              <a:cs typeface="Arial MT"/>
            </a:endParaRPr>
          </a:p>
          <a:p>
            <a:pPr marL="1017905" marR="402590" lvl="1" indent="-502920">
              <a:lnSpc>
                <a:spcPct val="148800"/>
              </a:lnSpc>
              <a:spcBef>
                <a:spcPts val="3715"/>
              </a:spcBef>
              <a:buSzPct val="122784"/>
              <a:buFont typeface="Arial MT"/>
              <a:buChar char="•"/>
              <a:tabLst>
                <a:tab pos="1017269" algn="l"/>
                <a:tab pos="1017905" algn="l"/>
              </a:tabLst>
            </a:pPr>
            <a:r>
              <a:rPr sz="3950" b="1" spc="-20" dirty="0">
                <a:latin typeface="Arial"/>
                <a:cs typeface="Arial"/>
              </a:rPr>
              <a:t>For</a:t>
            </a:r>
            <a:r>
              <a:rPr sz="3950" b="1" dirty="0">
                <a:latin typeface="Arial"/>
                <a:cs typeface="Arial"/>
              </a:rPr>
              <a:t> Example</a:t>
            </a:r>
            <a:r>
              <a:rPr sz="3950" dirty="0">
                <a:latin typeface="Arial MT"/>
                <a:cs typeface="Arial MT"/>
              </a:rPr>
              <a:t>, If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lang="en-US" sz="3950" spc="10" dirty="0">
                <a:latin typeface="Arial MT"/>
                <a:cs typeface="Arial MT"/>
              </a:rPr>
              <a:t>source</a:t>
            </a:r>
            <a:r>
              <a:rPr lang="en-US" sz="3950" spc="5" dirty="0">
                <a:latin typeface="Arial MT"/>
                <a:cs typeface="Arial MT"/>
              </a:rPr>
              <a:t> </a:t>
            </a:r>
            <a:r>
              <a:rPr sz="3950" spc="105" dirty="0">
                <a:latin typeface="Arial MT"/>
                <a:cs typeface="Arial MT"/>
              </a:rPr>
              <a:t>topic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has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four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lang="en-US" sz="3950" spc="45" dirty="0">
                <a:latin typeface="Arial MT"/>
                <a:cs typeface="Arial MT"/>
              </a:rPr>
              <a:t>partitions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then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will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four</a:t>
            </a:r>
            <a:r>
              <a:rPr lang="en-US" sz="3950" spc="35" dirty="0">
                <a:latin typeface="Arial MT"/>
                <a:cs typeface="Arial MT"/>
              </a:rPr>
              <a:t> 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tasks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created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behind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scenes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</a:t>
            </a:r>
            <a:endParaRPr sz="395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200" dirty="0">
              <a:latin typeface="Arial MT"/>
              <a:cs typeface="Arial MT"/>
            </a:endParaRPr>
          </a:p>
          <a:p>
            <a:pPr marL="514350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Each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-90" dirty="0">
                <a:latin typeface="Arial"/>
                <a:cs typeface="Arial"/>
              </a:rPr>
              <a:t>Task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 MT"/>
                <a:cs typeface="Arial MT"/>
              </a:rPr>
              <a:t>can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executed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parallel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62868"/>
            <a:ext cx="105473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4" dirty="0">
                <a:latin typeface="Arial"/>
                <a:cs typeface="Arial"/>
              </a:rPr>
              <a:t>Th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14" dirty="0">
                <a:latin typeface="Arial"/>
                <a:cs typeface="Arial"/>
              </a:rPr>
              <a:t>ead</a:t>
            </a:r>
            <a:r>
              <a:rPr sz="7000" b="1" spc="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5" dirty="0">
                <a:latin typeface="Arial"/>
                <a:cs typeface="Arial"/>
              </a:rPr>
              <a:t>eams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399618"/>
            <a:ext cx="18039080" cy="593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720725" indent="-502920">
              <a:lnSpc>
                <a:spcPct val="148800"/>
              </a:lnSpc>
              <a:spcBef>
                <a:spcPts val="95"/>
              </a:spcBef>
              <a:buClr>
                <a:srgbClr val="000000"/>
              </a:buClr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b="1" spc="-10" dirty="0">
                <a:solidFill>
                  <a:srgbClr val="EE220C"/>
                </a:solidFill>
                <a:latin typeface="Arial"/>
                <a:cs typeface="Arial"/>
              </a:rPr>
              <a:t>Threads</a:t>
            </a:r>
            <a:r>
              <a:rPr sz="39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25" dirty="0">
                <a:solidFill>
                  <a:srgbClr val="EE220C"/>
                </a:solidFill>
                <a:latin typeface="Arial"/>
                <a:cs typeface="Arial"/>
              </a:rPr>
              <a:t>Stream</a:t>
            </a:r>
            <a:r>
              <a:rPr sz="39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EE220C"/>
                </a:solidFill>
                <a:latin typeface="Arial"/>
                <a:cs typeface="Arial"/>
              </a:rPr>
              <a:t>Threads</a:t>
            </a:r>
            <a:r>
              <a:rPr sz="39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ones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execute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14" dirty="0">
                <a:latin typeface="Arial MT"/>
                <a:cs typeface="Arial MT"/>
              </a:rPr>
              <a:t>Tasks</a:t>
            </a:r>
            <a:r>
              <a:rPr sz="3950" dirty="0">
                <a:latin typeface="Arial MT"/>
                <a:cs typeface="Arial MT"/>
              </a:rPr>
              <a:t> 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Kaka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application.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0" dirty="0">
                <a:latin typeface="Arial MT"/>
                <a:cs typeface="Arial MT"/>
              </a:rPr>
              <a:t>By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default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stream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threads</a:t>
            </a:r>
            <a:r>
              <a:rPr sz="3950" dirty="0">
                <a:latin typeface="Arial MT"/>
                <a:cs typeface="Arial MT"/>
              </a:rPr>
              <a:t> is 1.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20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value</a:t>
            </a:r>
            <a:r>
              <a:rPr sz="3950" dirty="0">
                <a:latin typeface="Arial MT"/>
                <a:cs typeface="Arial MT"/>
              </a:rPr>
              <a:t> is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controlled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b="1" spc="5" dirty="0">
                <a:latin typeface="Arial"/>
                <a:cs typeface="Arial"/>
              </a:rPr>
              <a:t>num.stream.threads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10" dirty="0">
                <a:latin typeface="Arial MT"/>
                <a:cs typeface="Arial MT"/>
              </a:rPr>
              <a:t>property.</a:t>
            </a:r>
            <a:endParaRPr sz="3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20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45" dirty="0">
                <a:latin typeface="Arial MT"/>
                <a:cs typeface="Arial MT"/>
              </a:rPr>
              <a:t>You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can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modify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it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based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how</a:t>
            </a:r>
            <a:r>
              <a:rPr sz="3950" spc="5" dirty="0">
                <a:latin typeface="Arial MT"/>
                <a:cs typeface="Arial MT"/>
              </a:rPr>
              <a:t> many </a:t>
            </a:r>
            <a:r>
              <a:rPr sz="3950" spc="30" dirty="0">
                <a:latin typeface="Arial MT"/>
                <a:cs typeface="Arial MT"/>
              </a:rPr>
              <a:t>tasks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you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want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execute</a:t>
            </a:r>
            <a:r>
              <a:rPr sz="3950" dirty="0">
                <a:latin typeface="Arial MT"/>
                <a:cs typeface="Arial MT"/>
              </a:rPr>
              <a:t> 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parallel.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00254"/>
            <a:ext cx="1649539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Streams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85" dirty="0">
                <a:latin typeface="Arial"/>
                <a:cs typeface="Arial"/>
              </a:rPr>
              <a:t>Default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Stream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60" dirty="0">
                <a:latin typeface="Arial"/>
                <a:cs typeface="Arial"/>
              </a:rPr>
              <a:t>Threads</a:t>
            </a:r>
            <a:endParaRPr sz="7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36682" y="2306695"/>
            <a:ext cx="4414520" cy="1999614"/>
            <a:chOff x="7536682" y="2306695"/>
            <a:chExt cx="4414520" cy="1999614"/>
          </a:xfrm>
        </p:grpSpPr>
        <p:sp>
          <p:nvSpPr>
            <p:cNvPr id="4" name="object 4"/>
            <p:cNvSpPr/>
            <p:nvPr/>
          </p:nvSpPr>
          <p:spPr>
            <a:xfrm>
              <a:off x="7536682" y="2306695"/>
              <a:ext cx="4414520" cy="1999614"/>
            </a:xfrm>
            <a:custGeom>
              <a:avLst/>
              <a:gdLst/>
              <a:ahLst/>
              <a:cxnLst/>
              <a:rect l="l" t="t" r="r" b="b"/>
              <a:pathLst>
                <a:path w="4414520" h="1999614">
                  <a:moveTo>
                    <a:pt x="4082837" y="0"/>
                  </a:moveTo>
                  <a:lnTo>
                    <a:pt x="331211" y="0"/>
                  </a:lnTo>
                  <a:lnTo>
                    <a:pt x="265302" y="253"/>
                  </a:lnTo>
                  <a:lnTo>
                    <a:pt x="212149" y="2028"/>
                  </a:lnTo>
                  <a:lnTo>
                    <a:pt x="169930" y="6847"/>
                  </a:lnTo>
                  <a:lnTo>
                    <a:pt x="97205" y="35798"/>
                  </a:lnTo>
                  <a:lnTo>
                    <a:pt x="63159" y="63160"/>
                  </a:lnTo>
                  <a:lnTo>
                    <a:pt x="35797" y="97206"/>
                  </a:lnTo>
                  <a:lnTo>
                    <a:pt x="16230" y="136825"/>
                  </a:lnTo>
                  <a:lnTo>
                    <a:pt x="2028" y="212150"/>
                  </a:lnTo>
                  <a:lnTo>
                    <a:pt x="253" y="265303"/>
                  </a:lnTo>
                  <a:lnTo>
                    <a:pt x="0" y="331212"/>
                  </a:lnTo>
                  <a:lnTo>
                    <a:pt x="0" y="1668273"/>
                  </a:lnTo>
                  <a:lnTo>
                    <a:pt x="253" y="1734183"/>
                  </a:lnTo>
                  <a:lnTo>
                    <a:pt x="2028" y="1787336"/>
                  </a:lnTo>
                  <a:lnTo>
                    <a:pt x="6847" y="1829555"/>
                  </a:lnTo>
                  <a:lnTo>
                    <a:pt x="35797" y="1902279"/>
                  </a:lnTo>
                  <a:lnTo>
                    <a:pt x="63159" y="1936325"/>
                  </a:lnTo>
                  <a:lnTo>
                    <a:pt x="97205" y="1963687"/>
                  </a:lnTo>
                  <a:lnTo>
                    <a:pt x="136824" y="1983254"/>
                  </a:lnTo>
                  <a:lnTo>
                    <a:pt x="212149" y="1997456"/>
                  </a:lnTo>
                  <a:lnTo>
                    <a:pt x="265302" y="1999232"/>
                  </a:lnTo>
                  <a:lnTo>
                    <a:pt x="331211" y="1999485"/>
                  </a:lnTo>
                  <a:lnTo>
                    <a:pt x="4082837" y="1999485"/>
                  </a:lnTo>
                  <a:lnTo>
                    <a:pt x="4148746" y="1999232"/>
                  </a:lnTo>
                  <a:lnTo>
                    <a:pt x="4201901" y="1997456"/>
                  </a:lnTo>
                  <a:lnTo>
                    <a:pt x="4244121" y="1992638"/>
                  </a:lnTo>
                  <a:lnTo>
                    <a:pt x="4316844" y="1963687"/>
                  </a:lnTo>
                  <a:lnTo>
                    <a:pt x="4350888" y="1936325"/>
                  </a:lnTo>
                  <a:lnTo>
                    <a:pt x="4378251" y="1902279"/>
                  </a:lnTo>
                  <a:lnTo>
                    <a:pt x="4397823" y="1862661"/>
                  </a:lnTo>
                  <a:lnTo>
                    <a:pt x="4412024" y="1787336"/>
                  </a:lnTo>
                  <a:lnTo>
                    <a:pt x="4413799" y="1734183"/>
                  </a:lnTo>
                  <a:lnTo>
                    <a:pt x="4414053" y="1668273"/>
                  </a:lnTo>
                  <a:lnTo>
                    <a:pt x="4414053" y="331212"/>
                  </a:lnTo>
                  <a:lnTo>
                    <a:pt x="4413799" y="265303"/>
                  </a:lnTo>
                  <a:lnTo>
                    <a:pt x="4412024" y="212150"/>
                  </a:lnTo>
                  <a:lnTo>
                    <a:pt x="4407206" y="169931"/>
                  </a:lnTo>
                  <a:lnTo>
                    <a:pt x="4378251" y="97206"/>
                  </a:lnTo>
                  <a:lnTo>
                    <a:pt x="4350888" y="63160"/>
                  </a:lnTo>
                  <a:lnTo>
                    <a:pt x="4316844" y="35798"/>
                  </a:lnTo>
                  <a:lnTo>
                    <a:pt x="4277229" y="16230"/>
                  </a:lnTo>
                  <a:lnTo>
                    <a:pt x="4201901" y="2028"/>
                  </a:lnTo>
                  <a:lnTo>
                    <a:pt x="4148746" y="253"/>
                  </a:lnTo>
                  <a:lnTo>
                    <a:pt x="4082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26170" y="2566206"/>
              <a:ext cx="2235200" cy="1540510"/>
            </a:xfrm>
            <a:custGeom>
              <a:avLst/>
              <a:gdLst/>
              <a:ahLst/>
              <a:cxnLst/>
              <a:rect l="l" t="t" r="r" b="b"/>
              <a:pathLst>
                <a:path w="2235200" h="1540510">
                  <a:moveTo>
                    <a:pt x="549427" y="1080452"/>
                  </a:moveTo>
                  <a:lnTo>
                    <a:pt x="543191" y="1030338"/>
                  </a:lnTo>
                  <a:lnTo>
                    <a:pt x="511606" y="990930"/>
                  </a:lnTo>
                  <a:lnTo>
                    <a:pt x="466763" y="977760"/>
                  </a:lnTo>
                  <a:lnTo>
                    <a:pt x="420331" y="976960"/>
                  </a:lnTo>
                  <a:lnTo>
                    <a:pt x="129095" y="976960"/>
                  </a:lnTo>
                  <a:lnTo>
                    <a:pt x="82651" y="977760"/>
                  </a:lnTo>
                  <a:lnTo>
                    <a:pt x="37820" y="990930"/>
                  </a:lnTo>
                  <a:lnTo>
                    <a:pt x="6235" y="1030338"/>
                  </a:lnTo>
                  <a:lnTo>
                    <a:pt x="0" y="1080452"/>
                  </a:lnTo>
                  <a:lnTo>
                    <a:pt x="0" y="1436916"/>
                  </a:lnTo>
                  <a:lnTo>
                    <a:pt x="6235" y="1487030"/>
                  </a:lnTo>
                  <a:lnTo>
                    <a:pt x="37820" y="1526438"/>
                  </a:lnTo>
                  <a:lnTo>
                    <a:pt x="82651" y="1539608"/>
                  </a:lnTo>
                  <a:lnTo>
                    <a:pt x="129095" y="1540395"/>
                  </a:lnTo>
                  <a:lnTo>
                    <a:pt x="420331" y="1540395"/>
                  </a:lnTo>
                  <a:lnTo>
                    <a:pt x="466763" y="1539608"/>
                  </a:lnTo>
                  <a:lnTo>
                    <a:pt x="511606" y="1526438"/>
                  </a:lnTo>
                  <a:lnTo>
                    <a:pt x="543191" y="1487030"/>
                  </a:lnTo>
                  <a:lnTo>
                    <a:pt x="549427" y="1436916"/>
                  </a:lnTo>
                  <a:lnTo>
                    <a:pt x="549427" y="1080452"/>
                  </a:lnTo>
                  <a:close/>
                </a:path>
                <a:path w="2235200" h="1540510">
                  <a:moveTo>
                    <a:pt x="1111300" y="1080452"/>
                  </a:moveTo>
                  <a:lnTo>
                    <a:pt x="1105065" y="1030338"/>
                  </a:lnTo>
                  <a:lnTo>
                    <a:pt x="1073480" y="990930"/>
                  </a:lnTo>
                  <a:lnTo>
                    <a:pt x="1028649" y="977760"/>
                  </a:lnTo>
                  <a:lnTo>
                    <a:pt x="982205" y="976960"/>
                  </a:lnTo>
                  <a:lnTo>
                    <a:pt x="690981" y="976960"/>
                  </a:lnTo>
                  <a:lnTo>
                    <a:pt x="644537" y="977760"/>
                  </a:lnTo>
                  <a:lnTo>
                    <a:pt x="599694" y="990930"/>
                  </a:lnTo>
                  <a:lnTo>
                    <a:pt x="568109" y="1030338"/>
                  </a:lnTo>
                  <a:lnTo>
                    <a:pt x="561886" y="1080452"/>
                  </a:lnTo>
                  <a:lnTo>
                    <a:pt x="561886" y="1436916"/>
                  </a:lnTo>
                  <a:lnTo>
                    <a:pt x="568109" y="1487030"/>
                  </a:lnTo>
                  <a:lnTo>
                    <a:pt x="599694" y="1526438"/>
                  </a:lnTo>
                  <a:lnTo>
                    <a:pt x="644537" y="1539608"/>
                  </a:lnTo>
                  <a:lnTo>
                    <a:pt x="690981" y="1540395"/>
                  </a:lnTo>
                  <a:lnTo>
                    <a:pt x="982205" y="1540395"/>
                  </a:lnTo>
                  <a:lnTo>
                    <a:pt x="1028649" y="1539608"/>
                  </a:lnTo>
                  <a:lnTo>
                    <a:pt x="1073480" y="1526438"/>
                  </a:lnTo>
                  <a:lnTo>
                    <a:pt x="1105065" y="1487030"/>
                  </a:lnTo>
                  <a:lnTo>
                    <a:pt x="1111300" y="1436916"/>
                  </a:lnTo>
                  <a:lnTo>
                    <a:pt x="1111300" y="1080452"/>
                  </a:lnTo>
                  <a:close/>
                </a:path>
                <a:path w="2235200" h="1540510">
                  <a:moveTo>
                    <a:pt x="1673186" y="1080452"/>
                  </a:moveTo>
                  <a:lnTo>
                    <a:pt x="1666951" y="1030338"/>
                  </a:lnTo>
                  <a:lnTo>
                    <a:pt x="1635366" y="990930"/>
                  </a:lnTo>
                  <a:lnTo>
                    <a:pt x="1590535" y="977760"/>
                  </a:lnTo>
                  <a:lnTo>
                    <a:pt x="1544091" y="976960"/>
                  </a:lnTo>
                  <a:lnTo>
                    <a:pt x="1252855" y="976960"/>
                  </a:lnTo>
                  <a:lnTo>
                    <a:pt x="1206411" y="977760"/>
                  </a:lnTo>
                  <a:lnTo>
                    <a:pt x="1161580" y="990930"/>
                  </a:lnTo>
                  <a:lnTo>
                    <a:pt x="1129995" y="1030338"/>
                  </a:lnTo>
                  <a:lnTo>
                    <a:pt x="1123759" y="1080452"/>
                  </a:lnTo>
                  <a:lnTo>
                    <a:pt x="1123759" y="1436916"/>
                  </a:lnTo>
                  <a:lnTo>
                    <a:pt x="1129995" y="1487030"/>
                  </a:lnTo>
                  <a:lnTo>
                    <a:pt x="1161580" y="1526438"/>
                  </a:lnTo>
                  <a:lnTo>
                    <a:pt x="1206411" y="1539608"/>
                  </a:lnTo>
                  <a:lnTo>
                    <a:pt x="1252855" y="1540395"/>
                  </a:lnTo>
                  <a:lnTo>
                    <a:pt x="1544091" y="1540395"/>
                  </a:lnTo>
                  <a:lnTo>
                    <a:pt x="1590535" y="1539608"/>
                  </a:lnTo>
                  <a:lnTo>
                    <a:pt x="1635366" y="1526438"/>
                  </a:lnTo>
                  <a:lnTo>
                    <a:pt x="1666951" y="1487030"/>
                  </a:lnTo>
                  <a:lnTo>
                    <a:pt x="1673186" y="1436916"/>
                  </a:lnTo>
                  <a:lnTo>
                    <a:pt x="1673186" y="1080452"/>
                  </a:lnTo>
                  <a:close/>
                </a:path>
                <a:path w="2235200" h="1540510">
                  <a:moveTo>
                    <a:pt x="1916709" y="240093"/>
                  </a:moveTo>
                  <a:lnTo>
                    <a:pt x="1916518" y="192316"/>
                  </a:lnTo>
                  <a:lnTo>
                    <a:pt x="1915236" y="153784"/>
                  </a:lnTo>
                  <a:lnTo>
                    <a:pt x="1904949" y="99187"/>
                  </a:lnTo>
                  <a:lnTo>
                    <a:pt x="1870925" y="45783"/>
                  </a:lnTo>
                  <a:lnTo>
                    <a:pt x="1817522" y="11772"/>
                  </a:lnTo>
                  <a:lnTo>
                    <a:pt x="1762925" y="1473"/>
                  </a:lnTo>
                  <a:lnTo>
                    <a:pt x="1724393" y="190"/>
                  </a:lnTo>
                  <a:lnTo>
                    <a:pt x="1676615" y="0"/>
                  </a:lnTo>
                  <a:lnTo>
                    <a:pt x="558444" y="0"/>
                  </a:lnTo>
                  <a:lnTo>
                    <a:pt x="510667" y="190"/>
                  </a:lnTo>
                  <a:lnTo>
                    <a:pt x="472135" y="1473"/>
                  </a:lnTo>
                  <a:lnTo>
                    <a:pt x="417537" y="11772"/>
                  </a:lnTo>
                  <a:lnTo>
                    <a:pt x="364134" y="45783"/>
                  </a:lnTo>
                  <a:lnTo>
                    <a:pt x="330123" y="99187"/>
                  </a:lnTo>
                  <a:lnTo>
                    <a:pt x="319824" y="153784"/>
                  </a:lnTo>
                  <a:lnTo>
                    <a:pt x="318541" y="192316"/>
                  </a:lnTo>
                  <a:lnTo>
                    <a:pt x="318350" y="240093"/>
                  </a:lnTo>
                  <a:lnTo>
                    <a:pt x="318350" y="484632"/>
                  </a:lnTo>
                  <a:lnTo>
                    <a:pt x="318541" y="532422"/>
                  </a:lnTo>
                  <a:lnTo>
                    <a:pt x="319824" y="570941"/>
                  </a:lnTo>
                  <a:lnTo>
                    <a:pt x="330123" y="625551"/>
                  </a:lnTo>
                  <a:lnTo>
                    <a:pt x="364134" y="678954"/>
                  </a:lnTo>
                  <a:lnTo>
                    <a:pt x="417537" y="712965"/>
                  </a:lnTo>
                  <a:lnTo>
                    <a:pt x="472135" y="723265"/>
                  </a:lnTo>
                  <a:lnTo>
                    <a:pt x="510667" y="724547"/>
                  </a:lnTo>
                  <a:lnTo>
                    <a:pt x="558444" y="724738"/>
                  </a:lnTo>
                  <a:lnTo>
                    <a:pt x="1676615" y="724738"/>
                  </a:lnTo>
                  <a:lnTo>
                    <a:pt x="1724393" y="724547"/>
                  </a:lnTo>
                  <a:lnTo>
                    <a:pt x="1762925" y="723265"/>
                  </a:lnTo>
                  <a:lnTo>
                    <a:pt x="1817522" y="712965"/>
                  </a:lnTo>
                  <a:lnTo>
                    <a:pt x="1870925" y="678954"/>
                  </a:lnTo>
                  <a:lnTo>
                    <a:pt x="1904949" y="625551"/>
                  </a:lnTo>
                  <a:lnTo>
                    <a:pt x="1915236" y="570941"/>
                  </a:lnTo>
                  <a:lnTo>
                    <a:pt x="1916518" y="532422"/>
                  </a:lnTo>
                  <a:lnTo>
                    <a:pt x="1916709" y="484632"/>
                  </a:lnTo>
                  <a:lnTo>
                    <a:pt x="1916709" y="240093"/>
                  </a:lnTo>
                  <a:close/>
                </a:path>
                <a:path w="2235200" h="1540510">
                  <a:moveTo>
                    <a:pt x="2235060" y="1080452"/>
                  </a:moveTo>
                  <a:lnTo>
                    <a:pt x="2228837" y="1030338"/>
                  </a:lnTo>
                  <a:lnTo>
                    <a:pt x="2197239" y="990930"/>
                  </a:lnTo>
                  <a:lnTo>
                    <a:pt x="2152408" y="977760"/>
                  </a:lnTo>
                  <a:lnTo>
                    <a:pt x="2105964" y="976960"/>
                  </a:lnTo>
                  <a:lnTo>
                    <a:pt x="1814741" y="976960"/>
                  </a:lnTo>
                  <a:lnTo>
                    <a:pt x="1768297" y="977760"/>
                  </a:lnTo>
                  <a:lnTo>
                    <a:pt x="1723453" y="990930"/>
                  </a:lnTo>
                  <a:lnTo>
                    <a:pt x="1691868" y="1030338"/>
                  </a:lnTo>
                  <a:lnTo>
                    <a:pt x="1685645" y="1080452"/>
                  </a:lnTo>
                  <a:lnTo>
                    <a:pt x="1685645" y="1436916"/>
                  </a:lnTo>
                  <a:lnTo>
                    <a:pt x="1691868" y="1487030"/>
                  </a:lnTo>
                  <a:lnTo>
                    <a:pt x="1723453" y="1526438"/>
                  </a:lnTo>
                  <a:lnTo>
                    <a:pt x="1768297" y="1539608"/>
                  </a:lnTo>
                  <a:lnTo>
                    <a:pt x="1814741" y="1540395"/>
                  </a:lnTo>
                  <a:lnTo>
                    <a:pt x="2105964" y="1540395"/>
                  </a:lnTo>
                  <a:lnTo>
                    <a:pt x="2152408" y="1539608"/>
                  </a:lnTo>
                  <a:lnTo>
                    <a:pt x="2197239" y="1526438"/>
                  </a:lnTo>
                  <a:lnTo>
                    <a:pt x="2228837" y="1487030"/>
                  </a:lnTo>
                  <a:lnTo>
                    <a:pt x="2235060" y="1436916"/>
                  </a:lnTo>
                  <a:lnTo>
                    <a:pt x="2235060" y="1080452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83510" y="2701433"/>
            <a:ext cx="2120900" cy="1320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35" dirty="0">
                <a:latin typeface="Arial MT"/>
                <a:cs typeface="Arial MT"/>
              </a:rPr>
              <a:t>Topic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561340" algn="l"/>
                <a:tab pos="1123315" algn="l"/>
                <a:tab pos="1685289" algn="l"/>
              </a:tabLst>
            </a:pPr>
            <a:r>
              <a:rPr sz="2600" spc="20" dirty="0">
                <a:latin typeface="Arial MT"/>
                <a:cs typeface="Arial MT"/>
              </a:rPr>
              <a:t>P1	P2	P3	P4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1628" y="7558131"/>
            <a:ext cx="6301740" cy="1047115"/>
          </a:xfrm>
          <a:custGeom>
            <a:avLst/>
            <a:gdLst/>
            <a:ahLst/>
            <a:cxnLst/>
            <a:rect l="l" t="t" r="r" b="b"/>
            <a:pathLst>
              <a:path w="6301740" h="1047115">
                <a:moveTo>
                  <a:pt x="3536429" y="240093"/>
                </a:moveTo>
                <a:lnTo>
                  <a:pt x="3536238" y="192316"/>
                </a:lnTo>
                <a:lnTo>
                  <a:pt x="3534956" y="153784"/>
                </a:lnTo>
                <a:lnTo>
                  <a:pt x="3524669" y="99187"/>
                </a:lnTo>
                <a:lnTo>
                  <a:pt x="3490645" y="45783"/>
                </a:lnTo>
                <a:lnTo>
                  <a:pt x="3437242" y="11760"/>
                </a:lnTo>
                <a:lnTo>
                  <a:pt x="3382645" y="1473"/>
                </a:lnTo>
                <a:lnTo>
                  <a:pt x="3344113" y="177"/>
                </a:lnTo>
                <a:lnTo>
                  <a:pt x="3296335" y="0"/>
                </a:lnTo>
                <a:lnTo>
                  <a:pt x="240093" y="0"/>
                </a:lnTo>
                <a:lnTo>
                  <a:pt x="192316" y="177"/>
                </a:lnTo>
                <a:lnTo>
                  <a:pt x="153784" y="1473"/>
                </a:lnTo>
                <a:lnTo>
                  <a:pt x="99187" y="11760"/>
                </a:lnTo>
                <a:lnTo>
                  <a:pt x="45783" y="45783"/>
                </a:lnTo>
                <a:lnTo>
                  <a:pt x="11760" y="99187"/>
                </a:lnTo>
                <a:lnTo>
                  <a:pt x="1473" y="153784"/>
                </a:lnTo>
                <a:lnTo>
                  <a:pt x="190" y="192316"/>
                </a:lnTo>
                <a:lnTo>
                  <a:pt x="0" y="240093"/>
                </a:lnTo>
                <a:lnTo>
                  <a:pt x="0" y="806983"/>
                </a:lnTo>
                <a:lnTo>
                  <a:pt x="190" y="854773"/>
                </a:lnTo>
                <a:lnTo>
                  <a:pt x="1473" y="893292"/>
                </a:lnTo>
                <a:lnTo>
                  <a:pt x="11760" y="947902"/>
                </a:lnTo>
                <a:lnTo>
                  <a:pt x="45783" y="1001306"/>
                </a:lnTo>
                <a:lnTo>
                  <a:pt x="99187" y="1035316"/>
                </a:lnTo>
                <a:lnTo>
                  <a:pt x="153784" y="1045616"/>
                </a:lnTo>
                <a:lnTo>
                  <a:pt x="192316" y="1046899"/>
                </a:lnTo>
                <a:lnTo>
                  <a:pt x="240093" y="1047089"/>
                </a:lnTo>
                <a:lnTo>
                  <a:pt x="3296335" y="1047089"/>
                </a:lnTo>
                <a:lnTo>
                  <a:pt x="3344113" y="1046899"/>
                </a:lnTo>
                <a:lnTo>
                  <a:pt x="3382645" y="1045616"/>
                </a:lnTo>
                <a:lnTo>
                  <a:pt x="3437242" y="1035316"/>
                </a:lnTo>
                <a:lnTo>
                  <a:pt x="3490645" y="1001306"/>
                </a:lnTo>
                <a:lnTo>
                  <a:pt x="3524669" y="947902"/>
                </a:lnTo>
                <a:lnTo>
                  <a:pt x="3534956" y="893292"/>
                </a:lnTo>
                <a:lnTo>
                  <a:pt x="3536238" y="854773"/>
                </a:lnTo>
                <a:lnTo>
                  <a:pt x="3536429" y="806983"/>
                </a:lnTo>
                <a:lnTo>
                  <a:pt x="3536429" y="240093"/>
                </a:lnTo>
                <a:close/>
              </a:path>
              <a:path w="6301740" h="1047115">
                <a:moveTo>
                  <a:pt x="6301638" y="240093"/>
                </a:moveTo>
                <a:lnTo>
                  <a:pt x="6301460" y="192316"/>
                </a:lnTo>
                <a:lnTo>
                  <a:pt x="6300165" y="153784"/>
                </a:lnTo>
                <a:lnTo>
                  <a:pt x="6289878" y="99187"/>
                </a:lnTo>
                <a:lnTo>
                  <a:pt x="6255855" y="45783"/>
                </a:lnTo>
                <a:lnTo>
                  <a:pt x="6202464" y="11760"/>
                </a:lnTo>
                <a:lnTo>
                  <a:pt x="6147854" y="1473"/>
                </a:lnTo>
                <a:lnTo>
                  <a:pt x="6109322" y="177"/>
                </a:lnTo>
                <a:lnTo>
                  <a:pt x="6061545" y="0"/>
                </a:lnTo>
                <a:lnTo>
                  <a:pt x="4236174" y="0"/>
                </a:lnTo>
                <a:lnTo>
                  <a:pt x="4188396" y="177"/>
                </a:lnTo>
                <a:lnTo>
                  <a:pt x="4149864" y="1473"/>
                </a:lnTo>
                <a:lnTo>
                  <a:pt x="4095267" y="11760"/>
                </a:lnTo>
                <a:lnTo>
                  <a:pt x="4041864" y="45783"/>
                </a:lnTo>
                <a:lnTo>
                  <a:pt x="4007840" y="99187"/>
                </a:lnTo>
                <a:lnTo>
                  <a:pt x="3997553" y="153784"/>
                </a:lnTo>
                <a:lnTo>
                  <a:pt x="3996258" y="192316"/>
                </a:lnTo>
                <a:lnTo>
                  <a:pt x="3996080" y="240093"/>
                </a:lnTo>
                <a:lnTo>
                  <a:pt x="3996080" y="806983"/>
                </a:lnTo>
                <a:lnTo>
                  <a:pt x="3996258" y="854773"/>
                </a:lnTo>
                <a:lnTo>
                  <a:pt x="3997553" y="893292"/>
                </a:lnTo>
                <a:lnTo>
                  <a:pt x="4007840" y="947902"/>
                </a:lnTo>
                <a:lnTo>
                  <a:pt x="4041864" y="1001306"/>
                </a:lnTo>
                <a:lnTo>
                  <a:pt x="4095267" y="1035316"/>
                </a:lnTo>
                <a:lnTo>
                  <a:pt x="4149864" y="1045616"/>
                </a:lnTo>
                <a:lnTo>
                  <a:pt x="4188396" y="1046899"/>
                </a:lnTo>
                <a:lnTo>
                  <a:pt x="4236174" y="1047089"/>
                </a:lnTo>
                <a:lnTo>
                  <a:pt x="6061545" y="1047089"/>
                </a:lnTo>
                <a:lnTo>
                  <a:pt x="6109322" y="1046899"/>
                </a:lnTo>
                <a:lnTo>
                  <a:pt x="6147854" y="1045616"/>
                </a:lnTo>
                <a:lnTo>
                  <a:pt x="6202464" y="1035316"/>
                </a:lnTo>
                <a:lnTo>
                  <a:pt x="6255855" y="1001306"/>
                </a:lnTo>
                <a:lnTo>
                  <a:pt x="6289878" y="947902"/>
                </a:lnTo>
                <a:lnTo>
                  <a:pt x="6300165" y="893292"/>
                </a:lnTo>
                <a:lnTo>
                  <a:pt x="6301460" y="854773"/>
                </a:lnTo>
                <a:lnTo>
                  <a:pt x="6301638" y="806983"/>
                </a:lnTo>
                <a:lnTo>
                  <a:pt x="6301638" y="240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65524" y="7907674"/>
            <a:ext cx="26219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num.stream.threads=1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8734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12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0" y="766051"/>
                </a:lnTo>
                <a:lnTo>
                  <a:pt x="11766" y="820654"/>
                </a:lnTo>
                <a:lnTo>
                  <a:pt x="45785" y="874054"/>
                </a:lnTo>
                <a:lnTo>
                  <a:pt x="99184" y="908073"/>
                </a:lnTo>
                <a:lnTo>
                  <a:pt x="153788" y="918368"/>
                </a:lnTo>
                <a:lnTo>
                  <a:pt x="192319" y="919655"/>
                </a:lnTo>
                <a:lnTo>
                  <a:pt x="240097" y="919839"/>
                </a:lnTo>
                <a:lnTo>
                  <a:pt x="980512" y="919839"/>
                </a:lnTo>
                <a:lnTo>
                  <a:pt x="1028290" y="919655"/>
                </a:lnTo>
                <a:lnTo>
                  <a:pt x="1066821" y="918368"/>
                </a:lnTo>
                <a:lnTo>
                  <a:pt x="1121425" y="908073"/>
                </a:lnTo>
                <a:lnTo>
                  <a:pt x="1174824" y="874054"/>
                </a:lnTo>
                <a:lnTo>
                  <a:pt x="1208843" y="820654"/>
                </a:lnTo>
                <a:lnTo>
                  <a:pt x="1219139" y="766051"/>
                </a:lnTo>
                <a:lnTo>
                  <a:pt x="1220426" y="727520"/>
                </a:lnTo>
                <a:lnTo>
                  <a:pt x="1220609" y="679742"/>
                </a:lnTo>
                <a:lnTo>
                  <a:pt x="1220609" y="240096"/>
                </a:lnTo>
                <a:lnTo>
                  <a:pt x="1220426" y="192318"/>
                </a:lnTo>
                <a:lnTo>
                  <a:pt x="1219139" y="153787"/>
                </a:lnTo>
                <a:lnTo>
                  <a:pt x="1208843" y="99184"/>
                </a:lnTo>
                <a:lnTo>
                  <a:pt x="1174824" y="45784"/>
                </a:lnTo>
                <a:lnTo>
                  <a:pt x="1121425" y="11765"/>
                </a:lnTo>
                <a:lnTo>
                  <a:pt x="1066821" y="1470"/>
                </a:lnTo>
                <a:lnTo>
                  <a:pt x="1028290" y="183"/>
                </a:lnTo>
                <a:lnTo>
                  <a:pt x="980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16528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55180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11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0" y="766051"/>
                </a:lnTo>
                <a:lnTo>
                  <a:pt x="11765" y="820654"/>
                </a:lnTo>
                <a:lnTo>
                  <a:pt x="45784" y="874054"/>
                </a:lnTo>
                <a:lnTo>
                  <a:pt x="99184" y="908073"/>
                </a:lnTo>
                <a:lnTo>
                  <a:pt x="153787" y="918368"/>
                </a:lnTo>
                <a:lnTo>
                  <a:pt x="192318" y="919655"/>
                </a:lnTo>
                <a:lnTo>
                  <a:pt x="240096" y="919839"/>
                </a:lnTo>
                <a:lnTo>
                  <a:pt x="980511" y="919839"/>
                </a:lnTo>
                <a:lnTo>
                  <a:pt x="1028289" y="919655"/>
                </a:lnTo>
                <a:lnTo>
                  <a:pt x="1066820" y="918368"/>
                </a:lnTo>
                <a:lnTo>
                  <a:pt x="1121424" y="908073"/>
                </a:lnTo>
                <a:lnTo>
                  <a:pt x="1174824" y="874054"/>
                </a:lnTo>
                <a:lnTo>
                  <a:pt x="1208842" y="820654"/>
                </a:lnTo>
                <a:lnTo>
                  <a:pt x="1219138" y="766051"/>
                </a:lnTo>
                <a:lnTo>
                  <a:pt x="1220425" y="727520"/>
                </a:lnTo>
                <a:lnTo>
                  <a:pt x="1220608" y="679742"/>
                </a:lnTo>
                <a:lnTo>
                  <a:pt x="1220608" y="240096"/>
                </a:lnTo>
                <a:lnTo>
                  <a:pt x="1220425" y="192318"/>
                </a:lnTo>
                <a:lnTo>
                  <a:pt x="1219138" y="153787"/>
                </a:lnTo>
                <a:lnTo>
                  <a:pt x="1208842" y="99184"/>
                </a:lnTo>
                <a:lnTo>
                  <a:pt x="1174824" y="45784"/>
                </a:lnTo>
                <a:lnTo>
                  <a:pt x="1121424" y="11765"/>
                </a:lnTo>
                <a:lnTo>
                  <a:pt x="1066820" y="1470"/>
                </a:lnTo>
                <a:lnTo>
                  <a:pt x="1028289" y="183"/>
                </a:lnTo>
                <a:lnTo>
                  <a:pt x="980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72973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11625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07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0" y="766051"/>
                </a:lnTo>
                <a:lnTo>
                  <a:pt x="11766" y="820654"/>
                </a:lnTo>
                <a:lnTo>
                  <a:pt x="45785" y="874054"/>
                </a:lnTo>
                <a:lnTo>
                  <a:pt x="99184" y="908073"/>
                </a:lnTo>
                <a:lnTo>
                  <a:pt x="153788" y="918368"/>
                </a:lnTo>
                <a:lnTo>
                  <a:pt x="192319" y="919655"/>
                </a:lnTo>
                <a:lnTo>
                  <a:pt x="240097" y="919839"/>
                </a:lnTo>
                <a:lnTo>
                  <a:pt x="980507" y="919839"/>
                </a:lnTo>
                <a:lnTo>
                  <a:pt x="1028287" y="919655"/>
                </a:lnTo>
                <a:lnTo>
                  <a:pt x="1066821" y="918368"/>
                </a:lnTo>
                <a:lnTo>
                  <a:pt x="1121424" y="908073"/>
                </a:lnTo>
                <a:lnTo>
                  <a:pt x="1174826" y="874054"/>
                </a:lnTo>
                <a:lnTo>
                  <a:pt x="1208845" y="820654"/>
                </a:lnTo>
                <a:lnTo>
                  <a:pt x="1219134" y="766051"/>
                </a:lnTo>
                <a:lnTo>
                  <a:pt x="1220420" y="727520"/>
                </a:lnTo>
                <a:lnTo>
                  <a:pt x="1220604" y="679742"/>
                </a:lnTo>
                <a:lnTo>
                  <a:pt x="1220604" y="240096"/>
                </a:lnTo>
                <a:lnTo>
                  <a:pt x="1220420" y="192318"/>
                </a:lnTo>
                <a:lnTo>
                  <a:pt x="1219134" y="153787"/>
                </a:lnTo>
                <a:lnTo>
                  <a:pt x="1208845" y="99184"/>
                </a:lnTo>
                <a:lnTo>
                  <a:pt x="1174826" y="45784"/>
                </a:lnTo>
                <a:lnTo>
                  <a:pt x="1121424" y="11765"/>
                </a:lnTo>
                <a:lnTo>
                  <a:pt x="1066821" y="1470"/>
                </a:lnTo>
                <a:lnTo>
                  <a:pt x="1028287" y="183"/>
                </a:lnTo>
                <a:lnTo>
                  <a:pt x="980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29418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168068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14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5"/>
                </a:lnTo>
                <a:lnTo>
                  <a:pt x="45785" y="45784"/>
                </a:lnTo>
                <a:lnTo>
                  <a:pt x="11769" y="99184"/>
                </a:lnTo>
                <a:lnTo>
                  <a:pt x="1471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1" y="766051"/>
                </a:lnTo>
                <a:lnTo>
                  <a:pt x="11769" y="820654"/>
                </a:lnTo>
                <a:lnTo>
                  <a:pt x="45785" y="874054"/>
                </a:lnTo>
                <a:lnTo>
                  <a:pt x="99190" y="908073"/>
                </a:lnTo>
                <a:lnTo>
                  <a:pt x="153788" y="918368"/>
                </a:lnTo>
                <a:lnTo>
                  <a:pt x="192318" y="919655"/>
                </a:lnTo>
                <a:lnTo>
                  <a:pt x="240097" y="919839"/>
                </a:lnTo>
                <a:lnTo>
                  <a:pt x="980514" y="919839"/>
                </a:lnTo>
                <a:lnTo>
                  <a:pt x="1028293" y="919655"/>
                </a:lnTo>
                <a:lnTo>
                  <a:pt x="1066823" y="918368"/>
                </a:lnTo>
                <a:lnTo>
                  <a:pt x="1121421" y="908073"/>
                </a:lnTo>
                <a:lnTo>
                  <a:pt x="1174826" y="874054"/>
                </a:lnTo>
                <a:lnTo>
                  <a:pt x="1208842" y="820654"/>
                </a:lnTo>
                <a:lnTo>
                  <a:pt x="1219140" y="766051"/>
                </a:lnTo>
                <a:lnTo>
                  <a:pt x="1220428" y="727520"/>
                </a:lnTo>
                <a:lnTo>
                  <a:pt x="1220612" y="679742"/>
                </a:lnTo>
                <a:lnTo>
                  <a:pt x="1220612" y="240096"/>
                </a:lnTo>
                <a:lnTo>
                  <a:pt x="1220428" y="192318"/>
                </a:lnTo>
                <a:lnTo>
                  <a:pt x="1219140" y="153787"/>
                </a:lnTo>
                <a:lnTo>
                  <a:pt x="1208842" y="99184"/>
                </a:lnTo>
                <a:lnTo>
                  <a:pt x="1174826" y="45784"/>
                </a:lnTo>
                <a:lnTo>
                  <a:pt x="1121421" y="11765"/>
                </a:lnTo>
                <a:lnTo>
                  <a:pt x="1066823" y="1470"/>
                </a:lnTo>
                <a:lnTo>
                  <a:pt x="1028293" y="183"/>
                </a:lnTo>
                <a:lnTo>
                  <a:pt x="980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85867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T4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10692" y="4520358"/>
            <a:ext cx="4692015" cy="2216785"/>
            <a:chOff x="5410692" y="4520358"/>
            <a:chExt cx="4692015" cy="2216785"/>
          </a:xfrm>
        </p:grpSpPr>
        <p:sp>
          <p:nvSpPr>
            <p:cNvPr id="18" name="object 18"/>
            <p:cNvSpPr/>
            <p:nvPr/>
          </p:nvSpPr>
          <p:spPr>
            <a:xfrm>
              <a:off x="9743707" y="4530836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0"/>
                  </a:moveTo>
                  <a:lnTo>
                    <a:pt x="0" y="32139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93447" y="484175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52050" y="6325139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0"/>
                  </a:moveTo>
                  <a:lnTo>
                    <a:pt x="0" y="32139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0683" y="5256409"/>
              <a:ext cx="4692015" cy="1480185"/>
            </a:xfrm>
            <a:custGeom>
              <a:avLst/>
              <a:gdLst/>
              <a:ahLst/>
              <a:cxnLst/>
              <a:rect l="l" t="t" r="r" b="b"/>
              <a:pathLst>
                <a:path w="4692015" h="1480184">
                  <a:moveTo>
                    <a:pt x="1455496" y="240093"/>
                  </a:moveTo>
                  <a:lnTo>
                    <a:pt x="1455305" y="192316"/>
                  </a:lnTo>
                  <a:lnTo>
                    <a:pt x="1454023" y="153784"/>
                  </a:lnTo>
                  <a:lnTo>
                    <a:pt x="1443723" y="99187"/>
                  </a:lnTo>
                  <a:lnTo>
                    <a:pt x="1409712" y="45783"/>
                  </a:lnTo>
                  <a:lnTo>
                    <a:pt x="1356309" y="11760"/>
                  </a:lnTo>
                  <a:lnTo>
                    <a:pt x="1301699" y="1473"/>
                  </a:lnTo>
                  <a:lnTo>
                    <a:pt x="1263167" y="177"/>
                  </a:lnTo>
                  <a:lnTo>
                    <a:pt x="1215390" y="0"/>
                  </a:lnTo>
                  <a:lnTo>
                    <a:pt x="240106" y="0"/>
                  </a:lnTo>
                  <a:lnTo>
                    <a:pt x="192328" y="177"/>
                  </a:lnTo>
                  <a:lnTo>
                    <a:pt x="153797" y="1473"/>
                  </a:lnTo>
                  <a:lnTo>
                    <a:pt x="99187" y="11760"/>
                  </a:lnTo>
                  <a:lnTo>
                    <a:pt x="45783" y="45783"/>
                  </a:lnTo>
                  <a:lnTo>
                    <a:pt x="11772" y="99187"/>
                  </a:lnTo>
                  <a:lnTo>
                    <a:pt x="1473" y="153784"/>
                  </a:lnTo>
                  <a:lnTo>
                    <a:pt x="190" y="192316"/>
                  </a:lnTo>
                  <a:lnTo>
                    <a:pt x="0" y="240093"/>
                  </a:lnTo>
                  <a:lnTo>
                    <a:pt x="0" y="555650"/>
                  </a:lnTo>
                  <a:lnTo>
                    <a:pt x="190" y="603427"/>
                  </a:lnTo>
                  <a:lnTo>
                    <a:pt x="1473" y="641959"/>
                  </a:lnTo>
                  <a:lnTo>
                    <a:pt x="11772" y="696569"/>
                  </a:lnTo>
                  <a:lnTo>
                    <a:pt x="45783" y="749960"/>
                  </a:lnTo>
                  <a:lnTo>
                    <a:pt x="99187" y="783983"/>
                  </a:lnTo>
                  <a:lnTo>
                    <a:pt x="153797" y="794283"/>
                  </a:lnTo>
                  <a:lnTo>
                    <a:pt x="192328" y="795566"/>
                  </a:lnTo>
                  <a:lnTo>
                    <a:pt x="240106" y="795756"/>
                  </a:lnTo>
                  <a:lnTo>
                    <a:pt x="1215390" y="795756"/>
                  </a:lnTo>
                  <a:lnTo>
                    <a:pt x="1263167" y="795566"/>
                  </a:lnTo>
                  <a:lnTo>
                    <a:pt x="1301699" y="794283"/>
                  </a:lnTo>
                  <a:lnTo>
                    <a:pt x="1356309" y="783983"/>
                  </a:lnTo>
                  <a:lnTo>
                    <a:pt x="1409712" y="749960"/>
                  </a:lnTo>
                  <a:lnTo>
                    <a:pt x="1443723" y="696569"/>
                  </a:lnTo>
                  <a:lnTo>
                    <a:pt x="1454023" y="641959"/>
                  </a:lnTo>
                  <a:lnTo>
                    <a:pt x="1455305" y="603427"/>
                  </a:lnTo>
                  <a:lnTo>
                    <a:pt x="1455496" y="555650"/>
                  </a:lnTo>
                  <a:lnTo>
                    <a:pt x="1455496" y="240093"/>
                  </a:lnTo>
                  <a:close/>
                </a:path>
                <a:path w="4692015" h="1480184">
                  <a:moveTo>
                    <a:pt x="4691621" y="1379651"/>
                  </a:moveTo>
                  <a:lnTo>
                    <a:pt x="4591101" y="1379651"/>
                  </a:lnTo>
                  <a:lnTo>
                    <a:pt x="4641367" y="1480172"/>
                  </a:lnTo>
                  <a:lnTo>
                    <a:pt x="4691621" y="1379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98851" y="5428281"/>
            <a:ext cx="8921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9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asks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32964" y="8694032"/>
            <a:ext cx="2235200" cy="563880"/>
          </a:xfrm>
          <a:custGeom>
            <a:avLst/>
            <a:gdLst/>
            <a:ahLst/>
            <a:cxnLst/>
            <a:rect l="l" t="t" r="r" b="b"/>
            <a:pathLst>
              <a:path w="2235200" h="563879">
                <a:moveTo>
                  <a:pt x="549414" y="103492"/>
                </a:moveTo>
                <a:lnTo>
                  <a:pt x="543179" y="53378"/>
                </a:lnTo>
                <a:lnTo>
                  <a:pt x="511594" y="13970"/>
                </a:lnTo>
                <a:lnTo>
                  <a:pt x="466763" y="800"/>
                </a:lnTo>
                <a:lnTo>
                  <a:pt x="420319" y="0"/>
                </a:lnTo>
                <a:lnTo>
                  <a:pt x="129095" y="0"/>
                </a:lnTo>
                <a:lnTo>
                  <a:pt x="82651" y="800"/>
                </a:lnTo>
                <a:lnTo>
                  <a:pt x="37807" y="13970"/>
                </a:lnTo>
                <a:lnTo>
                  <a:pt x="6223" y="53378"/>
                </a:lnTo>
                <a:lnTo>
                  <a:pt x="0" y="103492"/>
                </a:lnTo>
                <a:lnTo>
                  <a:pt x="0" y="459955"/>
                </a:lnTo>
                <a:lnTo>
                  <a:pt x="6223" y="510070"/>
                </a:lnTo>
                <a:lnTo>
                  <a:pt x="37807" y="549478"/>
                </a:lnTo>
                <a:lnTo>
                  <a:pt x="82651" y="562648"/>
                </a:lnTo>
                <a:lnTo>
                  <a:pt x="129095" y="563435"/>
                </a:lnTo>
                <a:lnTo>
                  <a:pt x="420319" y="563435"/>
                </a:lnTo>
                <a:lnTo>
                  <a:pt x="466763" y="562648"/>
                </a:lnTo>
                <a:lnTo>
                  <a:pt x="511594" y="549478"/>
                </a:lnTo>
                <a:lnTo>
                  <a:pt x="543179" y="510070"/>
                </a:lnTo>
                <a:lnTo>
                  <a:pt x="549414" y="459955"/>
                </a:lnTo>
                <a:lnTo>
                  <a:pt x="549414" y="103492"/>
                </a:lnTo>
                <a:close/>
              </a:path>
              <a:path w="2235200" h="563879">
                <a:moveTo>
                  <a:pt x="1111300" y="103492"/>
                </a:moveTo>
                <a:lnTo>
                  <a:pt x="1105065" y="53378"/>
                </a:lnTo>
                <a:lnTo>
                  <a:pt x="1073480" y="13970"/>
                </a:lnTo>
                <a:lnTo>
                  <a:pt x="1028649" y="800"/>
                </a:lnTo>
                <a:lnTo>
                  <a:pt x="982205" y="0"/>
                </a:lnTo>
                <a:lnTo>
                  <a:pt x="690968" y="0"/>
                </a:lnTo>
                <a:lnTo>
                  <a:pt x="644525" y="800"/>
                </a:lnTo>
                <a:lnTo>
                  <a:pt x="599694" y="13970"/>
                </a:lnTo>
                <a:lnTo>
                  <a:pt x="568109" y="53378"/>
                </a:lnTo>
                <a:lnTo>
                  <a:pt x="561873" y="103492"/>
                </a:lnTo>
                <a:lnTo>
                  <a:pt x="561873" y="459955"/>
                </a:lnTo>
                <a:lnTo>
                  <a:pt x="568109" y="510070"/>
                </a:lnTo>
                <a:lnTo>
                  <a:pt x="599694" y="549478"/>
                </a:lnTo>
                <a:lnTo>
                  <a:pt x="644525" y="562648"/>
                </a:lnTo>
                <a:lnTo>
                  <a:pt x="690968" y="563435"/>
                </a:lnTo>
                <a:lnTo>
                  <a:pt x="982205" y="563435"/>
                </a:lnTo>
                <a:lnTo>
                  <a:pt x="1028649" y="562648"/>
                </a:lnTo>
                <a:lnTo>
                  <a:pt x="1073480" y="549478"/>
                </a:lnTo>
                <a:lnTo>
                  <a:pt x="1105065" y="510070"/>
                </a:lnTo>
                <a:lnTo>
                  <a:pt x="1111300" y="459955"/>
                </a:lnTo>
                <a:lnTo>
                  <a:pt x="1111300" y="103492"/>
                </a:lnTo>
                <a:close/>
              </a:path>
              <a:path w="2235200" h="563879">
                <a:moveTo>
                  <a:pt x="1673174" y="103492"/>
                </a:moveTo>
                <a:lnTo>
                  <a:pt x="1666938" y="53378"/>
                </a:lnTo>
                <a:lnTo>
                  <a:pt x="1635366" y="13970"/>
                </a:lnTo>
                <a:lnTo>
                  <a:pt x="1590522" y="800"/>
                </a:lnTo>
                <a:lnTo>
                  <a:pt x="1544091" y="0"/>
                </a:lnTo>
                <a:lnTo>
                  <a:pt x="1252855" y="0"/>
                </a:lnTo>
                <a:lnTo>
                  <a:pt x="1206411" y="800"/>
                </a:lnTo>
                <a:lnTo>
                  <a:pt x="1161567" y="13970"/>
                </a:lnTo>
                <a:lnTo>
                  <a:pt x="1129982" y="53378"/>
                </a:lnTo>
                <a:lnTo>
                  <a:pt x="1123759" y="103492"/>
                </a:lnTo>
                <a:lnTo>
                  <a:pt x="1123759" y="459955"/>
                </a:lnTo>
                <a:lnTo>
                  <a:pt x="1129982" y="510070"/>
                </a:lnTo>
                <a:lnTo>
                  <a:pt x="1161567" y="549478"/>
                </a:lnTo>
                <a:lnTo>
                  <a:pt x="1206411" y="562648"/>
                </a:lnTo>
                <a:lnTo>
                  <a:pt x="1252855" y="563435"/>
                </a:lnTo>
                <a:lnTo>
                  <a:pt x="1544091" y="563435"/>
                </a:lnTo>
                <a:lnTo>
                  <a:pt x="1590522" y="562648"/>
                </a:lnTo>
                <a:lnTo>
                  <a:pt x="1635366" y="549478"/>
                </a:lnTo>
                <a:lnTo>
                  <a:pt x="1666938" y="510070"/>
                </a:lnTo>
                <a:lnTo>
                  <a:pt x="1673174" y="459955"/>
                </a:lnTo>
                <a:lnTo>
                  <a:pt x="1673174" y="103492"/>
                </a:lnTo>
                <a:close/>
              </a:path>
              <a:path w="2235200" h="563879">
                <a:moveTo>
                  <a:pt x="2235060" y="103492"/>
                </a:moveTo>
                <a:lnTo>
                  <a:pt x="2228824" y="53378"/>
                </a:lnTo>
                <a:lnTo>
                  <a:pt x="2197239" y="13970"/>
                </a:lnTo>
                <a:lnTo>
                  <a:pt x="2152408" y="800"/>
                </a:lnTo>
                <a:lnTo>
                  <a:pt x="2105964" y="0"/>
                </a:lnTo>
                <a:lnTo>
                  <a:pt x="1814728" y="0"/>
                </a:lnTo>
                <a:lnTo>
                  <a:pt x="1768284" y="800"/>
                </a:lnTo>
                <a:lnTo>
                  <a:pt x="1723453" y="13970"/>
                </a:lnTo>
                <a:lnTo>
                  <a:pt x="1691868" y="53378"/>
                </a:lnTo>
                <a:lnTo>
                  <a:pt x="1685632" y="103492"/>
                </a:lnTo>
                <a:lnTo>
                  <a:pt x="1685632" y="459955"/>
                </a:lnTo>
                <a:lnTo>
                  <a:pt x="1691868" y="510070"/>
                </a:lnTo>
                <a:lnTo>
                  <a:pt x="1723453" y="549478"/>
                </a:lnTo>
                <a:lnTo>
                  <a:pt x="1768284" y="562648"/>
                </a:lnTo>
                <a:lnTo>
                  <a:pt x="1814728" y="563435"/>
                </a:lnTo>
                <a:lnTo>
                  <a:pt x="2105964" y="563435"/>
                </a:lnTo>
                <a:lnTo>
                  <a:pt x="2152408" y="562648"/>
                </a:lnTo>
                <a:lnTo>
                  <a:pt x="2197239" y="549478"/>
                </a:lnTo>
                <a:lnTo>
                  <a:pt x="2228824" y="510070"/>
                </a:lnTo>
                <a:lnTo>
                  <a:pt x="2235060" y="459955"/>
                </a:lnTo>
                <a:lnTo>
                  <a:pt x="2235060" y="103492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15397" y="7651471"/>
            <a:ext cx="2083435" cy="15220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82600" marR="487680" algn="ctr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0" dirty="0">
                <a:solidFill>
                  <a:srgbClr val="FFFFFF"/>
                </a:solidFill>
                <a:latin typeface="Arial MT"/>
                <a:cs typeface="Arial MT"/>
              </a:rPr>
              <a:t>eam  Thread</a:t>
            </a:r>
            <a:endParaRPr sz="2600">
              <a:latin typeface="Arial MT"/>
              <a:cs typeface="Arial MT"/>
            </a:endParaRPr>
          </a:p>
          <a:p>
            <a:pPr marR="5080" algn="ctr">
              <a:lnSpc>
                <a:spcPct val="100000"/>
              </a:lnSpc>
              <a:spcBef>
                <a:spcPts val="2280"/>
              </a:spcBef>
              <a:tabLst>
                <a:tab pos="561340" algn="l"/>
                <a:tab pos="1123315" algn="l"/>
                <a:tab pos="1685289" algn="l"/>
              </a:tabLst>
            </a:pPr>
            <a:r>
              <a:rPr sz="2600" spc="-5" dirty="0">
                <a:latin typeface="Arial MT"/>
                <a:cs typeface="Arial MT"/>
              </a:rPr>
              <a:t>T1	T2	T3	T4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34745" y="4982519"/>
            <a:ext cx="18015585" cy="4653915"/>
            <a:chOff x="1234745" y="4982519"/>
            <a:chExt cx="18015585" cy="4653915"/>
          </a:xfrm>
        </p:grpSpPr>
        <p:sp>
          <p:nvSpPr>
            <p:cNvPr id="26" name="object 26"/>
            <p:cNvSpPr/>
            <p:nvPr/>
          </p:nvSpPr>
          <p:spPr>
            <a:xfrm>
              <a:off x="1245216" y="4992990"/>
              <a:ext cx="17994630" cy="4632960"/>
            </a:xfrm>
            <a:custGeom>
              <a:avLst/>
              <a:gdLst/>
              <a:ahLst/>
              <a:cxnLst/>
              <a:rect l="l" t="t" r="r" b="b"/>
              <a:pathLst>
                <a:path w="17994630" h="4632959">
                  <a:moveTo>
                    <a:pt x="0" y="0"/>
                  </a:moveTo>
                  <a:lnTo>
                    <a:pt x="17994342" y="0"/>
                  </a:lnTo>
                  <a:lnTo>
                    <a:pt x="17994342" y="4632483"/>
                  </a:lnTo>
                  <a:lnTo>
                    <a:pt x="0" y="4632483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87532" y="5342713"/>
              <a:ext cx="5636260" cy="1713864"/>
            </a:xfrm>
            <a:custGeom>
              <a:avLst/>
              <a:gdLst/>
              <a:ahLst/>
              <a:cxnLst/>
              <a:rect l="l" t="t" r="r" b="b"/>
              <a:pathLst>
                <a:path w="5636259" h="1713865">
                  <a:moveTo>
                    <a:pt x="5242772" y="0"/>
                  </a:moveTo>
                  <a:lnTo>
                    <a:pt x="392909" y="0"/>
                  </a:lnTo>
                  <a:lnTo>
                    <a:pt x="329081" y="154"/>
                  </a:lnTo>
                  <a:lnTo>
                    <a:pt x="275214" y="1232"/>
                  </a:lnTo>
                  <a:lnTo>
                    <a:pt x="230201" y="4158"/>
                  </a:lnTo>
                  <a:lnTo>
                    <a:pt x="162309" y="19253"/>
                  </a:lnTo>
                  <a:lnTo>
                    <a:pt x="115313" y="42465"/>
                  </a:lnTo>
                  <a:lnTo>
                    <a:pt x="74927" y="74923"/>
                  </a:lnTo>
                  <a:lnTo>
                    <a:pt x="42467" y="115310"/>
                  </a:lnTo>
                  <a:lnTo>
                    <a:pt x="19255" y="162308"/>
                  </a:lnTo>
                  <a:lnTo>
                    <a:pt x="4159" y="230195"/>
                  </a:lnTo>
                  <a:lnTo>
                    <a:pt x="1232" y="275207"/>
                  </a:lnTo>
                  <a:lnTo>
                    <a:pt x="154" y="329073"/>
                  </a:lnTo>
                  <a:lnTo>
                    <a:pt x="0" y="392902"/>
                  </a:lnTo>
                  <a:lnTo>
                    <a:pt x="0" y="1320584"/>
                  </a:lnTo>
                  <a:lnTo>
                    <a:pt x="154" y="1384413"/>
                  </a:lnTo>
                  <a:lnTo>
                    <a:pt x="1232" y="1438280"/>
                  </a:lnTo>
                  <a:lnTo>
                    <a:pt x="4159" y="1483291"/>
                  </a:lnTo>
                  <a:lnTo>
                    <a:pt x="19255" y="1551178"/>
                  </a:lnTo>
                  <a:lnTo>
                    <a:pt x="42467" y="1598176"/>
                  </a:lnTo>
                  <a:lnTo>
                    <a:pt x="74927" y="1638563"/>
                  </a:lnTo>
                  <a:lnTo>
                    <a:pt x="115313" y="1671021"/>
                  </a:lnTo>
                  <a:lnTo>
                    <a:pt x="162309" y="1694233"/>
                  </a:lnTo>
                  <a:lnTo>
                    <a:pt x="230201" y="1709328"/>
                  </a:lnTo>
                  <a:lnTo>
                    <a:pt x="275214" y="1712254"/>
                  </a:lnTo>
                  <a:lnTo>
                    <a:pt x="329081" y="1713333"/>
                  </a:lnTo>
                  <a:lnTo>
                    <a:pt x="392909" y="1713487"/>
                  </a:lnTo>
                  <a:lnTo>
                    <a:pt x="5242772" y="1713487"/>
                  </a:lnTo>
                  <a:lnTo>
                    <a:pt x="5306604" y="1713333"/>
                  </a:lnTo>
                  <a:lnTo>
                    <a:pt x="5360471" y="1712254"/>
                  </a:lnTo>
                  <a:lnTo>
                    <a:pt x="5405483" y="1709328"/>
                  </a:lnTo>
                  <a:lnTo>
                    <a:pt x="5473372" y="1694233"/>
                  </a:lnTo>
                  <a:lnTo>
                    <a:pt x="5520367" y="1671021"/>
                  </a:lnTo>
                  <a:lnTo>
                    <a:pt x="5560754" y="1638563"/>
                  </a:lnTo>
                  <a:lnTo>
                    <a:pt x="5593213" y="1598176"/>
                  </a:lnTo>
                  <a:lnTo>
                    <a:pt x="5616425" y="1551178"/>
                  </a:lnTo>
                  <a:lnTo>
                    <a:pt x="5631522" y="1483291"/>
                  </a:lnTo>
                  <a:lnTo>
                    <a:pt x="5634449" y="1438280"/>
                  </a:lnTo>
                  <a:lnTo>
                    <a:pt x="5635527" y="1384413"/>
                  </a:lnTo>
                  <a:lnTo>
                    <a:pt x="5635681" y="1320584"/>
                  </a:lnTo>
                  <a:lnTo>
                    <a:pt x="5635681" y="392902"/>
                  </a:lnTo>
                  <a:lnTo>
                    <a:pt x="5635527" y="329073"/>
                  </a:lnTo>
                  <a:lnTo>
                    <a:pt x="5634449" y="275207"/>
                  </a:lnTo>
                  <a:lnTo>
                    <a:pt x="5631522" y="230195"/>
                  </a:lnTo>
                  <a:lnTo>
                    <a:pt x="5616425" y="162308"/>
                  </a:lnTo>
                  <a:lnTo>
                    <a:pt x="5593213" y="115310"/>
                  </a:lnTo>
                  <a:lnTo>
                    <a:pt x="5560754" y="74923"/>
                  </a:lnTo>
                  <a:lnTo>
                    <a:pt x="5520367" y="42465"/>
                  </a:lnTo>
                  <a:lnTo>
                    <a:pt x="5473372" y="19253"/>
                  </a:lnTo>
                  <a:lnTo>
                    <a:pt x="5405483" y="4158"/>
                  </a:lnTo>
                  <a:lnTo>
                    <a:pt x="5360471" y="1232"/>
                  </a:lnTo>
                  <a:lnTo>
                    <a:pt x="5306604" y="154"/>
                  </a:lnTo>
                  <a:lnTo>
                    <a:pt x="5242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4612622" y="5975312"/>
            <a:ext cx="29984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00254"/>
            <a:ext cx="168300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Streams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50" dirty="0">
                <a:latin typeface="Arial"/>
                <a:cs typeface="Arial"/>
              </a:rPr>
              <a:t>Parallelism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Approach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dirty="0">
                <a:latin typeface="Arial"/>
                <a:cs typeface="Arial"/>
              </a:rPr>
              <a:t>1</a:t>
            </a:r>
            <a:endParaRPr sz="7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36682" y="2306695"/>
            <a:ext cx="4414520" cy="1999614"/>
            <a:chOff x="7536682" y="2306695"/>
            <a:chExt cx="4414520" cy="1999614"/>
          </a:xfrm>
        </p:grpSpPr>
        <p:sp>
          <p:nvSpPr>
            <p:cNvPr id="4" name="object 4"/>
            <p:cNvSpPr/>
            <p:nvPr/>
          </p:nvSpPr>
          <p:spPr>
            <a:xfrm>
              <a:off x="7536682" y="2306695"/>
              <a:ext cx="4414520" cy="1999614"/>
            </a:xfrm>
            <a:custGeom>
              <a:avLst/>
              <a:gdLst/>
              <a:ahLst/>
              <a:cxnLst/>
              <a:rect l="l" t="t" r="r" b="b"/>
              <a:pathLst>
                <a:path w="4414520" h="1999614">
                  <a:moveTo>
                    <a:pt x="4082837" y="0"/>
                  </a:moveTo>
                  <a:lnTo>
                    <a:pt x="331211" y="0"/>
                  </a:lnTo>
                  <a:lnTo>
                    <a:pt x="265302" y="253"/>
                  </a:lnTo>
                  <a:lnTo>
                    <a:pt x="212149" y="2028"/>
                  </a:lnTo>
                  <a:lnTo>
                    <a:pt x="169930" y="6847"/>
                  </a:lnTo>
                  <a:lnTo>
                    <a:pt x="97205" y="35798"/>
                  </a:lnTo>
                  <a:lnTo>
                    <a:pt x="63159" y="63160"/>
                  </a:lnTo>
                  <a:lnTo>
                    <a:pt x="35797" y="97206"/>
                  </a:lnTo>
                  <a:lnTo>
                    <a:pt x="16230" y="136825"/>
                  </a:lnTo>
                  <a:lnTo>
                    <a:pt x="2028" y="212150"/>
                  </a:lnTo>
                  <a:lnTo>
                    <a:pt x="253" y="265303"/>
                  </a:lnTo>
                  <a:lnTo>
                    <a:pt x="0" y="331212"/>
                  </a:lnTo>
                  <a:lnTo>
                    <a:pt x="0" y="1668273"/>
                  </a:lnTo>
                  <a:lnTo>
                    <a:pt x="253" y="1734183"/>
                  </a:lnTo>
                  <a:lnTo>
                    <a:pt x="2028" y="1787336"/>
                  </a:lnTo>
                  <a:lnTo>
                    <a:pt x="6847" y="1829555"/>
                  </a:lnTo>
                  <a:lnTo>
                    <a:pt x="35797" y="1902279"/>
                  </a:lnTo>
                  <a:lnTo>
                    <a:pt x="63159" y="1936325"/>
                  </a:lnTo>
                  <a:lnTo>
                    <a:pt x="97205" y="1963687"/>
                  </a:lnTo>
                  <a:lnTo>
                    <a:pt x="136824" y="1983254"/>
                  </a:lnTo>
                  <a:lnTo>
                    <a:pt x="212149" y="1997456"/>
                  </a:lnTo>
                  <a:lnTo>
                    <a:pt x="265302" y="1999232"/>
                  </a:lnTo>
                  <a:lnTo>
                    <a:pt x="331211" y="1999485"/>
                  </a:lnTo>
                  <a:lnTo>
                    <a:pt x="4082837" y="1999485"/>
                  </a:lnTo>
                  <a:lnTo>
                    <a:pt x="4148746" y="1999232"/>
                  </a:lnTo>
                  <a:lnTo>
                    <a:pt x="4201901" y="1997456"/>
                  </a:lnTo>
                  <a:lnTo>
                    <a:pt x="4244121" y="1992638"/>
                  </a:lnTo>
                  <a:lnTo>
                    <a:pt x="4316844" y="1963687"/>
                  </a:lnTo>
                  <a:lnTo>
                    <a:pt x="4350888" y="1936325"/>
                  </a:lnTo>
                  <a:lnTo>
                    <a:pt x="4378251" y="1902279"/>
                  </a:lnTo>
                  <a:lnTo>
                    <a:pt x="4397823" y="1862661"/>
                  </a:lnTo>
                  <a:lnTo>
                    <a:pt x="4412024" y="1787336"/>
                  </a:lnTo>
                  <a:lnTo>
                    <a:pt x="4413799" y="1734183"/>
                  </a:lnTo>
                  <a:lnTo>
                    <a:pt x="4414053" y="1668273"/>
                  </a:lnTo>
                  <a:lnTo>
                    <a:pt x="4414053" y="331212"/>
                  </a:lnTo>
                  <a:lnTo>
                    <a:pt x="4413799" y="265303"/>
                  </a:lnTo>
                  <a:lnTo>
                    <a:pt x="4412024" y="212150"/>
                  </a:lnTo>
                  <a:lnTo>
                    <a:pt x="4407206" y="169931"/>
                  </a:lnTo>
                  <a:lnTo>
                    <a:pt x="4378251" y="97206"/>
                  </a:lnTo>
                  <a:lnTo>
                    <a:pt x="4350888" y="63160"/>
                  </a:lnTo>
                  <a:lnTo>
                    <a:pt x="4316844" y="35798"/>
                  </a:lnTo>
                  <a:lnTo>
                    <a:pt x="4277229" y="16230"/>
                  </a:lnTo>
                  <a:lnTo>
                    <a:pt x="4201901" y="2028"/>
                  </a:lnTo>
                  <a:lnTo>
                    <a:pt x="4148746" y="253"/>
                  </a:lnTo>
                  <a:lnTo>
                    <a:pt x="4082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26170" y="2566206"/>
              <a:ext cx="2235200" cy="1540510"/>
            </a:xfrm>
            <a:custGeom>
              <a:avLst/>
              <a:gdLst/>
              <a:ahLst/>
              <a:cxnLst/>
              <a:rect l="l" t="t" r="r" b="b"/>
              <a:pathLst>
                <a:path w="2235200" h="1540510">
                  <a:moveTo>
                    <a:pt x="549427" y="1080452"/>
                  </a:moveTo>
                  <a:lnTo>
                    <a:pt x="543191" y="1030338"/>
                  </a:lnTo>
                  <a:lnTo>
                    <a:pt x="511606" y="990930"/>
                  </a:lnTo>
                  <a:lnTo>
                    <a:pt x="466763" y="977760"/>
                  </a:lnTo>
                  <a:lnTo>
                    <a:pt x="420331" y="976960"/>
                  </a:lnTo>
                  <a:lnTo>
                    <a:pt x="129095" y="976960"/>
                  </a:lnTo>
                  <a:lnTo>
                    <a:pt x="82651" y="977760"/>
                  </a:lnTo>
                  <a:lnTo>
                    <a:pt x="37820" y="990930"/>
                  </a:lnTo>
                  <a:lnTo>
                    <a:pt x="6235" y="1030338"/>
                  </a:lnTo>
                  <a:lnTo>
                    <a:pt x="0" y="1080452"/>
                  </a:lnTo>
                  <a:lnTo>
                    <a:pt x="0" y="1436916"/>
                  </a:lnTo>
                  <a:lnTo>
                    <a:pt x="6235" y="1487030"/>
                  </a:lnTo>
                  <a:lnTo>
                    <a:pt x="37820" y="1526438"/>
                  </a:lnTo>
                  <a:lnTo>
                    <a:pt x="82651" y="1539608"/>
                  </a:lnTo>
                  <a:lnTo>
                    <a:pt x="129095" y="1540395"/>
                  </a:lnTo>
                  <a:lnTo>
                    <a:pt x="420331" y="1540395"/>
                  </a:lnTo>
                  <a:lnTo>
                    <a:pt x="466763" y="1539608"/>
                  </a:lnTo>
                  <a:lnTo>
                    <a:pt x="511606" y="1526438"/>
                  </a:lnTo>
                  <a:lnTo>
                    <a:pt x="543191" y="1487030"/>
                  </a:lnTo>
                  <a:lnTo>
                    <a:pt x="549427" y="1436916"/>
                  </a:lnTo>
                  <a:lnTo>
                    <a:pt x="549427" y="1080452"/>
                  </a:lnTo>
                  <a:close/>
                </a:path>
                <a:path w="2235200" h="1540510">
                  <a:moveTo>
                    <a:pt x="1111300" y="1080452"/>
                  </a:moveTo>
                  <a:lnTo>
                    <a:pt x="1105065" y="1030338"/>
                  </a:lnTo>
                  <a:lnTo>
                    <a:pt x="1073480" y="990930"/>
                  </a:lnTo>
                  <a:lnTo>
                    <a:pt x="1028649" y="977760"/>
                  </a:lnTo>
                  <a:lnTo>
                    <a:pt x="982205" y="976960"/>
                  </a:lnTo>
                  <a:lnTo>
                    <a:pt x="690981" y="976960"/>
                  </a:lnTo>
                  <a:lnTo>
                    <a:pt x="644537" y="977760"/>
                  </a:lnTo>
                  <a:lnTo>
                    <a:pt x="599694" y="990930"/>
                  </a:lnTo>
                  <a:lnTo>
                    <a:pt x="568109" y="1030338"/>
                  </a:lnTo>
                  <a:lnTo>
                    <a:pt x="561886" y="1080452"/>
                  </a:lnTo>
                  <a:lnTo>
                    <a:pt x="561886" y="1436916"/>
                  </a:lnTo>
                  <a:lnTo>
                    <a:pt x="568109" y="1487030"/>
                  </a:lnTo>
                  <a:lnTo>
                    <a:pt x="599694" y="1526438"/>
                  </a:lnTo>
                  <a:lnTo>
                    <a:pt x="644537" y="1539608"/>
                  </a:lnTo>
                  <a:lnTo>
                    <a:pt x="690981" y="1540395"/>
                  </a:lnTo>
                  <a:lnTo>
                    <a:pt x="982205" y="1540395"/>
                  </a:lnTo>
                  <a:lnTo>
                    <a:pt x="1028649" y="1539608"/>
                  </a:lnTo>
                  <a:lnTo>
                    <a:pt x="1073480" y="1526438"/>
                  </a:lnTo>
                  <a:lnTo>
                    <a:pt x="1105065" y="1487030"/>
                  </a:lnTo>
                  <a:lnTo>
                    <a:pt x="1111300" y="1436916"/>
                  </a:lnTo>
                  <a:lnTo>
                    <a:pt x="1111300" y="1080452"/>
                  </a:lnTo>
                  <a:close/>
                </a:path>
                <a:path w="2235200" h="1540510">
                  <a:moveTo>
                    <a:pt x="1673186" y="1080452"/>
                  </a:moveTo>
                  <a:lnTo>
                    <a:pt x="1666951" y="1030338"/>
                  </a:lnTo>
                  <a:lnTo>
                    <a:pt x="1635366" y="990930"/>
                  </a:lnTo>
                  <a:lnTo>
                    <a:pt x="1590535" y="977760"/>
                  </a:lnTo>
                  <a:lnTo>
                    <a:pt x="1544091" y="976960"/>
                  </a:lnTo>
                  <a:lnTo>
                    <a:pt x="1252855" y="976960"/>
                  </a:lnTo>
                  <a:lnTo>
                    <a:pt x="1206411" y="977760"/>
                  </a:lnTo>
                  <a:lnTo>
                    <a:pt x="1161580" y="990930"/>
                  </a:lnTo>
                  <a:lnTo>
                    <a:pt x="1129995" y="1030338"/>
                  </a:lnTo>
                  <a:lnTo>
                    <a:pt x="1123759" y="1080452"/>
                  </a:lnTo>
                  <a:lnTo>
                    <a:pt x="1123759" y="1436916"/>
                  </a:lnTo>
                  <a:lnTo>
                    <a:pt x="1129995" y="1487030"/>
                  </a:lnTo>
                  <a:lnTo>
                    <a:pt x="1161580" y="1526438"/>
                  </a:lnTo>
                  <a:lnTo>
                    <a:pt x="1206411" y="1539608"/>
                  </a:lnTo>
                  <a:lnTo>
                    <a:pt x="1252855" y="1540395"/>
                  </a:lnTo>
                  <a:lnTo>
                    <a:pt x="1544091" y="1540395"/>
                  </a:lnTo>
                  <a:lnTo>
                    <a:pt x="1590535" y="1539608"/>
                  </a:lnTo>
                  <a:lnTo>
                    <a:pt x="1635366" y="1526438"/>
                  </a:lnTo>
                  <a:lnTo>
                    <a:pt x="1666951" y="1487030"/>
                  </a:lnTo>
                  <a:lnTo>
                    <a:pt x="1673186" y="1436916"/>
                  </a:lnTo>
                  <a:lnTo>
                    <a:pt x="1673186" y="1080452"/>
                  </a:lnTo>
                  <a:close/>
                </a:path>
                <a:path w="2235200" h="1540510">
                  <a:moveTo>
                    <a:pt x="1916709" y="240093"/>
                  </a:moveTo>
                  <a:lnTo>
                    <a:pt x="1916518" y="192316"/>
                  </a:lnTo>
                  <a:lnTo>
                    <a:pt x="1915236" y="153784"/>
                  </a:lnTo>
                  <a:lnTo>
                    <a:pt x="1904949" y="99187"/>
                  </a:lnTo>
                  <a:lnTo>
                    <a:pt x="1870925" y="45783"/>
                  </a:lnTo>
                  <a:lnTo>
                    <a:pt x="1817522" y="11772"/>
                  </a:lnTo>
                  <a:lnTo>
                    <a:pt x="1762925" y="1473"/>
                  </a:lnTo>
                  <a:lnTo>
                    <a:pt x="1724393" y="190"/>
                  </a:lnTo>
                  <a:lnTo>
                    <a:pt x="1676615" y="0"/>
                  </a:lnTo>
                  <a:lnTo>
                    <a:pt x="558444" y="0"/>
                  </a:lnTo>
                  <a:lnTo>
                    <a:pt x="510667" y="190"/>
                  </a:lnTo>
                  <a:lnTo>
                    <a:pt x="472135" y="1473"/>
                  </a:lnTo>
                  <a:lnTo>
                    <a:pt x="417537" y="11772"/>
                  </a:lnTo>
                  <a:lnTo>
                    <a:pt x="364134" y="45783"/>
                  </a:lnTo>
                  <a:lnTo>
                    <a:pt x="330123" y="99187"/>
                  </a:lnTo>
                  <a:lnTo>
                    <a:pt x="319824" y="153784"/>
                  </a:lnTo>
                  <a:lnTo>
                    <a:pt x="318541" y="192316"/>
                  </a:lnTo>
                  <a:lnTo>
                    <a:pt x="318350" y="240093"/>
                  </a:lnTo>
                  <a:lnTo>
                    <a:pt x="318350" y="484632"/>
                  </a:lnTo>
                  <a:lnTo>
                    <a:pt x="318541" y="532422"/>
                  </a:lnTo>
                  <a:lnTo>
                    <a:pt x="319824" y="570941"/>
                  </a:lnTo>
                  <a:lnTo>
                    <a:pt x="330123" y="625551"/>
                  </a:lnTo>
                  <a:lnTo>
                    <a:pt x="364134" y="678954"/>
                  </a:lnTo>
                  <a:lnTo>
                    <a:pt x="417537" y="712965"/>
                  </a:lnTo>
                  <a:lnTo>
                    <a:pt x="472135" y="723265"/>
                  </a:lnTo>
                  <a:lnTo>
                    <a:pt x="510667" y="724547"/>
                  </a:lnTo>
                  <a:lnTo>
                    <a:pt x="558444" y="724738"/>
                  </a:lnTo>
                  <a:lnTo>
                    <a:pt x="1676615" y="724738"/>
                  </a:lnTo>
                  <a:lnTo>
                    <a:pt x="1724393" y="724547"/>
                  </a:lnTo>
                  <a:lnTo>
                    <a:pt x="1762925" y="723265"/>
                  </a:lnTo>
                  <a:lnTo>
                    <a:pt x="1817522" y="712965"/>
                  </a:lnTo>
                  <a:lnTo>
                    <a:pt x="1870925" y="678954"/>
                  </a:lnTo>
                  <a:lnTo>
                    <a:pt x="1904949" y="625551"/>
                  </a:lnTo>
                  <a:lnTo>
                    <a:pt x="1915236" y="570941"/>
                  </a:lnTo>
                  <a:lnTo>
                    <a:pt x="1916518" y="532422"/>
                  </a:lnTo>
                  <a:lnTo>
                    <a:pt x="1916709" y="484632"/>
                  </a:lnTo>
                  <a:lnTo>
                    <a:pt x="1916709" y="240093"/>
                  </a:lnTo>
                  <a:close/>
                </a:path>
                <a:path w="2235200" h="1540510">
                  <a:moveTo>
                    <a:pt x="2235060" y="1080452"/>
                  </a:moveTo>
                  <a:lnTo>
                    <a:pt x="2228837" y="1030338"/>
                  </a:lnTo>
                  <a:lnTo>
                    <a:pt x="2197239" y="990930"/>
                  </a:lnTo>
                  <a:lnTo>
                    <a:pt x="2152408" y="977760"/>
                  </a:lnTo>
                  <a:lnTo>
                    <a:pt x="2105964" y="976960"/>
                  </a:lnTo>
                  <a:lnTo>
                    <a:pt x="1814741" y="976960"/>
                  </a:lnTo>
                  <a:lnTo>
                    <a:pt x="1768297" y="977760"/>
                  </a:lnTo>
                  <a:lnTo>
                    <a:pt x="1723453" y="990930"/>
                  </a:lnTo>
                  <a:lnTo>
                    <a:pt x="1691868" y="1030338"/>
                  </a:lnTo>
                  <a:lnTo>
                    <a:pt x="1685645" y="1080452"/>
                  </a:lnTo>
                  <a:lnTo>
                    <a:pt x="1685645" y="1436916"/>
                  </a:lnTo>
                  <a:lnTo>
                    <a:pt x="1691868" y="1487030"/>
                  </a:lnTo>
                  <a:lnTo>
                    <a:pt x="1723453" y="1526438"/>
                  </a:lnTo>
                  <a:lnTo>
                    <a:pt x="1768297" y="1539608"/>
                  </a:lnTo>
                  <a:lnTo>
                    <a:pt x="1814741" y="1540395"/>
                  </a:lnTo>
                  <a:lnTo>
                    <a:pt x="2105964" y="1540395"/>
                  </a:lnTo>
                  <a:lnTo>
                    <a:pt x="2152408" y="1539608"/>
                  </a:lnTo>
                  <a:lnTo>
                    <a:pt x="2197239" y="1526438"/>
                  </a:lnTo>
                  <a:lnTo>
                    <a:pt x="2228837" y="1487030"/>
                  </a:lnTo>
                  <a:lnTo>
                    <a:pt x="2235060" y="1436916"/>
                  </a:lnTo>
                  <a:lnTo>
                    <a:pt x="2235060" y="1080452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83510" y="2701433"/>
            <a:ext cx="2120900" cy="1320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35" dirty="0">
                <a:latin typeface="Arial MT"/>
                <a:cs typeface="Arial MT"/>
              </a:rPr>
              <a:t>Topic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561340" algn="l"/>
                <a:tab pos="1123315" algn="l"/>
                <a:tab pos="1685289" algn="l"/>
              </a:tabLst>
            </a:pPr>
            <a:r>
              <a:rPr sz="2600" spc="20" dirty="0">
                <a:latin typeface="Arial MT"/>
                <a:cs typeface="Arial MT"/>
              </a:rPr>
              <a:t>P1	P2	P3	P4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4873" y="6007315"/>
            <a:ext cx="3536950" cy="1047115"/>
          </a:xfrm>
          <a:custGeom>
            <a:avLst/>
            <a:gdLst/>
            <a:ahLst/>
            <a:cxnLst/>
            <a:rect l="l" t="t" r="r" b="b"/>
            <a:pathLst>
              <a:path w="3536950" h="1047115">
                <a:moveTo>
                  <a:pt x="3296331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4" y="1001303"/>
                </a:lnTo>
                <a:lnTo>
                  <a:pt x="99184" y="1035323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3296331" y="1047088"/>
                </a:lnTo>
                <a:lnTo>
                  <a:pt x="3344109" y="1046904"/>
                </a:lnTo>
                <a:lnTo>
                  <a:pt x="3382639" y="1045617"/>
                </a:lnTo>
                <a:lnTo>
                  <a:pt x="3437242" y="1035323"/>
                </a:lnTo>
                <a:lnTo>
                  <a:pt x="3490643" y="1001303"/>
                </a:lnTo>
                <a:lnTo>
                  <a:pt x="3524662" y="947904"/>
                </a:lnTo>
                <a:lnTo>
                  <a:pt x="3534957" y="893300"/>
                </a:lnTo>
                <a:lnTo>
                  <a:pt x="3536244" y="854769"/>
                </a:lnTo>
                <a:lnTo>
                  <a:pt x="3536428" y="806992"/>
                </a:lnTo>
                <a:lnTo>
                  <a:pt x="3536428" y="240097"/>
                </a:lnTo>
                <a:lnTo>
                  <a:pt x="3536244" y="192319"/>
                </a:lnTo>
                <a:lnTo>
                  <a:pt x="3534957" y="153788"/>
                </a:lnTo>
                <a:lnTo>
                  <a:pt x="3524662" y="99184"/>
                </a:lnTo>
                <a:lnTo>
                  <a:pt x="3490643" y="45785"/>
                </a:lnTo>
                <a:lnTo>
                  <a:pt x="3437242" y="11766"/>
                </a:lnTo>
                <a:lnTo>
                  <a:pt x="3382639" y="1470"/>
                </a:lnTo>
                <a:lnTo>
                  <a:pt x="3344109" y="183"/>
                </a:lnTo>
                <a:lnTo>
                  <a:pt x="3296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08762" y="6356866"/>
            <a:ext cx="26219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num.stream.threads=4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8734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12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0" y="766051"/>
                </a:lnTo>
                <a:lnTo>
                  <a:pt x="11766" y="820654"/>
                </a:lnTo>
                <a:lnTo>
                  <a:pt x="45785" y="874054"/>
                </a:lnTo>
                <a:lnTo>
                  <a:pt x="99184" y="908073"/>
                </a:lnTo>
                <a:lnTo>
                  <a:pt x="153788" y="918368"/>
                </a:lnTo>
                <a:lnTo>
                  <a:pt x="192319" y="919655"/>
                </a:lnTo>
                <a:lnTo>
                  <a:pt x="240097" y="919839"/>
                </a:lnTo>
                <a:lnTo>
                  <a:pt x="980512" y="919839"/>
                </a:lnTo>
                <a:lnTo>
                  <a:pt x="1028290" y="919655"/>
                </a:lnTo>
                <a:lnTo>
                  <a:pt x="1066821" y="918368"/>
                </a:lnTo>
                <a:lnTo>
                  <a:pt x="1121425" y="908073"/>
                </a:lnTo>
                <a:lnTo>
                  <a:pt x="1174824" y="874054"/>
                </a:lnTo>
                <a:lnTo>
                  <a:pt x="1208843" y="820654"/>
                </a:lnTo>
                <a:lnTo>
                  <a:pt x="1219139" y="766051"/>
                </a:lnTo>
                <a:lnTo>
                  <a:pt x="1220426" y="727520"/>
                </a:lnTo>
                <a:lnTo>
                  <a:pt x="1220609" y="679742"/>
                </a:lnTo>
                <a:lnTo>
                  <a:pt x="1220609" y="240096"/>
                </a:lnTo>
                <a:lnTo>
                  <a:pt x="1220426" y="192318"/>
                </a:lnTo>
                <a:lnTo>
                  <a:pt x="1219139" y="153787"/>
                </a:lnTo>
                <a:lnTo>
                  <a:pt x="1208843" y="99184"/>
                </a:lnTo>
                <a:lnTo>
                  <a:pt x="1174824" y="45784"/>
                </a:lnTo>
                <a:lnTo>
                  <a:pt x="1121425" y="11765"/>
                </a:lnTo>
                <a:lnTo>
                  <a:pt x="1066821" y="1470"/>
                </a:lnTo>
                <a:lnTo>
                  <a:pt x="1028290" y="183"/>
                </a:lnTo>
                <a:lnTo>
                  <a:pt x="980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16528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55180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11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0" y="766051"/>
                </a:lnTo>
                <a:lnTo>
                  <a:pt x="11765" y="820654"/>
                </a:lnTo>
                <a:lnTo>
                  <a:pt x="45784" y="874054"/>
                </a:lnTo>
                <a:lnTo>
                  <a:pt x="99184" y="908073"/>
                </a:lnTo>
                <a:lnTo>
                  <a:pt x="153787" y="918368"/>
                </a:lnTo>
                <a:lnTo>
                  <a:pt x="192318" y="919655"/>
                </a:lnTo>
                <a:lnTo>
                  <a:pt x="240096" y="919839"/>
                </a:lnTo>
                <a:lnTo>
                  <a:pt x="980511" y="919839"/>
                </a:lnTo>
                <a:lnTo>
                  <a:pt x="1028289" y="919655"/>
                </a:lnTo>
                <a:lnTo>
                  <a:pt x="1066820" y="918368"/>
                </a:lnTo>
                <a:lnTo>
                  <a:pt x="1121424" y="908073"/>
                </a:lnTo>
                <a:lnTo>
                  <a:pt x="1174824" y="874054"/>
                </a:lnTo>
                <a:lnTo>
                  <a:pt x="1208842" y="820654"/>
                </a:lnTo>
                <a:lnTo>
                  <a:pt x="1219138" y="766051"/>
                </a:lnTo>
                <a:lnTo>
                  <a:pt x="1220425" y="727520"/>
                </a:lnTo>
                <a:lnTo>
                  <a:pt x="1220608" y="679742"/>
                </a:lnTo>
                <a:lnTo>
                  <a:pt x="1220608" y="240096"/>
                </a:lnTo>
                <a:lnTo>
                  <a:pt x="1220425" y="192318"/>
                </a:lnTo>
                <a:lnTo>
                  <a:pt x="1219138" y="153787"/>
                </a:lnTo>
                <a:lnTo>
                  <a:pt x="1208842" y="99184"/>
                </a:lnTo>
                <a:lnTo>
                  <a:pt x="1174824" y="45784"/>
                </a:lnTo>
                <a:lnTo>
                  <a:pt x="1121424" y="11765"/>
                </a:lnTo>
                <a:lnTo>
                  <a:pt x="1066820" y="1470"/>
                </a:lnTo>
                <a:lnTo>
                  <a:pt x="1028289" y="183"/>
                </a:lnTo>
                <a:lnTo>
                  <a:pt x="980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72973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11625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07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0" y="766051"/>
                </a:lnTo>
                <a:lnTo>
                  <a:pt x="11766" y="820654"/>
                </a:lnTo>
                <a:lnTo>
                  <a:pt x="45785" y="874054"/>
                </a:lnTo>
                <a:lnTo>
                  <a:pt x="99184" y="908073"/>
                </a:lnTo>
                <a:lnTo>
                  <a:pt x="153788" y="918368"/>
                </a:lnTo>
                <a:lnTo>
                  <a:pt x="192319" y="919655"/>
                </a:lnTo>
                <a:lnTo>
                  <a:pt x="240097" y="919839"/>
                </a:lnTo>
                <a:lnTo>
                  <a:pt x="980507" y="919839"/>
                </a:lnTo>
                <a:lnTo>
                  <a:pt x="1028287" y="919655"/>
                </a:lnTo>
                <a:lnTo>
                  <a:pt x="1066821" y="918368"/>
                </a:lnTo>
                <a:lnTo>
                  <a:pt x="1121424" y="908073"/>
                </a:lnTo>
                <a:lnTo>
                  <a:pt x="1174826" y="874054"/>
                </a:lnTo>
                <a:lnTo>
                  <a:pt x="1208845" y="820654"/>
                </a:lnTo>
                <a:lnTo>
                  <a:pt x="1219134" y="766051"/>
                </a:lnTo>
                <a:lnTo>
                  <a:pt x="1220420" y="727520"/>
                </a:lnTo>
                <a:lnTo>
                  <a:pt x="1220604" y="679742"/>
                </a:lnTo>
                <a:lnTo>
                  <a:pt x="1220604" y="240096"/>
                </a:lnTo>
                <a:lnTo>
                  <a:pt x="1220420" y="192318"/>
                </a:lnTo>
                <a:lnTo>
                  <a:pt x="1219134" y="153787"/>
                </a:lnTo>
                <a:lnTo>
                  <a:pt x="1208845" y="99184"/>
                </a:lnTo>
                <a:lnTo>
                  <a:pt x="1174826" y="45784"/>
                </a:lnTo>
                <a:lnTo>
                  <a:pt x="1121424" y="11765"/>
                </a:lnTo>
                <a:lnTo>
                  <a:pt x="1066821" y="1470"/>
                </a:lnTo>
                <a:lnTo>
                  <a:pt x="1028287" y="183"/>
                </a:lnTo>
                <a:lnTo>
                  <a:pt x="980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29418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168068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14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5"/>
                </a:lnTo>
                <a:lnTo>
                  <a:pt x="45785" y="45784"/>
                </a:lnTo>
                <a:lnTo>
                  <a:pt x="11769" y="99184"/>
                </a:lnTo>
                <a:lnTo>
                  <a:pt x="1471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1" y="766051"/>
                </a:lnTo>
                <a:lnTo>
                  <a:pt x="11769" y="820654"/>
                </a:lnTo>
                <a:lnTo>
                  <a:pt x="45785" y="874054"/>
                </a:lnTo>
                <a:lnTo>
                  <a:pt x="99190" y="908073"/>
                </a:lnTo>
                <a:lnTo>
                  <a:pt x="153788" y="918368"/>
                </a:lnTo>
                <a:lnTo>
                  <a:pt x="192318" y="919655"/>
                </a:lnTo>
                <a:lnTo>
                  <a:pt x="240097" y="919839"/>
                </a:lnTo>
                <a:lnTo>
                  <a:pt x="980514" y="919839"/>
                </a:lnTo>
                <a:lnTo>
                  <a:pt x="1028293" y="919655"/>
                </a:lnTo>
                <a:lnTo>
                  <a:pt x="1066823" y="918368"/>
                </a:lnTo>
                <a:lnTo>
                  <a:pt x="1121421" y="908073"/>
                </a:lnTo>
                <a:lnTo>
                  <a:pt x="1174826" y="874054"/>
                </a:lnTo>
                <a:lnTo>
                  <a:pt x="1208842" y="820654"/>
                </a:lnTo>
                <a:lnTo>
                  <a:pt x="1219140" y="766051"/>
                </a:lnTo>
                <a:lnTo>
                  <a:pt x="1220428" y="727520"/>
                </a:lnTo>
                <a:lnTo>
                  <a:pt x="1220612" y="679742"/>
                </a:lnTo>
                <a:lnTo>
                  <a:pt x="1220612" y="240096"/>
                </a:lnTo>
                <a:lnTo>
                  <a:pt x="1220428" y="192318"/>
                </a:lnTo>
                <a:lnTo>
                  <a:pt x="1219140" y="153787"/>
                </a:lnTo>
                <a:lnTo>
                  <a:pt x="1208842" y="99184"/>
                </a:lnTo>
                <a:lnTo>
                  <a:pt x="1174826" y="45784"/>
                </a:lnTo>
                <a:lnTo>
                  <a:pt x="1121421" y="11765"/>
                </a:lnTo>
                <a:lnTo>
                  <a:pt x="1066823" y="1470"/>
                </a:lnTo>
                <a:lnTo>
                  <a:pt x="1028293" y="183"/>
                </a:lnTo>
                <a:lnTo>
                  <a:pt x="980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85867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T4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10692" y="4520358"/>
            <a:ext cx="4692015" cy="2216785"/>
            <a:chOff x="5410692" y="4520358"/>
            <a:chExt cx="4692015" cy="2216785"/>
          </a:xfrm>
        </p:grpSpPr>
        <p:sp>
          <p:nvSpPr>
            <p:cNvPr id="18" name="object 18"/>
            <p:cNvSpPr/>
            <p:nvPr/>
          </p:nvSpPr>
          <p:spPr>
            <a:xfrm>
              <a:off x="9743707" y="4530836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0"/>
                  </a:moveTo>
                  <a:lnTo>
                    <a:pt x="0" y="32139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93447" y="484175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52050" y="6325139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0"/>
                  </a:moveTo>
                  <a:lnTo>
                    <a:pt x="0" y="32139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0683" y="5256409"/>
              <a:ext cx="4692015" cy="1480185"/>
            </a:xfrm>
            <a:custGeom>
              <a:avLst/>
              <a:gdLst/>
              <a:ahLst/>
              <a:cxnLst/>
              <a:rect l="l" t="t" r="r" b="b"/>
              <a:pathLst>
                <a:path w="4692015" h="1480184">
                  <a:moveTo>
                    <a:pt x="1455496" y="240093"/>
                  </a:moveTo>
                  <a:lnTo>
                    <a:pt x="1455305" y="192316"/>
                  </a:lnTo>
                  <a:lnTo>
                    <a:pt x="1454023" y="153784"/>
                  </a:lnTo>
                  <a:lnTo>
                    <a:pt x="1443723" y="99187"/>
                  </a:lnTo>
                  <a:lnTo>
                    <a:pt x="1409712" y="45783"/>
                  </a:lnTo>
                  <a:lnTo>
                    <a:pt x="1356309" y="11760"/>
                  </a:lnTo>
                  <a:lnTo>
                    <a:pt x="1301699" y="1473"/>
                  </a:lnTo>
                  <a:lnTo>
                    <a:pt x="1263167" y="177"/>
                  </a:lnTo>
                  <a:lnTo>
                    <a:pt x="1215390" y="0"/>
                  </a:lnTo>
                  <a:lnTo>
                    <a:pt x="240106" y="0"/>
                  </a:lnTo>
                  <a:lnTo>
                    <a:pt x="192328" y="177"/>
                  </a:lnTo>
                  <a:lnTo>
                    <a:pt x="153797" y="1473"/>
                  </a:lnTo>
                  <a:lnTo>
                    <a:pt x="99187" y="11760"/>
                  </a:lnTo>
                  <a:lnTo>
                    <a:pt x="45783" y="45783"/>
                  </a:lnTo>
                  <a:lnTo>
                    <a:pt x="11772" y="99187"/>
                  </a:lnTo>
                  <a:lnTo>
                    <a:pt x="1473" y="153784"/>
                  </a:lnTo>
                  <a:lnTo>
                    <a:pt x="190" y="192316"/>
                  </a:lnTo>
                  <a:lnTo>
                    <a:pt x="0" y="240093"/>
                  </a:lnTo>
                  <a:lnTo>
                    <a:pt x="0" y="555650"/>
                  </a:lnTo>
                  <a:lnTo>
                    <a:pt x="190" y="603427"/>
                  </a:lnTo>
                  <a:lnTo>
                    <a:pt x="1473" y="641959"/>
                  </a:lnTo>
                  <a:lnTo>
                    <a:pt x="11772" y="696569"/>
                  </a:lnTo>
                  <a:lnTo>
                    <a:pt x="45783" y="749960"/>
                  </a:lnTo>
                  <a:lnTo>
                    <a:pt x="99187" y="783983"/>
                  </a:lnTo>
                  <a:lnTo>
                    <a:pt x="153797" y="794283"/>
                  </a:lnTo>
                  <a:lnTo>
                    <a:pt x="192328" y="795566"/>
                  </a:lnTo>
                  <a:lnTo>
                    <a:pt x="240106" y="795756"/>
                  </a:lnTo>
                  <a:lnTo>
                    <a:pt x="1215390" y="795756"/>
                  </a:lnTo>
                  <a:lnTo>
                    <a:pt x="1263167" y="795566"/>
                  </a:lnTo>
                  <a:lnTo>
                    <a:pt x="1301699" y="794283"/>
                  </a:lnTo>
                  <a:lnTo>
                    <a:pt x="1356309" y="783983"/>
                  </a:lnTo>
                  <a:lnTo>
                    <a:pt x="1409712" y="749960"/>
                  </a:lnTo>
                  <a:lnTo>
                    <a:pt x="1443723" y="696569"/>
                  </a:lnTo>
                  <a:lnTo>
                    <a:pt x="1454023" y="641959"/>
                  </a:lnTo>
                  <a:lnTo>
                    <a:pt x="1455305" y="603427"/>
                  </a:lnTo>
                  <a:lnTo>
                    <a:pt x="1455496" y="555650"/>
                  </a:lnTo>
                  <a:lnTo>
                    <a:pt x="1455496" y="240093"/>
                  </a:lnTo>
                  <a:close/>
                </a:path>
                <a:path w="4692015" h="1480184">
                  <a:moveTo>
                    <a:pt x="4691621" y="1379651"/>
                  </a:moveTo>
                  <a:lnTo>
                    <a:pt x="4591101" y="1379651"/>
                  </a:lnTo>
                  <a:lnTo>
                    <a:pt x="4641367" y="1480172"/>
                  </a:lnTo>
                  <a:lnTo>
                    <a:pt x="4691621" y="1379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98851" y="5428281"/>
            <a:ext cx="8921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9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asks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78395" y="8449791"/>
            <a:ext cx="549910" cy="563880"/>
          </a:xfrm>
          <a:custGeom>
            <a:avLst/>
            <a:gdLst/>
            <a:ahLst/>
            <a:cxnLst/>
            <a:rect l="l" t="t" r="r" b="b"/>
            <a:pathLst>
              <a:path w="549909" h="563879">
                <a:moveTo>
                  <a:pt x="420327" y="0"/>
                </a:moveTo>
                <a:lnTo>
                  <a:pt x="129096" y="0"/>
                </a:lnTo>
                <a:lnTo>
                  <a:pt x="103387" y="98"/>
                </a:lnTo>
                <a:lnTo>
                  <a:pt x="53272" y="6330"/>
                </a:lnTo>
                <a:lnTo>
                  <a:pt x="13865" y="37916"/>
                </a:lnTo>
                <a:lnTo>
                  <a:pt x="692" y="82752"/>
                </a:lnTo>
                <a:lnTo>
                  <a:pt x="0" y="459946"/>
                </a:lnTo>
                <a:lnTo>
                  <a:pt x="692" y="480679"/>
                </a:lnTo>
                <a:lnTo>
                  <a:pt x="13865" y="525514"/>
                </a:lnTo>
                <a:lnTo>
                  <a:pt x="53272" y="557100"/>
                </a:lnTo>
                <a:lnTo>
                  <a:pt x="103387" y="563333"/>
                </a:lnTo>
                <a:lnTo>
                  <a:pt x="129096" y="563432"/>
                </a:lnTo>
                <a:lnTo>
                  <a:pt x="420327" y="563432"/>
                </a:lnTo>
                <a:lnTo>
                  <a:pt x="466769" y="562640"/>
                </a:lnTo>
                <a:lnTo>
                  <a:pt x="511604" y="549467"/>
                </a:lnTo>
                <a:lnTo>
                  <a:pt x="543190" y="510060"/>
                </a:lnTo>
                <a:lnTo>
                  <a:pt x="549423" y="459946"/>
                </a:lnTo>
                <a:lnTo>
                  <a:pt x="549423" y="103485"/>
                </a:lnTo>
                <a:lnTo>
                  <a:pt x="543190" y="53370"/>
                </a:lnTo>
                <a:lnTo>
                  <a:pt x="511604" y="13963"/>
                </a:lnTo>
                <a:lnTo>
                  <a:pt x="466769" y="791"/>
                </a:lnTo>
                <a:lnTo>
                  <a:pt x="420327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60828" y="8501256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latin typeface="Arial MT"/>
                <a:cs typeface="Arial MT"/>
              </a:rPr>
              <a:t>T1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28617" y="8449791"/>
            <a:ext cx="549910" cy="563880"/>
          </a:xfrm>
          <a:custGeom>
            <a:avLst/>
            <a:gdLst/>
            <a:ahLst/>
            <a:cxnLst/>
            <a:rect l="l" t="t" r="r" b="b"/>
            <a:pathLst>
              <a:path w="549909" h="563879">
                <a:moveTo>
                  <a:pt x="420325" y="0"/>
                </a:moveTo>
                <a:lnTo>
                  <a:pt x="129096" y="0"/>
                </a:lnTo>
                <a:lnTo>
                  <a:pt x="103386" y="98"/>
                </a:lnTo>
                <a:lnTo>
                  <a:pt x="53271" y="6330"/>
                </a:lnTo>
                <a:lnTo>
                  <a:pt x="13864" y="37916"/>
                </a:lnTo>
                <a:lnTo>
                  <a:pt x="692" y="82752"/>
                </a:lnTo>
                <a:lnTo>
                  <a:pt x="0" y="103485"/>
                </a:lnTo>
                <a:lnTo>
                  <a:pt x="0" y="459946"/>
                </a:lnTo>
                <a:lnTo>
                  <a:pt x="6231" y="510060"/>
                </a:lnTo>
                <a:lnTo>
                  <a:pt x="37817" y="549467"/>
                </a:lnTo>
                <a:lnTo>
                  <a:pt x="82653" y="562640"/>
                </a:lnTo>
                <a:lnTo>
                  <a:pt x="129096" y="563432"/>
                </a:lnTo>
                <a:lnTo>
                  <a:pt x="420325" y="563432"/>
                </a:lnTo>
                <a:lnTo>
                  <a:pt x="466768" y="562640"/>
                </a:lnTo>
                <a:lnTo>
                  <a:pt x="511603" y="549467"/>
                </a:lnTo>
                <a:lnTo>
                  <a:pt x="543189" y="510060"/>
                </a:lnTo>
                <a:lnTo>
                  <a:pt x="549422" y="459946"/>
                </a:lnTo>
                <a:lnTo>
                  <a:pt x="549422" y="103485"/>
                </a:lnTo>
                <a:lnTo>
                  <a:pt x="543189" y="53370"/>
                </a:lnTo>
                <a:lnTo>
                  <a:pt x="511603" y="13963"/>
                </a:lnTo>
                <a:lnTo>
                  <a:pt x="466768" y="791"/>
                </a:lnTo>
                <a:lnTo>
                  <a:pt x="42032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11050" y="8501256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latin typeface="Arial MT"/>
                <a:cs typeface="Arial MT"/>
              </a:rPr>
              <a:t>T2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256725" y="8449791"/>
            <a:ext cx="549910" cy="563880"/>
          </a:xfrm>
          <a:custGeom>
            <a:avLst/>
            <a:gdLst/>
            <a:ahLst/>
            <a:cxnLst/>
            <a:rect l="l" t="t" r="r" b="b"/>
            <a:pathLst>
              <a:path w="549909" h="563879">
                <a:moveTo>
                  <a:pt x="420331" y="0"/>
                </a:moveTo>
                <a:lnTo>
                  <a:pt x="129096" y="0"/>
                </a:lnTo>
                <a:lnTo>
                  <a:pt x="103387" y="98"/>
                </a:lnTo>
                <a:lnTo>
                  <a:pt x="53272" y="6330"/>
                </a:lnTo>
                <a:lnTo>
                  <a:pt x="13865" y="37916"/>
                </a:lnTo>
                <a:lnTo>
                  <a:pt x="692" y="82752"/>
                </a:lnTo>
                <a:lnTo>
                  <a:pt x="0" y="103485"/>
                </a:lnTo>
                <a:lnTo>
                  <a:pt x="0" y="459946"/>
                </a:lnTo>
                <a:lnTo>
                  <a:pt x="6232" y="510060"/>
                </a:lnTo>
                <a:lnTo>
                  <a:pt x="37818" y="549467"/>
                </a:lnTo>
                <a:lnTo>
                  <a:pt x="82654" y="562640"/>
                </a:lnTo>
                <a:lnTo>
                  <a:pt x="129096" y="563432"/>
                </a:lnTo>
                <a:lnTo>
                  <a:pt x="420331" y="563432"/>
                </a:lnTo>
                <a:lnTo>
                  <a:pt x="466769" y="562640"/>
                </a:lnTo>
                <a:lnTo>
                  <a:pt x="511604" y="549467"/>
                </a:lnTo>
                <a:lnTo>
                  <a:pt x="543186" y="510060"/>
                </a:lnTo>
                <a:lnTo>
                  <a:pt x="549421" y="459946"/>
                </a:lnTo>
                <a:lnTo>
                  <a:pt x="549421" y="103485"/>
                </a:lnTo>
                <a:lnTo>
                  <a:pt x="543186" y="53370"/>
                </a:lnTo>
                <a:lnTo>
                  <a:pt x="511604" y="13963"/>
                </a:lnTo>
                <a:lnTo>
                  <a:pt x="466769" y="791"/>
                </a:lnTo>
                <a:lnTo>
                  <a:pt x="420331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339158" y="8501256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latin typeface="Arial MT"/>
                <a:cs typeface="Arial MT"/>
              </a:rPr>
              <a:t>T3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284834" y="8449791"/>
            <a:ext cx="549910" cy="563880"/>
          </a:xfrm>
          <a:custGeom>
            <a:avLst/>
            <a:gdLst/>
            <a:ahLst/>
            <a:cxnLst/>
            <a:rect l="l" t="t" r="r" b="b"/>
            <a:pathLst>
              <a:path w="549909" h="563879">
                <a:moveTo>
                  <a:pt x="420328" y="0"/>
                </a:moveTo>
                <a:lnTo>
                  <a:pt x="129090" y="0"/>
                </a:lnTo>
                <a:lnTo>
                  <a:pt x="103385" y="98"/>
                </a:lnTo>
                <a:lnTo>
                  <a:pt x="53271" y="6330"/>
                </a:lnTo>
                <a:lnTo>
                  <a:pt x="13863" y="37916"/>
                </a:lnTo>
                <a:lnTo>
                  <a:pt x="692" y="82752"/>
                </a:lnTo>
                <a:lnTo>
                  <a:pt x="0" y="103485"/>
                </a:lnTo>
                <a:lnTo>
                  <a:pt x="0" y="459946"/>
                </a:lnTo>
                <a:lnTo>
                  <a:pt x="6235" y="510060"/>
                </a:lnTo>
                <a:lnTo>
                  <a:pt x="37815" y="549467"/>
                </a:lnTo>
                <a:lnTo>
                  <a:pt x="82652" y="562640"/>
                </a:lnTo>
                <a:lnTo>
                  <a:pt x="129090" y="563432"/>
                </a:lnTo>
                <a:lnTo>
                  <a:pt x="420328" y="563432"/>
                </a:lnTo>
                <a:lnTo>
                  <a:pt x="466766" y="562640"/>
                </a:lnTo>
                <a:lnTo>
                  <a:pt x="511603" y="549467"/>
                </a:lnTo>
                <a:lnTo>
                  <a:pt x="543193" y="510060"/>
                </a:lnTo>
                <a:lnTo>
                  <a:pt x="549418" y="459946"/>
                </a:lnTo>
                <a:lnTo>
                  <a:pt x="549418" y="103485"/>
                </a:lnTo>
                <a:lnTo>
                  <a:pt x="543193" y="53370"/>
                </a:lnTo>
                <a:lnTo>
                  <a:pt x="511603" y="13963"/>
                </a:lnTo>
                <a:lnTo>
                  <a:pt x="466766" y="791"/>
                </a:lnTo>
                <a:lnTo>
                  <a:pt x="420328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367267" y="8501256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latin typeface="Arial MT"/>
                <a:cs typeface="Arial MT"/>
              </a:rPr>
              <a:t>T4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34739" y="4982512"/>
            <a:ext cx="18015585" cy="4653915"/>
            <a:chOff x="1234739" y="4982512"/>
            <a:chExt cx="18015585" cy="4653915"/>
          </a:xfrm>
        </p:grpSpPr>
        <p:sp>
          <p:nvSpPr>
            <p:cNvPr id="32" name="object 32"/>
            <p:cNvSpPr/>
            <p:nvPr/>
          </p:nvSpPr>
          <p:spPr>
            <a:xfrm>
              <a:off x="1245216" y="4992990"/>
              <a:ext cx="17994630" cy="4632960"/>
            </a:xfrm>
            <a:custGeom>
              <a:avLst/>
              <a:gdLst/>
              <a:ahLst/>
              <a:cxnLst/>
              <a:rect l="l" t="t" r="r" b="b"/>
              <a:pathLst>
                <a:path w="17994630" h="4632959">
                  <a:moveTo>
                    <a:pt x="0" y="0"/>
                  </a:moveTo>
                  <a:lnTo>
                    <a:pt x="17994342" y="0"/>
                  </a:lnTo>
                  <a:lnTo>
                    <a:pt x="17994342" y="4632483"/>
                  </a:lnTo>
                  <a:lnTo>
                    <a:pt x="0" y="4632483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87532" y="5342713"/>
              <a:ext cx="5636260" cy="1713864"/>
            </a:xfrm>
            <a:custGeom>
              <a:avLst/>
              <a:gdLst/>
              <a:ahLst/>
              <a:cxnLst/>
              <a:rect l="l" t="t" r="r" b="b"/>
              <a:pathLst>
                <a:path w="5636259" h="1713865">
                  <a:moveTo>
                    <a:pt x="5242772" y="0"/>
                  </a:moveTo>
                  <a:lnTo>
                    <a:pt x="392909" y="0"/>
                  </a:lnTo>
                  <a:lnTo>
                    <a:pt x="329081" y="154"/>
                  </a:lnTo>
                  <a:lnTo>
                    <a:pt x="275214" y="1232"/>
                  </a:lnTo>
                  <a:lnTo>
                    <a:pt x="230201" y="4158"/>
                  </a:lnTo>
                  <a:lnTo>
                    <a:pt x="162309" y="19253"/>
                  </a:lnTo>
                  <a:lnTo>
                    <a:pt x="115313" y="42465"/>
                  </a:lnTo>
                  <a:lnTo>
                    <a:pt x="74927" y="74923"/>
                  </a:lnTo>
                  <a:lnTo>
                    <a:pt x="42467" y="115310"/>
                  </a:lnTo>
                  <a:lnTo>
                    <a:pt x="19255" y="162308"/>
                  </a:lnTo>
                  <a:lnTo>
                    <a:pt x="4159" y="230195"/>
                  </a:lnTo>
                  <a:lnTo>
                    <a:pt x="1232" y="275207"/>
                  </a:lnTo>
                  <a:lnTo>
                    <a:pt x="154" y="329073"/>
                  </a:lnTo>
                  <a:lnTo>
                    <a:pt x="0" y="392902"/>
                  </a:lnTo>
                  <a:lnTo>
                    <a:pt x="0" y="1320584"/>
                  </a:lnTo>
                  <a:lnTo>
                    <a:pt x="154" y="1384413"/>
                  </a:lnTo>
                  <a:lnTo>
                    <a:pt x="1232" y="1438280"/>
                  </a:lnTo>
                  <a:lnTo>
                    <a:pt x="4159" y="1483291"/>
                  </a:lnTo>
                  <a:lnTo>
                    <a:pt x="19255" y="1551178"/>
                  </a:lnTo>
                  <a:lnTo>
                    <a:pt x="42467" y="1598176"/>
                  </a:lnTo>
                  <a:lnTo>
                    <a:pt x="74927" y="1638563"/>
                  </a:lnTo>
                  <a:lnTo>
                    <a:pt x="115313" y="1671021"/>
                  </a:lnTo>
                  <a:lnTo>
                    <a:pt x="162309" y="1694233"/>
                  </a:lnTo>
                  <a:lnTo>
                    <a:pt x="230201" y="1709328"/>
                  </a:lnTo>
                  <a:lnTo>
                    <a:pt x="275214" y="1712254"/>
                  </a:lnTo>
                  <a:lnTo>
                    <a:pt x="329081" y="1713333"/>
                  </a:lnTo>
                  <a:lnTo>
                    <a:pt x="392909" y="1713487"/>
                  </a:lnTo>
                  <a:lnTo>
                    <a:pt x="5242772" y="1713487"/>
                  </a:lnTo>
                  <a:lnTo>
                    <a:pt x="5306604" y="1713333"/>
                  </a:lnTo>
                  <a:lnTo>
                    <a:pt x="5360471" y="1712254"/>
                  </a:lnTo>
                  <a:lnTo>
                    <a:pt x="5405483" y="1709328"/>
                  </a:lnTo>
                  <a:lnTo>
                    <a:pt x="5473372" y="1694233"/>
                  </a:lnTo>
                  <a:lnTo>
                    <a:pt x="5520367" y="1671021"/>
                  </a:lnTo>
                  <a:lnTo>
                    <a:pt x="5560754" y="1638563"/>
                  </a:lnTo>
                  <a:lnTo>
                    <a:pt x="5593213" y="1598176"/>
                  </a:lnTo>
                  <a:lnTo>
                    <a:pt x="5616425" y="1551178"/>
                  </a:lnTo>
                  <a:lnTo>
                    <a:pt x="5631522" y="1483291"/>
                  </a:lnTo>
                  <a:lnTo>
                    <a:pt x="5634449" y="1438280"/>
                  </a:lnTo>
                  <a:lnTo>
                    <a:pt x="5635527" y="1384413"/>
                  </a:lnTo>
                  <a:lnTo>
                    <a:pt x="5635681" y="1320584"/>
                  </a:lnTo>
                  <a:lnTo>
                    <a:pt x="5635681" y="392902"/>
                  </a:lnTo>
                  <a:lnTo>
                    <a:pt x="5635527" y="329073"/>
                  </a:lnTo>
                  <a:lnTo>
                    <a:pt x="5634449" y="275207"/>
                  </a:lnTo>
                  <a:lnTo>
                    <a:pt x="5631522" y="230195"/>
                  </a:lnTo>
                  <a:lnTo>
                    <a:pt x="5616425" y="162308"/>
                  </a:lnTo>
                  <a:lnTo>
                    <a:pt x="5593213" y="115310"/>
                  </a:lnTo>
                  <a:lnTo>
                    <a:pt x="5560754" y="74923"/>
                  </a:lnTo>
                  <a:lnTo>
                    <a:pt x="5520367" y="42465"/>
                  </a:lnTo>
                  <a:lnTo>
                    <a:pt x="5473372" y="19253"/>
                  </a:lnTo>
                  <a:lnTo>
                    <a:pt x="5405483" y="4158"/>
                  </a:lnTo>
                  <a:lnTo>
                    <a:pt x="5360471" y="1232"/>
                  </a:lnTo>
                  <a:lnTo>
                    <a:pt x="5306604" y="154"/>
                  </a:lnTo>
                  <a:lnTo>
                    <a:pt x="5242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4612622" y="5975312"/>
            <a:ext cx="29984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95157" y="7115436"/>
            <a:ext cx="1811020" cy="1178560"/>
          </a:xfrm>
          <a:custGeom>
            <a:avLst/>
            <a:gdLst/>
            <a:ahLst/>
            <a:cxnLst/>
            <a:rect l="l" t="t" r="r" b="b"/>
            <a:pathLst>
              <a:path w="1811020" h="1178559">
                <a:moveTo>
                  <a:pt x="1571591" y="0"/>
                </a:moveTo>
                <a:lnTo>
                  <a:pt x="239406" y="0"/>
                </a:lnTo>
                <a:lnTo>
                  <a:pt x="191765" y="183"/>
                </a:lnTo>
                <a:lnTo>
                  <a:pt x="153346" y="1466"/>
                </a:lnTo>
                <a:lnTo>
                  <a:pt x="98899" y="11732"/>
                </a:lnTo>
                <a:lnTo>
                  <a:pt x="45653" y="45653"/>
                </a:lnTo>
                <a:lnTo>
                  <a:pt x="11732" y="98899"/>
                </a:lnTo>
                <a:lnTo>
                  <a:pt x="1466" y="153346"/>
                </a:lnTo>
                <a:lnTo>
                  <a:pt x="183" y="191765"/>
                </a:lnTo>
                <a:lnTo>
                  <a:pt x="0" y="239406"/>
                </a:lnTo>
                <a:lnTo>
                  <a:pt x="0" y="938808"/>
                </a:lnTo>
                <a:lnTo>
                  <a:pt x="183" y="986448"/>
                </a:lnTo>
                <a:lnTo>
                  <a:pt x="1466" y="1024868"/>
                </a:lnTo>
                <a:lnTo>
                  <a:pt x="11732" y="1079314"/>
                </a:lnTo>
                <a:lnTo>
                  <a:pt x="45653" y="1132560"/>
                </a:lnTo>
                <a:lnTo>
                  <a:pt x="98899" y="1166481"/>
                </a:lnTo>
                <a:lnTo>
                  <a:pt x="153346" y="1176747"/>
                </a:lnTo>
                <a:lnTo>
                  <a:pt x="191765" y="1178031"/>
                </a:lnTo>
                <a:lnTo>
                  <a:pt x="239406" y="1178214"/>
                </a:lnTo>
                <a:lnTo>
                  <a:pt x="1571591" y="1178214"/>
                </a:lnTo>
                <a:lnTo>
                  <a:pt x="1619232" y="1178031"/>
                </a:lnTo>
                <a:lnTo>
                  <a:pt x="1657652" y="1176747"/>
                </a:lnTo>
                <a:lnTo>
                  <a:pt x="1712098" y="1166481"/>
                </a:lnTo>
                <a:lnTo>
                  <a:pt x="1765344" y="1132560"/>
                </a:lnTo>
                <a:lnTo>
                  <a:pt x="1799266" y="1079314"/>
                </a:lnTo>
                <a:lnTo>
                  <a:pt x="1809531" y="1024868"/>
                </a:lnTo>
                <a:lnTo>
                  <a:pt x="1810814" y="986448"/>
                </a:lnTo>
                <a:lnTo>
                  <a:pt x="1810998" y="938808"/>
                </a:lnTo>
                <a:lnTo>
                  <a:pt x="1810998" y="239406"/>
                </a:lnTo>
                <a:lnTo>
                  <a:pt x="1810814" y="191765"/>
                </a:lnTo>
                <a:lnTo>
                  <a:pt x="1809531" y="153346"/>
                </a:lnTo>
                <a:lnTo>
                  <a:pt x="1799266" y="98899"/>
                </a:lnTo>
                <a:lnTo>
                  <a:pt x="1765344" y="45653"/>
                </a:lnTo>
                <a:lnTo>
                  <a:pt x="1712098" y="11732"/>
                </a:lnTo>
                <a:lnTo>
                  <a:pt x="1657652" y="1466"/>
                </a:lnTo>
                <a:lnTo>
                  <a:pt x="1619232" y="183"/>
                </a:lnTo>
                <a:lnTo>
                  <a:pt x="1571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48340" y="7276846"/>
            <a:ext cx="111760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indent="-12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0" dirty="0">
                <a:solidFill>
                  <a:srgbClr val="FFFFFF"/>
                </a:solidFill>
                <a:latin typeface="Arial MT"/>
                <a:cs typeface="Arial MT"/>
              </a:rPr>
              <a:t>eam  Th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65973" y="7113737"/>
            <a:ext cx="1732914" cy="1181735"/>
          </a:xfrm>
          <a:custGeom>
            <a:avLst/>
            <a:gdLst/>
            <a:ahLst/>
            <a:cxnLst/>
            <a:rect l="l" t="t" r="r" b="b"/>
            <a:pathLst>
              <a:path w="1732915" h="1181734">
                <a:moveTo>
                  <a:pt x="1492428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941515"/>
                </a:lnTo>
                <a:lnTo>
                  <a:pt x="183" y="989294"/>
                </a:lnTo>
                <a:lnTo>
                  <a:pt x="1470" y="1027825"/>
                </a:lnTo>
                <a:lnTo>
                  <a:pt x="11766" y="1082428"/>
                </a:lnTo>
                <a:lnTo>
                  <a:pt x="45785" y="1135827"/>
                </a:lnTo>
                <a:lnTo>
                  <a:pt x="99184" y="1169847"/>
                </a:lnTo>
                <a:lnTo>
                  <a:pt x="153788" y="1180142"/>
                </a:lnTo>
                <a:lnTo>
                  <a:pt x="192319" y="1181429"/>
                </a:lnTo>
                <a:lnTo>
                  <a:pt x="240097" y="1181613"/>
                </a:lnTo>
                <a:lnTo>
                  <a:pt x="1492428" y="1181613"/>
                </a:lnTo>
                <a:lnTo>
                  <a:pt x="1540207" y="1181429"/>
                </a:lnTo>
                <a:lnTo>
                  <a:pt x="1578738" y="1180142"/>
                </a:lnTo>
                <a:lnTo>
                  <a:pt x="1633341" y="1169847"/>
                </a:lnTo>
                <a:lnTo>
                  <a:pt x="1686741" y="1135827"/>
                </a:lnTo>
                <a:lnTo>
                  <a:pt x="1720760" y="1082428"/>
                </a:lnTo>
                <a:lnTo>
                  <a:pt x="1731055" y="1027825"/>
                </a:lnTo>
                <a:lnTo>
                  <a:pt x="1732342" y="989294"/>
                </a:lnTo>
                <a:lnTo>
                  <a:pt x="1732526" y="941515"/>
                </a:lnTo>
                <a:lnTo>
                  <a:pt x="1732526" y="240097"/>
                </a:lnTo>
                <a:lnTo>
                  <a:pt x="1732342" y="192319"/>
                </a:lnTo>
                <a:lnTo>
                  <a:pt x="1731055" y="153788"/>
                </a:lnTo>
                <a:lnTo>
                  <a:pt x="1720760" y="99184"/>
                </a:lnTo>
                <a:lnTo>
                  <a:pt x="1686741" y="45785"/>
                </a:lnTo>
                <a:lnTo>
                  <a:pt x="1633341" y="11766"/>
                </a:lnTo>
                <a:lnTo>
                  <a:pt x="1578738" y="1470"/>
                </a:lnTo>
                <a:lnTo>
                  <a:pt x="1540207" y="183"/>
                </a:lnTo>
                <a:lnTo>
                  <a:pt x="1492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79888" y="7275147"/>
            <a:ext cx="111760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indent="-12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0" dirty="0">
                <a:solidFill>
                  <a:srgbClr val="FFFFFF"/>
                </a:solidFill>
                <a:latin typeface="Arial MT"/>
                <a:cs typeface="Arial MT"/>
              </a:rPr>
              <a:t>eam  Th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558318" y="7113737"/>
            <a:ext cx="1732914" cy="1181735"/>
          </a:xfrm>
          <a:custGeom>
            <a:avLst/>
            <a:gdLst/>
            <a:ahLst/>
            <a:cxnLst/>
            <a:rect l="l" t="t" r="r" b="b"/>
            <a:pathLst>
              <a:path w="1732915" h="1181734">
                <a:moveTo>
                  <a:pt x="1492434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941515"/>
                </a:lnTo>
                <a:lnTo>
                  <a:pt x="183" y="989294"/>
                </a:lnTo>
                <a:lnTo>
                  <a:pt x="1470" y="1027825"/>
                </a:lnTo>
                <a:lnTo>
                  <a:pt x="11766" y="1082428"/>
                </a:lnTo>
                <a:lnTo>
                  <a:pt x="45785" y="1135827"/>
                </a:lnTo>
                <a:lnTo>
                  <a:pt x="99184" y="1169847"/>
                </a:lnTo>
                <a:lnTo>
                  <a:pt x="153788" y="1180142"/>
                </a:lnTo>
                <a:lnTo>
                  <a:pt x="192319" y="1181429"/>
                </a:lnTo>
                <a:lnTo>
                  <a:pt x="240097" y="1181613"/>
                </a:lnTo>
                <a:lnTo>
                  <a:pt x="1492434" y="1181613"/>
                </a:lnTo>
                <a:lnTo>
                  <a:pt x="1540208" y="1181429"/>
                </a:lnTo>
                <a:lnTo>
                  <a:pt x="1578739" y="1180142"/>
                </a:lnTo>
                <a:lnTo>
                  <a:pt x="1633340" y="1169847"/>
                </a:lnTo>
                <a:lnTo>
                  <a:pt x="1686742" y="1135827"/>
                </a:lnTo>
                <a:lnTo>
                  <a:pt x="1720762" y="1082428"/>
                </a:lnTo>
                <a:lnTo>
                  <a:pt x="1731060" y="1027825"/>
                </a:lnTo>
                <a:lnTo>
                  <a:pt x="1732347" y="989294"/>
                </a:lnTo>
                <a:lnTo>
                  <a:pt x="1732531" y="941515"/>
                </a:lnTo>
                <a:lnTo>
                  <a:pt x="1732531" y="240097"/>
                </a:lnTo>
                <a:lnTo>
                  <a:pt x="1732347" y="192319"/>
                </a:lnTo>
                <a:lnTo>
                  <a:pt x="1731060" y="153788"/>
                </a:lnTo>
                <a:lnTo>
                  <a:pt x="1720762" y="99184"/>
                </a:lnTo>
                <a:lnTo>
                  <a:pt x="1686742" y="45785"/>
                </a:lnTo>
                <a:lnTo>
                  <a:pt x="1633340" y="11766"/>
                </a:lnTo>
                <a:lnTo>
                  <a:pt x="1578739" y="1470"/>
                </a:lnTo>
                <a:lnTo>
                  <a:pt x="1540208" y="183"/>
                </a:lnTo>
                <a:lnTo>
                  <a:pt x="1492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872234" y="7275147"/>
            <a:ext cx="111760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indent="-12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0" dirty="0">
                <a:solidFill>
                  <a:srgbClr val="FFFFFF"/>
                </a:solidFill>
                <a:latin typeface="Arial MT"/>
                <a:cs typeface="Arial MT"/>
              </a:rPr>
              <a:t>eam  Th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545491" y="7113737"/>
            <a:ext cx="1732914" cy="1181735"/>
          </a:xfrm>
          <a:custGeom>
            <a:avLst/>
            <a:gdLst/>
            <a:ahLst/>
            <a:cxnLst/>
            <a:rect l="l" t="t" r="r" b="b"/>
            <a:pathLst>
              <a:path w="1732915" h="1181734">
                <a:moveTo>
                  <a:pt x="1492425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83" y="45785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941515"/>
                </a:lnTo>
                <a:lnTo>
                  <a:pt x="183" y="989294"/>
                </a:lnTo>
                <a:lnTo>
                  <a:pt x="1471" y="1027825"/>
                </a:lnTo>
                <a:lnTo>
                  <a:pt x="11769" y="1082428"/>
                </a:lnTo>
                <a:lnTo>
                  <a:pt x="45783" y="1135827"/>
                </a:lnTo>
                <a:lnTo>
                  <a:pt x="99180" y="1169847"/>
                </a:lnTo>
                <a:lnTo>
                  <a:pt x="153787" y="1180142"/>
                </a:lnTo>
                <a:lnTo>
                  <a:pt x="192318" y="1181429"/>
                </a:lnTo>
                <a:lnTo>
                  <a:pt x="240097" y="1181613"/>
                </a:lnTo>
                <a:lnTo>
                  <a:pt x="1492425" y="1181613"/>
                </a:lnTo>
                <a:lnTo>
                  <a:pt x="1540204" y="1181429"/>
                </a:lnTo>
                <a:lnTo>
                  <a:pt x="1578735" y="1180142"/>
                </a:lnTo>
                <a:lnTo>
                  <a:pt x="1633342" y="1169847"/>
                </a:lnTo>
                <a:lnTo>
                  <a:pt x="1686740" y="1135827"/>
                </a:lnTo>
                <a:lnTo>
                  <a:pt x="1720764" y="1082428"/>
                </a:lnTo>
                <a:lnTo>
                  <a:pt x="1731053" y="1027825"/>
                </a:lnTo>
                <a:lnTo>
                  <a:pt x="1732339" y="989294"/>
                </a:lnTo>
                <a:lnTo>
                  <a:pt x="1732523" y="941515"/>
                </a:lnTo>
                <a:lnTo>
                  <a:pt x="1732523" y="240097"/>
                </a:lnTo>
                <a:lnTo>
                  <a:pt x="1732339" y="192319"/>
                </a:lnTo>
                <a:lnTo>
                  <a:pt x="1731053" y="153788"/>
                </a:lnTo>
                <a:lnTo>
                  <a:pt x="1720764" y="99184"/>
                </a:lnTo>
                <a:lnTo>
                  <a:pt x="1686740" y="45785"/>
                </a:lnTo>
                <a:lnTo>
                  <a:pt x="1633342" y="11766"/>
                </a:lnTo>
                <a:lnTo>
                  <a:pt x="1578735" y="1470"/>
                </a:lnTo>
                <a:lnTo>
                  <a:pt x="1540204" y="183"/>
                </a:lnTo>
                <a:lnTo>
                  <a:pt x="1492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859408" y="7275147"/>
            <a:ext cx="111760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indent="-12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0" dirty="0">
                <a:solidFill>
                  <a:srgbClr val="FFFFFF"/>
                </a:solidFill>
                <a:latin typeface="Arial MT"/>
                <a:cs typeface="Arial MT"/>
              </a:rPr>
              <a:t>eam  Th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ead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00254"/>
            <a:ext cx="168300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Streams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50" dirty="0">
                <a:latin typeface="Arial"/>
                <a:cs typeface="Arial"/>
              </a:rPr>
              <a:t>Parallelism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Approach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dirty="0">
                <a:latin typeface="Arial"/>
                <a:cs typeface="Arial"/>
              </a:rPr>
              <a:t>1</a:t>
            </a:r>
            <a:endParaRPr sz="7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36682" y="2306695"/>
            <a:ext cx="4414520" cy="1999614"/>
            <a:chOff x="7536682" y="2306695"/>
            <a:chExt cx="4414520" cy="1999614"/>
          </a:xfrm>
        </p:grpSpPr>
        <p:sp>
          <p:nvSpPr>
            <p:cNvPr id="4" name="object 4"/>
            <p:cNvSpPr/>
            <p:nvPr/>
          </p:nvSpPr>
          <p:spPr>
            <a:xfrm>
              <a:off x="7536682" y="2306695"/>
              <a:ext cx="4414520" cy="1999614"/>
            </a:xfrm>
            <a:custGeom>
              <a:avLst/>
              <a:gdLst/>
              <a:ahLst/>
              <a:cxnLst/>
              <a:rect l="l" t="t" r="r" b="b"/>
              <a:pathLst>
                <a:path w="4414520" h="1999614">
                  <a:moveTo>
                    <a:pt x="4082837" y="0"/>
                  </a:moveTo>
                  <a:lnTo>
                    <a:pt x="331211" y="0"/>
                  </a:lnTo>
                  <a:lnTo>
                    <a:pt x="265302" y="253"/>
                  </a:lnTo>
                  <a:lnTo>
                    <a:pt x="212149" y="2028"/>
                  </a:lnTo>
                  <a:lnTo>
                    <a:pt x="169930" y="6847"/>
                  </a:lnTo>
                  <a:lnTo>
                    <a:pt x="97205" y="35798"/>
                  </a:lnTo>
                  <a:lnTo>
                    <a:pt x="63159" y="63160"/>
                  </a:lnTo>
                  <a:lnTo>
                    <a:pt x="35797" y="97206"/>
                  </a:lnTo>
                  <a:lnTo>
                    <a:pt x="16230" y="136825"/>
                  </a:lnTo>
                  <a:lnTo>
                    <a:pt x="2028" y="212150"/>
                  </a:lnTo>
                  <a:lnTo>
                    <a:pt x="253" y="265303"/>
                  </a:lnTo>
                  <a:lnTo>
                    <a:pt x="0" y="331212"/>
                  </a:lnTo>
                  <a:lnTo>
                    <a:pt x="0" y="1668273"/>
                  </a:lnTo>
                  <a:lnTo>
                    <a:pt x="253" y="1734183"/>
                  </a:lnTo>
                  <a:lnTo>
                    <a:pt x="2028" y="1787336"/>
                  </a:lnTo>
                  <a:lnTo>
                    <a:pt x="6847" y="1829555"/>
                  </a:lnTo>
                  <a:lnTo>
                    <a:pt x="35797" y="1902279"/>
                  </a:lnTo>
                  <a:lnTo>
                    <a:pt x="63159" y="1936325"/>
                  </a:lnTo>
                  <a:lnTo>
                    <a:pt x="97205" y="1963687"/>
                  </a:lnTo>
                  <a:lnTo>
                    <a:pt x="136824" y="1983254"/>
                  </a:lnTo>
                  <a:lnTo>
                    <a:pt x="212149" y="1997456"/>
                  </a:lnTo>
                  <a:lnTo>
                    <a:pt x="265302" y="1999232"/>
                  </a:lnTo>
                  <a:lnTo>
                    <a:pt x="331211" y="1999485"/>
                  </a:lnTo>
                  <a:lnTo>
                    <a:pt x="4082837" y="1999485"/>
                  </a:lnTo>
                  <a:lnTo>
                    <a:pt x="4148746" y="1999232"/>
                  </a:lnTo>
                  <a:lnTo>
                    <a:pt x="4201901" y="1997456"/>
                  </a:lnTo>
                  <a:lnTo>
                    <a:pt x="4244121" y="1992638"/>
                  </a:lnTo>
                  <a:lnTo>
                    <a:pt x="4316844" y="1963687"/>
                  </a:lnTo>
                  <a:lnTo>
                    <a:pt x="4350888" y="1936325"/>
                  </a:lnTo>
                  <a:lnTo>
                    <a:pt x="4378251" y="1902279"/>
                  </a:lnTo>
                  <a:lnTo>
                    <a:pt x="4397823" y="1862661"/>
                  </a:lnTo>
                  <a:lnTo>
                    <a:pt x="4412024" y="1787336"/>
                  </a:lnTo>
                  <a:lnTo>
                    <a:pt x="4413799" y="1734183"/>
                  </a:lnTo>
                  <a:lnTo>
                    <a:pt x="4414053" y="1668273"/>
                  </a:lnTo>
                  <a:lnTo>
                    <a:pt x="4414053" y="331212"/>
                  </a:lnTo>
                  <a:lnTo>
                    <a:pt x="4413799" y="265303"/>
                  </a:lnTo>
                  <a:lnTo>
                    <a:pt x="4412024" y="212150"/>
                  </a:lnTo>
                  <a:lnTo>
                    <a:pt x="4407206" y="169931"/>
                  </a:lnTo>
                  <a:lnTo>
                    <a:pt x="4378251" y="97206"/>
                  </a:lnTo>
                  <a:lnTo>
                    <a:pt x="4350888" y="63160"/>
                  </a:lnTo>
                  <a:lnTo>
                    <a:pt x="4316844" y="35798"/>
                  </a:lnTo>
                  <a:lnTo>
                    <a:pt x="4277229" y="16230"/>
                  </a:lnTo>
                  <a:lnTo>
                    <a:pt x="4201901" y="2028"/>
                  </a:lnTo>
                  <a:lnTo>
                    <a:pt x="4148746" y="253"/>
                  </a:lnTo>
                  <a:lnTo>
                    <a:pt x="4082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26170" y="2566206"/>
              <a:ext cx="2235200" cy="1540510"/>
            </a:xfrm>
            <a:custGeom>
              <a:avLst/>
              <a:gdLst/>
              <a:ahLst/>
              <a:cxnLst/>
              <a:rect l="l" t="t" r="r" b="b"/>
              <a:pathLst>
                <a:path w="2235200" h="1540510">
                  <a:moveTo>
                    <a:pt x="549427" y="1080452"/>
                  </a:moveTo>
                  <a:lnTo>
                    <a:pt x="543191" y="1030338"/>
                  </a:lnTo>
                  <a:lnTo>
                    <a:pt x="511606" y="990930"/>
                  </a:lnTo>
                  <a:lnTo>
                    <a:pt x="466763" y="977760"/>
                  </a:lnTo>
                  <a:lnTo>
                    <a:pt x="420331" y="976960"/>
                  </a:lnTo>
                  <a:lnTo>
                    <a:pt x="129095" y="976960"/>
                  </a:lnTo>
                  <a:lnTo>
                    <a:pt x="82651" y="977760"/>
                  </a:lnTo>
                  <a:lnTo>
                    <a:pt x="37820" y="990930"/>
                  </a:lnTo>
                  <a:lnTo>
                    <a:pt x="6235" y="1030338"/>
                  </a:lnTo>
                  <a:lnTo>
                    <a:pt x="0" y="1080452"/>
                  </a:lnTo>
                  <a:lnTo>
                    <a:pt x="0" y="1436916"/>
                  </a:lnTo>
                  <a:lnTo>
                    <a:pt x="6235" y="1487030"/>
                  </a:lnTo>
                  <a:lnTo>
                    <a:pt x="37820" y="1526438"/>
                  </a:lnTo>
                  <a:lnTo>
                    <a:pt x="82651" y="1539608"/>
                  </a:lnTo>
                  <a:lnTo>
                    <a:pt x="129095" y="1540395"/>
                  </a:lnTo>
                  <a:lnTo>
                    <a:pt x="420331" y="1540395"/>
                  </a:lnTo>
                  <a:lnTo>
                    <a:pt x="466763" y="1539608"/>
                  </a:lnTo>
                  <a:lnTo>
                    <a:pt x="511606" y="1526438"/>
                  </a:lnTo>
                  <a:lnTo>
                    <a:pt x="543191" y="1487030"/>
                  </a:lnTo>
                  <a:lnTo>
                    <a:pt x="549427" y="1436916"/>
                  </a:lnTo>
                  <a:lnTo>
                    <a:pt x="549427" y="1080452"/>
                  </a:lnTo>
                  <a:close/>
                </a:path>
                <a:path w="2235200" h="1540510">
                  <a:moveTo>
                    <a:pt x="1111300" y="1080452"/>
                  </a:moveTo>
                  <a:lnTo>
                    <a:pt x="1105065" y="1030338"/>
                  </a:lnTo>
                  <a:lnTo>
                    <a:pt x="1073480" y="990930"/>
                  </a:lnTo>
                  <a:lnTo>
                    <a:pt x="1028649" y="977760"/>
                  </a:lnTo>
                  <a:lnTo>
                    <a:pt x="982205" y="976960"/>
                  </a:lnTo>
                  <a:lnTo>
                    <a:pt x="690981" y="976960"/>
                  </a:lnTo>
                  <a:lnTo>
                    <a:pt x="644537" y="977760"/>
                  </a:lnTo>
                  <a:lnTo>
                    <a:pt x="599694" y="990930"/>
                  </a:lnTo>
                  <a:lnTo>
                    <a:pt x="568109" y="1030338"/>
                  </a:lnTo>
                  <a:lnTo>
                    <a:pt x="561886" y="1080452"/>
                  </a:lnTo>
                  <a:lnTo>
                    <a:pt x="561886" y="1436916"/>
                  </a:lnTo>
                  <a:lnTo>
                    <a:pt x="568109" y="1487030"/>
                  </a:lnTo>
                  <a:lnTo>
                    <a:pt x="599694" y="1526438"/>
                  </a:lnTo>
                  <a:lnTo>
                    <a:pt x="644537" y="1539608"/>
                  </a:lnTo>
                  <a:lnTo>
                    <a:pt x="690981" y="1540395"/>
                  </a:lnTo>
                  <a:lnTo>
                    <a:pt x="982205" y="1540395"/>
                  </a:lnTo>
                  <a:lnTo>
                    <a:pt x="1028649" y="1539608"/>
                  </a:lnTo>
                  <a:lnTo>
                    <a:pt x="1073480" y="1526438"/>
                  </a:lnTo>
                  <a:lnTo>
                    <a:pt x="1105065" y="1487030"/>
                  </a:lnTo>
                  <a:lnTo>
                    <a:pt x="1111300" y="1436916"/>
                  </a:lnTo>
                  <a:lnTo>
                    <a:pt x="1111300" y="1080452"/>
                  </a:lnTo>
                  <a:close/>
                </a:path>
                <a:path w="2235200" h="1540510">
                  <a:moveTo>
                    <a:pt x="1673186" y="1080452"/>
                  </a:moveTo>
                  <a:lnTo>
                    <a:pt x="1666951" y="1030338"/>
                  </a:lnTo>
                  <a:lnTo>
                    <a:pt x="1635366" y="990930"/>
                  </a:lnTo>
                  <a:lnTo>
                    <a:pt x="1590535" y="977760"/>
                  </a:lnTo>
                  <a:lnTo>
                    <a:pt x="1544091" y="976960"/>
                  </a:lnTo>
                  <a:lnTo>
                    <a:pt x="1252855" y="976960"/>
                  </a:lnTo>
                  <a:lnTo>
                    <a:pt x="1206411" y="977760"/>
                  </a:lnTo>
                  <a:lnTo>
                    <a:pt x="1161580" y="990930"/>
                  </a:lnTo>
                  <a:lnTo>
                    <a:pt x="1129995" y="1030338"/>
                  </a:lnTo>
                  <a:lnTo>
                    <a:pt x="1123759" y="1080452"/>
                  </a:lnTo>
                  <a:lnTo>
                    <a:pt x="1123759" y="1436916"/>
                  </a:lnTo>
                  <a:lnTo>
                    <a:pt x="1129995" y="1487030"/>
                  </a:lnTo>
                  <a:lnTo>
                    <a:pt x="1161580" y="1526438"/>
                  </a:lnTo>
                  <a:lnTo>
                    <a:pt x="1206411" y="1539608"/>
                  </a:lnTo>
                  <a:lnTo>
                    <a:pt x="1252855" y="1540395"/>
                  </a:lnTo>
                  <a:lnTo>
                    <a:pt x="1544091" y="1540395"/>
                  </a:lnTo>
                  <a:lnTo>
                    <a:pt x="1590535" y="1539608"/>
                  </a:lnTo>
                  <a:lnTo>
                    <a:pt x="1635366" y="1526438"/>
                  </a:lnTo>
                  <a:lnTo>
                    <a:pt x="1666951" y="1487030"/>
                  </a:lnTo>
                  <a:lnTo>
                    <a:pt x="1673186" y="1436916"/>
                  </a:lnTo>
                  <a:lnTo>
                    <a:pt x="1673186" y="1080452"/>
                  </a:lnTo>
                  <a:close/>
                </a:path>
                <a:path w="2235200" h="1540510">
                  <a:moveTo>
                    <a:pt x="1916709" y="240093"/>
                  </a:moveTo>
                  <a:lnTo>
                    <a:pt x="1916518" y="192316"/>
                  </a:lnTo>
                  <a:lnTo>
                    <a:pt x="1915236" y="153784"/>
                  </a:lnTo>
                  <a:lnTo>
                    <a:pt x="1904949" y="99187"/>
                  </a:lnTo>
                  <a:lnTo>
                    <a:pt x="1870925" y="45783"/>
                  </a:lnTo>
                  <a:lnTo>
                    <a:pt x="1817522" y="11772"/>
                  </a:lnTo>
                  <a:lnTo>
                    <a:pt x="1762925" y="1473"/>
                  </a:lnTo>
                  <a:lnTo>
                    <a:pt x="1724393" y="190"/>
                  </a:lnTo>
                  <a:lnTo>
                    <a:pt x="1676615" y="0"/>
                  </a:lnTo>
                  <a:lnTo>
                    <a:pt x="558444" y="0"/>
                  </a:lnTo>
                  <a:lnTo>
                    <a:pt x="510667" y="190"/>
                  </a:lnTo>
                  <a:lnTo>
                    <a:pt x="472135" y="1473"/>
                  </a:lnTo>
                  <a:lnTo>
                    <a:pt x="417537" y="11772"/>
                  </a:lnTo>
                  <a:lnTo>
                    <a:pt x="364134" y="45783"/>
                  </a:lnTo>
                  <a:lnTo>
                    <a:pt x="330123" y="99187"/>
                  </a:lnTo>
                  <a:lnTo>
                    <a:pt x="319824" y="153784"/>
                  </a:lnTo>
                  <a:lnTo>
                    <a:pt x="318541" y="192316"/>
                  </a:lnTo>
                  <a:lnTo>
                    <a:pt x="318350" y="240093"/>
                  </a:lnTo>
                  <a:lnTo>
                    <a:pt x="318350" y="484632"/>
                  </a:lnTo>
                  <a:lnTo>
                    <a:pt x="318541" y="532422"/>
                  </a:lnTo>
                  <a:lnTo>
                    <a:pt x="319824" y="570941"/>
                  </a:lnTo>
                  <a:lnTo>
                    <a:pt x="330123" y="625551"/>
                  </a:lnTo>
                  <a:lnTo>
                    <a:pt x="364134" y="678954"/>
                  </a:lnTo>
                  <a:lnTo>
                    <a:pt x="417537" y="712965"/>
                  </a:lnTo>
                  <a:lnTo>
                    <a:pt x="472135" y="723265"/>
                  </a:lnTo>
                  <a:lnTo>
                    <a:pt x="510667" y="724547"/>
                  </a:lnTo>
                  <a:lnTo>
                    <a:pt x="558444" y="724738"/>
                  </a:lnTo>
                  <a:lnTo>
                    <a:pt x="1676615" y="724738"/>
                  </a:lnTo>
                  <a:lnTo>
                    <a:pt x="1724393" y="724547"/>
                  </a:lnTo>
                  <a:lnTo>
                    <a:pt x="1762925" y="723265"/>
                  </a:lnTo>
                  <a:lnTo>
                    <a:pt x="1817522" y="712965"/>
                  </a:lnTo>
                  <a:lnTo>
                    <a:pt x="1870925" y="678954"/>
                  </a:lnTo>
                  <a:lnTo>
                    <a:pt x="1904949" y="625551"/>
                  </a:lnTo>
                  <a:lnTo>
                    <a:pt x="1915236" y="570941"/>
                  </a:lnTo>
                  <a:lnTo>
                    <a:pt x="1916518" y="532422"/>
                  </a:lnTo>
                  <a:lnTo>
                    <a:pt x="1916709" y="484632"/>
                  </a:lnTo>
                  <a:lnTo>
                    <a:pt x="1916709" y="240093"/>
                  </a:lnTo>
                  <a:close/>
                </a:path>
                <a:path w="2235200" h="1540510">
                  <a:moveTo>
                    <a:pt x="2235060" y="1080452"/>
                  </a:moveTo>
                  <a:lnTo>
                    <a:pt x="2228837" y="1030338"/>
                  </a:lnTo>
                  <a:lnTo>
                    <a:pt x="2197239" y="990930"/>
                  </a:lnTo>
                  <a:lnTo>
                    <a:pt x="2152408" y="977760"/>
                  </a:lnTo>
                  <a:lnTo>
                    <a:pt x="2105964" y="976960"/>
                  </a:lnTo>
                  <a:lnTo>
                    <a:pt x="1814741" y="976960"/>
                  </a:lnTo>
                  <a:lnTo>
                    <a:pt x="1768297" y="977760"/>
                  </a:lnTo>
                  <a:lnTo>
                    <a:pt x="1723453" y="990930"/>
                  </a:lnTo>
                  <a:lnTo>
                    <a:pt x="1691868" y="1030338"/>
                  </a:lnTo>
                  <a:lnTo>
                    <a:pt x="1685645" y="1080452"/>
                  </a:lnTo>
                  <a:lnTo>
                    <a:pt x="1685645" y="1436916"/>
                  </a:lnTo>
                  <a:lnTo>
                    <a:pt x="1691868" y="1487030"/>
                  </a:lnTo>
                  <a:lnTo>
                    <a:pt x="1723453" y="1526438"/>
                  </a:lnTo>
                  <a:lnTo>
                    <a:pt x="1768297" y="1539608"/>
                  </a:lnTo>
                  <a:lnTo>
                    <a:pt x="1814741" y="1540395"/>
                  </a:lnTo>
                  <a:lnTo>
                    <a:pt x="2105964" y="1540395"/>
                  </a:lnTo>
                  <a:lnTo>
                    <a:pt x="2152408" y="1539608"/>
                  </a:lnTo>
                  <a:lnTo>
                    <a:pt x="2197239" y="1526438"/>
                  </a:lnTo>
                  <a:lnTo>
                    <a:pt x="2228837" y="1487030"/>
                  </a:lnTo>
                  <a:lnTo>
                    <a:pt x="2235060" y="1436916"/>
                  </a:lnTo>
                  <a:lnTo>
                    <a:pt x="2235060" y="1080452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83510" y="2701433"/>
            <a:ext cx="2120900" cy="1320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35" dirty="0">
                <a:latin typeface="Arial MT"/>
                <a:cs typeface="Arial MT"/>
              </a:rPr>
              <a:t>Topic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561340" algn="l"/>
                <a:tab pos="1123315" algn="l"/>
                <a:tab pos="1685289" algn="l"/>
              </a:tabLst>
            </a:pPr>
            <a:r>
              <a:rPr sz="2600" spc="20" dirty="0">
                <a:latin typeface="Arial MT"/>
                <a:cs typeface="Arial MT"/>
              </a:rPr>
              <a:t>P1	P2	P3	P4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4873" y="6007315"/>
            <a:ext cx="3536950" cy="1047115"/>
          </a:xfrm>
          <a:custGeom>
            <a:avLst/>
            <a:gdLst/>
            <a:ahLst/>
            <a:cxnLst/>
            <a:rect l="l" t="t" r="r" b="b"/>
            <a:pathLst>
              <a:path w="3536950" h="1047115">
                <a:moveTo>
                  <a:pt x="3296331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4" y="1001303"/>
                </a:lnTo>
                <a:lnTo>
                  <a:pt x="99184" y="1035323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3296331" y="1047088"/>
                </a:lnTo>
                <a:lnTo>
                  <a:pt x="3344109" y="1046904"/>
                </a:lnTo>
                <a:lnTo>
                  <a:pt x="3382639" y="1045617"/>
                </a:lnTo>
                <a:lnTo>
                  <a:pt x="3437242" y="1035323"/>
                </a:lnTo>
                <a:lnTo>
                  <a:pt x="3490643" y="1001303"/>
                </a:lnTo>
                <a:lnTo>
                  <a:pt x="3524662" y="947904"/>
                </a:lnTo>
                <a:lnTo>
                  <a:pt x="3534957" y="893300"/>
                </a:lnTo>
                <a:lnTo>
                  <a:pt x="3536244" y="854769"/>
                </a:lnTo>
                <a:lnTo>
                  <a:pt x="3536428" y="806992"/>
                </a:lnTo>
                <a:lnTo>
                  <a:pt x="3536428" y="240097"/>
                </a:lnTo>
                <a:lnTo>
                  <a:pt x="3536244" y="192319"/>
                </a:lnTo>
                <a:lnTo>
                  <a:pt x="3534957" y="153788"/>
                </a:lnTo>
                <a:lnTo>
                  <a:pt x="3524662" y="99184"/>
                </a:lnTo>
                <a:lnTo>
                  <a:pt x="3490643" y="45785"/>
                </a:lnTo>
                <a:lnTo>
                  <a:pt x="3437242" y="11766"/>
                </a:lnTo>
                <a:lnTo>
                  <a:pt x="3382639" y="1470"/>
                </a:lnTo>
                <a:lnTo>
                  <a:pt x="3344109" y="183"/>
                </a:lnTo>
                <a:lnTo>
                  <a:pt x="3296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08762" y="6356866"/>
            <a:ext cx="262191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num.stream.threads=2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8734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12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0" y="766051"/>
                </a:lnTo>
                <a:lnTo>
                  <a:pt x="11766" y="820654"/>
                </a:lnTo>
                <a:lnTo>
                  <a:pt x="45785" y="874054"/>
                </a:lnTo>
                <a:lnTo>
                  <a:pt x="99184" y="908073"/>
                </a:lnTo>
                <a:lnTo>
                  <a:pt x="153788" y="918368"/>
                </a:lnTo>
                <a:lnTo>
                  <a:pt x="192319" y="919655"/>
                </a:lnTo>
                <a:lnTo>
                  <a:pt x="240097" y="919839"/>
                </a:lnTo>
                <a:lnTo>
                  <a:pt x="980512" y="919839"/>
                </a:lnTo>
                <a:lnTo>
                  <a:pt x="1028290" y="919655"/>
                </a:lnTo>
                <a:lnTo>
                  <a:pt x="1066821" y="918368"/>
                </a:lnTo>
                <a:lnTo>
                  <a:pt x="1121425" y="908073"/>
                </a:lnTo>
                <a:lnTo>
                  <a:pt x="1174824" y="874054"/>
                </a:lnTo>
                <a:lnTo>
                  <a:pt x="1208843" y="820654"/>
                </a:lnTo>
                <a:lnTo>
                  <a:pt x="1219139" y="766051"/>
                </a:lnTo>
                <a:lnTo>
                  <a:pt x="1220426" y="727520"/>
                </a:lnTo>
                <a:lnTo>
                  <a:pt x="1220609" y="679742"/>
                </a:lnTo>
                <a:lnTo>
                  <a:pt x="1220609" y="240096"/>
                </a:lnTo>
                <a:lnTo>
                  <a:pt x="1220426" y="192318"/>
                </a:lnTo>
                <a:lnTo>
                  <a:pt x="1219139" y="153787"/>
                </a:lnTo>
                <a:lnTo>
                  <a:pt x="1208843" y="99184"/>
                </a:lnTo>
                <a:lnTo>
                  <a:pt x="1174824" y="45784"/>
                </a:lnTo>
                <a:lnTo>
                  <a:pt x="1121425" y="11765"/>
                </a:lnTo>
                <a:lnTo>
                  <a:pt x="1066821" y="1470"/>
                </a:lnTo>
                <a:lnTo>
                  <a:pt x="1028290" y="183"/>
                </a:lnTo>
                <a:lnTo>
                  <a:pt x="980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16528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55180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11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0" y="766051"/>
                </a:lnTo>
                <a:lnTo>
                  <a:pt x="11765" y="820654"/>
                </a:lnTo>
                <a:lnTo>
                  <a:pt x="45784" y="874054"/>
                </a:lnTo>
                <a:lnTo>
                  <a:pt x="99184" y="908073"/>
                </a:lnTo>
                <a:lnTo>
                  <a:pt x="153787" y="918368"/>
                </a:lnTo>
                <a:lnTo>
                  <a:pt x="192318" y="919655"/>
                </a:lnTo>
                <a:lnTo>
                  <a:pt x="240096" y="919839"/>
                </a:lnTo>
                <a:lnTo>
                  <a:pt x="980511" y="919839"/>
                </a:lnTo>
                <a:lnTo>
                  <a:pt x="1028289" y="919655"/>
                </a:lnTo>
                <a:lnTo>
                  <a:pt x="1066820" y="918368"/>
                </a:lnTo>
                <a:lnTo>
                  <a:pt x="1121424" y="908073"/>
                </a:lnTo>
                <a:lnTo>
                  <a:pt x="1174824" y="874054"/>
                </a:lnTo>
                <a:lnTo>
                  <a:pt x="1208842" y="820654"/>
                </a:lnTo>
                <a:lnTo>
                  <a:pt x="1219138" y="766051"/>
                </a:lnTo>
                <a:lnTo>
                  <a:pt x="1220425" y="727520"/>
                </a:lnTo>
                <a:lnTo>
                  <a:pt x="1220608" y="679742"/>
                </a:lnTo>
                <a:lnTo>
                  <a:pt x="1220608" y="240096"/>
                </a:lnTo>
                <a:lnTo>
                  <a:pt x="1220425" y="192318"/>
                </a:lnTo>
                <a:lnTo>
                  <a:pt x="1219138" y="153787"/>
                </a:lnTo>
                <a:lnTo>
                  <a:pt x="1208842" y="99184"/>
                </a:lnTo>
                <a:lnTo>
                  <a:pt x="1174824" y="45784"/>
                </a:lnTo>
                <a:lnTo>
                  <a:pt x="1121424" y="11765"/>
                </a:lnTo>
                <a:lnTo>
                  <a:pt x="1066820" y="1470"/>
                </a:lnTo>
                <a:lnTo>
                  <a:pt x="1028289" y="183"/>
                </a:lnTo>
                <a:lnTo>
                  <a:pt x="980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72973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11625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07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0" y="766051"/>
                </a:lnTo>
                <a:lnTo>
                  <a:pt x="11766" y="820654"/>
                </a:lnTo>
                <a:lnTo>
                  <a:pt x="45785" y="874054"/>
                </a:lnTo>
                <a:lnTo>
                  <a:pt x="99184" y="908073"/>
                </a:lnTo>
                <a:lnTo>
                  <a:pt x="153788" y="918368"/>
                </a:lnTo>
                <a:lnTo>
                  <a:pt x="192319" y="919655"/>
                </a:lnTo>
                <a:lnTo>
                  <a:pt x="240097" y="919839"/>
                </a:lnTo>
                <a:lnTo>
                  <a:pt x="980507" y="919839"/>
                </a:lnTo>
                <a:lnTo>
                  <a:pt x="1028287" y="919655"/>
                </a:lnTo>
                <a:lnTo>
                  <a:pt x="1066821" y="918368"/>
                </a:lnTo>
                <a:lnTo>
                  <a:pt x="1121424" y="908073"/>
                </a:lnTo>
                <a:lnTo>
                  <a:pt x="1174826" y="874054"/>
                </a:lnTo>
                <a:lnTo>
                  <a:pt x="1208845" y="820654"/>
                </a:lnTo>
                <a:lnTo>
                  <a:pt x="1219134" y="766051"/>
                </a:lnTo>
                <a:lnTo>
                  <a:pt x="1220420" y="727520"/>
                </a:lnTo>
                <a:lnTo>
                  <a:pt x="1220604" y="679742"/>
                </a:lnTo>
                <a:lnTo>
                  <a:pt x="1220604" y="240096"/>
                </a:lnTo>
                <a:lnTo>
                  <a:pt x="1220420" y="192318"/>
                </a:lnTo>
                <a:lnTo>
                  <a:pt x="1219134" y="153787"/>
                </a:lnTo>
                <a:lnTo>
                  <a:pt x="1208845" y="99184"/>
                </a:lnTo>
                <a:lnTo>
                  <a:pt x="1174826" y="45784"/>
                </a:lnTo>
                <a:lnTo>
                  <a:pt x="1121424" y="11765"/>
                </a:lnTo>
                <a:lnTo>
                  <a:pt x="1066821" y="1470"/>
                </a:lnTo>
                <a:lnTo>
                  <a:pt x="1028287" y="183"/>
                </a:lnTo>
                <a:lnTo>
                  <a:pt x="980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29418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168068" y="5180645"/>
            <a:ext cx="1221105" cy="920115"/>
          </a:xfrm>
          <a:custGeom>
            <a:avLst/>
            <a:gdLst/>
            <a:ahLst/>
            <a:cxnLst/>
            <a:rect l="l" t="t" r="r" b="b"/>
            <a:pathLst>
              <a:path w="1221104" h="920114">
                <a:moveTo>
                  <a:pt x="980514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5"/>
                </a:lnTo>
                <a:lnTo>
                  <a:pt x="45785" y="45784"/>
                </a:lnTo>
                <a:lnTo>
                  <a:pt x="11769" y="99184"/>
                </a:lnTo>
                <a:lnTo>
                  <a:pt x="1471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679742"/>
                </a:lnTo>
                <a:lnTo>
                  <a:pt x="183" y="727520"/>
                </a:lnTo>
                <a:lnTo>
                  <a:pt x="1471" y="766051"/>
                </a:lnTo>
                <a:lnTo>
                  <a:pt x="11769" y="820654"/>
                </a:lnTo>
                <a:lnTo>
                  <a:pt x="45785" y="874054"/>
                </a:lnTo>
                <a:lnTo>
                  <a:pt x="99190" y="908073"/>
                </a:lnTo>
                <a:lnTo>
                  <a:pt x="153788" y="918368"/>
                </a:lnTo>
                <a:lnTo>
                  <a:pt x="192318" y="919655"/>
                </a:lnTo>
                <a:lnTo>
                  <a:pt x="240097" y="919839"/>
                </a:lnTo>
                <a:lnTo>
                  <a:pt x="980514" y="919839"/>
                </a:lnTo>
                <a:lnTo>
                  <a:pt x="1028293" y="919655"/>
                </a:lnTo>
                <a:lnTo>
                  <a:pt x="1066823" y="918368"/>
                </a:lnTo>
                <a:lnTo>
                  <a:pt x="1121421" y="908073"/>
                </a:lnTo>
                <a:lnTo>
                  <a:pt x="1174826" y="874054"/>
                </a:lnTo>
                <a:lnTo>
                  <a:pt x="1208842" y="820654"/>
                </a:lnTo>
                <a:lnTo>
                  <a:pt x="1219140" y="766051"/>
                </a:lnTo>
                <a:lnTo>
                  <a:pt x="1220428" y="727520"/>
                </a:lnTo>
                <a:lnTo>
                  <a:pt x="1220612" y="679742"/>
                </a:lnTo>
                <a:lnTo>
                  <a:pt x="1220612" y="240096"/>
                </a:lnTo>
                <a:lnTo>
                  <a:pt x="1220428" y="192318"/>
                </a:lnTo>
                <a:lnTo>
                  <a:pt x="1219140" y="153787"/>
                </a:lnTo>
                <a:lnTo>
                  <a:pt x="1208842" y="99184"/>
                </a:lnTo>
                <a:lnTo>
                  <a:pt x="1174826" y="45784"/>
                </a:lnTo>
                <a:lnTo>
                  <a:pt x="1121421" y="11765"/>
                </a:lnTo>
                <a:lnTo>
                  <a:pt x="1066823" y="1470"/>
                </a:lnTo>
                <a:lnTo>
                  <a:pt x="1028293" y="183"/>
                </a:lnTo>
                <a:lnTo>
                  <a:pt x="980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85867" y="5415350"/>
            <a:ext cx="398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T4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10692" y="4520358"/>
            <a:ext cx="4692015" cy="2216785"/>
            <a:chOff x="5410692" y="4520358"/>
            <a:chExt cx="4692015" cy="2216785"/>
          </a:xfrm>
        </p:grpSpPr>
        <p:sp>
          <p:nvSpPr>
            <p:cNvPr id="18" name="object 18"/>
            <p:cNvSpPr/>
            <p:nvPr/>
          </p:nvSpPr>
          <p:spPr>
            <a:xfrm>
              <a:off x="9743707" y="4530836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0"/>
                  </a:moveTo>
                  <a:lnTo>
                    <a:pt x="0" y="32139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93447" y="484175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52050" y="6325139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0"/>
                  </a:moveTo>
                  <a:lnTo>
                    <a:pt x="0" y="32139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0683" y="5256409"/>
              <a:ext cx="4692015" cy="1480185"/>
            </a:xfrm>
            <a:custGeom>
              <a:avLst/>
              <a:gdLst/>
              <a:ahLst/>
              <a:cxnLst/>
              <a:rect l="l" t="t" r="r" b="b"/>
              <a:pathLst>
                <a:path w="4692015" h="1480184">
                  <a:moveTo>
                    <a:pt x="1455496" y="240093"/>
                  </a:moveTo>
                  <a:lnTo>
                    <a:pt x="1455305" y="192316"/>
                  </a:lnTo>
                  <a:lnTo>
                    <a:pt x="1454023" y="153784"/>
                  </a:lnTo>
                  <a:lnTo>
                    <a:pt x="1443723" y="99187"/>
                  </a:lnTo>
                  <a:lnTo>
                    <a:pt x="1409712" y="45783"/>
                  </a:lnTo>
                  <a:lnTo>
                    <a:pt x="1356309" y="11760"/>
                  </a:lnTo>
                  <a:lnTo>
                    <a:pt x="1301699" y="1473"/>
                  </a:lnTo>
                  <a:lnTo>
                    <a:pt x="1263167" y="177"/>
                  </a:lnTo>
                  <a:lnTo>
                    <a:pt x="1215390" y="0"/>
                  </a:lnTo>
                  <a:lnTo>
                    <a:pt x="240106" y="0"/>
                  </a:lnTo>
                  <a:lnTo>
                    <a:pt x="192328" y="177"/>
                  </a:lnTo>
                  <a:lnTo>
                    <a:pt x="153797" y="1473"/>
                  </a:lnTo>
                  <a:lnTo>
                    <a:pt x="99187" y="11760"/>
                  </a:lnTo>
                  <a:lnTo>
                    <a:pt x="45783" y="45783"/>
                  </a:lnTo>
                  <a:lnTo>
                    <a:pt x="11772" y="99187"/>
                  </a:lnTo>
                  <a:lnTo>
                    <a:pt x="1473" y="153784"/>
                  </a:lnTo>
                  <a:lnTo>
                    <a:pt x="190" y="192316"/>
                  </a:lnTo>
                  <a:lnTo>
                    <a:pt x="0" y="240093"/>
                  </a:lnTo>
                  <a:lnTo>
                    <a:pt x="0" y="555650"/>
                  </a:lnTo>
                  <a:lnTo>
                    <a:pt x="190" y="603427"/>
                  </a:lnTo>
                  <a:lnTo>
                    <a:pt x="1473" y="641959"/>
                  </a:lnTo>
                  <a:lnTo>
                    <a:pt x="11772" y="696569"/>
                  </a:lnTo>
                  <a:lnTo>
                    <a:pt x="45783" y="749960"/>
                  </a:lnTo>
                  <a:lnTo>
                    <a:pt x="99187" y="783983"/>
                  </a:lnTo>
                  <a:lnTo>
                    <a:pt x="153797" y="794283"/>
                  </a:lnTo>
                  <a:lnTo>
                    <a:pt x="192328" y="795566"/>
                  </a:lnTo>
                  <a:lnTo>
                    <a:pt x="240106" y="795756"/>
                  </a:lnTo>
                  <a:lnTo>
                    <a:pt x="1215390" y="795756"/>
                  </a:lnTo>
                  <a:lnTo>
                    <a:pt x="1263167" y="795566"/>
                  </a:lnTo>
                  <a:lnTo>
                    <a:pt x="1301699" y="794283"/>
                  </a:lnTo>
                  <a:lnTo>
                    <a:pt x="1356309" y="783983"/>
                  </a:lnTo>
                  <a:lnTo>
                    <a:pt x="1409712" y="749960"/>
                  </a:lnTo>
                  <a:lnTo>
                    <a:pt x="1443723" y="696569"/>
                  </a:lnTo>
                  <a:lnTo>
                    <a:pt x="1454023" y="641959"/>
                  </a:lnTo>
                  <a:lnTo>
                    <a:pt x="1455305" y="603427"/>
                  </a:lnTo>
                  <a:lnTo>
                    <a:pt x="1455496" y="555650"/>
                  </a:lnTo>
                  <a:lnTo>
                    <a:pt x="1455496" y="240093"/>
                  </a:lnTo>
                  <a:close/>
                </a:path>
                <a:path w="4692015" h="1480184">
                  <a:moveTo>
                    <a:pt x="4691621" y="1379651"/>
                  </a:moveTo>
                  <a:lnTo>
                    <a:pt x="4591101" y="1379651"/>
                  </a:lnTo>
                  <a:lnTo>
                    <a:pt x="4641367" y="1480172"/>
                  </a:lnTo>
                  <a:lnTo>
                    <a:pt x="4691621" y="1379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98851" y="5428281"/>
            <a:ext cx="8921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9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asks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89634" y="8449798"/>
            <a:ext cx="1125855" cy="563880"/>
          </a:xfrm>
          <a:custGeom>
            <a:avLst/>
            <a:gdLst/>
            <a:ahLst/>
            <a:cxnLst/>
            <a:rect l="l" t="t" r="r" b="b"/>
            <a:pathLst>
              <a:path w="1125854" h="563879">
                <a:moveTo>
                  <a:pt x="549414" y="103479"/>
                </a:moveTo>
                <a:lnTo>
                  <a:pt x="543191" y="53365"/>
                </a:lnTo>
                <a:lnTo>
                  <a:pt x="511606" y="13957"/>
                </a:lnTo>
                <a:lnTo>
                  <a:pt x="466763" y="787"/>
                </a:lnTo>
                <a:lnTo>
                  <a:pt x="420319" y="0"/>
                </a:lnTo>
                <a:lnTo>
                  <a:pt x="129095" y="0"/>
                </a:lnTo>
                <a:lnTo>
                  <a:pt x="82651" y="787"/>
                </a:lnTo>
                <a:lnTo>
                  <a:pt x="37820" y="13957"/>
                </a:lnTo>
                <a:lnTo>
                  <a:pt x="6235" y="53365"/>
                </a:lnTo>
                <a:lnTo>
                  <a:pt x="0" y="103479"/>
                </a:lnTo>
                <a:lnTo>
                  <a:pt x="0" y="459943"/>
                </a:lnTo>
                <a:lnTo>
                  <a:pt x="6235" y="510057"/>
                </a:lnTo>
                <a:lnTo>
                  <a:pt x="37820" y="549465"/>
                </a:lnTo>
                <a:lnTo>
                  <a:pt x="82651" y="562635"/>
                </a:lnTo>
                <a:lnTo>
                  <a:pt x="129095" y="563435"/>
                </a:lnTo>
                <a:lnTo>
                  <a:pt x="420319" y="563435"/>
                </a:lnTo>
                <a:lnTo>
                  <a:pt x="466763" y="562635"/>
                </a:lnTo>
                <a:lnTo>
                  <a:pt x="511606" y="549465"/>
                </a:lnTo>
                <a:lnTo>
                  <a:pt x="543191" y="510057"/>
                </a:lnTo>
                <a:lnTo>
                  <a:pt x="549414" y="459943"/>
                </a:lnTo>
                <a:lnTo>
                  <a:pt x="549414" y="103479"/>
                </a:lnTo>
                <a:close/>
              </a:path>
              <a:path w="1125854" h="563879">
                <a:moveTo>
                  <a:pt x="1125791" y="103479"/>
                </a:moveTo>
                <a:lnTo>
                  <a:pt x="1119555" y="53365"/>
                </a:lnTo>
                <a:lnTo>
                  <a:pt x="1087970" y="13957"/>
                </a:lnTo>
                <a:lnTo>
                  <a:pt x="1043127" y="787"/>
                </a:lnTo>
                <a:lnTo>
                  <a:pt x="996683" y="0"/>
                </a:lnTo>
                <a:lnTo>
                  <a:pt x="705459" y="0"/>
                </a:lnTo>
                <a:lnTo>
                  <a:pt x="659015" y="787"/>
                </a:lnTo>
                <a:lnTo>
                  <a:pt x="614184" y="13957"/>
                </a:lnTo>
                <a:lnTo>
                  <a:pt x="582599" y="53365"/>
                </a:lnTo>
                <a:lnTo>
                  <a:pt x="576364" y="103479"/>
                </a:lnTo>
                <a:lnTo>
                  <a:pt x="576364" y="459943"/>
                </a:lnTo>
                <a:lnTo>
                  <a:pt x="582599" y="510057"/>
                </a:lnTo>
                <a:lnTo>
                  <a:pt x="614184" y="549465"/>
                </a:lnTo>
                <a:lnTo>
                  <a:pt x="659015" y="562635"/>
                </a:lnTo>
                <a:lnTo>
                  <a:pt x="705459" y="563435"/>
                </a:lnTo>
                <a:lnTo>
                  <a:pt x="996683" y="563435"/>
                </a:lnTo>
                <a:lnTo>
                  <a:pt x="1043127" y="562635"/>
                </a:lnTo>
                <a:lnTo>
                  <a:pt x="1087970" y="549465"/>
                </a:lnTo>
                <a:lnTo>
                  <a:pt x="1119555" y="510057"/>
                </a:lnTo>
                <a:lnTo>
                  <a:pt x="1125791" y="459943"/>
                </a:lnTo>
                <a:lnTo>
                  <a:pt x="1125791" y="103479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72071" y="8501256"/>
            <a:ext cx="974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75945" algn="l"/>
              </a:tabLst>
            </a:pPr>
            <a:r>
              <a:rPr sz="2600" spc="-5" dirty="0">
                <a:latin typeface="Arial MT"/>
                <a:cs typeface="Arial MT"/>
              </a:rPr>
              <a:t>T1	T2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99840" y="8449798"/>
            <a:ext cx="1148715" cy="563880"/>
          </a:xfrm>
          <a:custGeom>
            <a:avLst/>
            <a:gdLst/>
            <a:ahLst/>
            <a:cxnLst/>
            <a:rect l="l" t="t" r="r" b="b"/>
            <a:pathLst>
              <a:path w="1148715" h="563879">
                <a:moveTo>
                  <a:pt x="549427" y="103479"/>
                </a:moveTo>
                <a:lnTo>
                  <a:pt x="543191" y="53365"/>
                </a:lnTo>
                <a:lnTo>
                  <a:pt x="511606" y="13957"/>
                </a:lnTo>
                <a:lnTo>
                  <a:pt x="466775" y="787"/>
                </a:lnTo>
                <a:lnTo>
                  <a:pt x="420331" y="0"/>
                </a:lnTo>
                <a:lnTo>
                  <a:pt x="129095" y="0"/>
                </a:lnTo>
                <a:lnTo>
                  <a:pt x="82651" y="787"/>
                </a:lnTo>
                <a:lnTo>
                  <a:pt x="37820" y="13957"/>
                </a:lnTo>
                <a:lnTo>
                  <a:pt x="6235" y="53365"/>
                </a:lnTo>
                <a:lnTo>
                  <a:pt x="0" y="103479"/>
                </a:lnTo>
                <a:lnTo>
                  <a:pt x="0" y="459943"/>
                </a:lnTo>
                <a:lnTo>
                  <a:pt x="6235" y="510057"/>
                </a:lnTo>
                <a:lnTo>
                  <a:pt x="37820" y="549465"/>
                </a:lnTo>
                <a:lnTo>
                  <a:pt x="82651" y="562635"/>
                </a:lnTo>
                <a:lnTo>
                  <a:pt x="129095" y="563435"/>
                </a:lnTo>
                <a:lnTo>
                  <a:pt x="420331" y="563435"/>
                </a:lnTo>
                <a:lnTo>
                  <a:pt x="466775" y="562635"/>
                </a:lnTo>
                <a:lnTo>
                  <a:pt x="511606" y="549465"/>
                </a:lnTo>
                <a:lnTo>
                  <a:pt x="543191" y="510057"/>
                </a:lnTo>
                <a:lnTo>
                  <a:pt x="549427" y="459943"/>
                </a:lnTo>
                <a:lnTo>
                  <a:pt x="549427" y="103479"/>
                </a:lnTo>
                <a:close/>
              </a:path>
              <a:path w="1148715" h="563879">
                <a:moveTo>
                  <a:pt x="1148397" y="103479"/>
                </a:moveTo>
                <a:lnTo>
                  <a:pt x="1142161" y="53365"/>
                </a:lnTo>
                <a:lnTo>
                  <a:pt x="1110576" y="13957"/>
                </a:lnTo>
                <a:lnTo>
                  <a:pt x="1065745" y="787"/>
                </a:lnTo>
                <a:lnTo>
                  <a:pt x="1019302" y="0"/>
                </a:lnTo>
                <a:lnTo>
                  <a:pt x="728065" y="0"/>
                </a:lnTo>
                <a:lnTo>
                  <a:pt x="681621" y="787"/>
                </a:lnTo>
                <a:lnTo>
                  <a:pt x="636790" y="13957"/>
                </a:lnTo>
                <a:lnTo>
                  <a:pt x="605205" y="53365"/>
                </a:lnTo>
                <a:lnTo>
                  <a:pt x="598970" y="103479"/>
                </a:lnTo>
                <a:lnTo>
                  <a:pt x="598970" y="459943"/>
                </a:lnTo>
                <a:lnTo>
                  <a:pt x="605205" y="510057"/>
                </a:lnTo>
                <a:lnTo>
                  <a:pt x="636790" y="549465"/>
                </a:lnTo>
                <a:lnTo>
                  <a:pt x="681621" y="562635"/>
                </a:lnTo>
                <a:lnTo>
                  <a:pt x="728065" y="563435"/>
                </a:lnTo>
                <a:lnTo>
                  <a:pt x="1019302" y="563435"/>
                </a:lnTo>
                <a:lnTo>
                  <a:pt x="1065745" y="562635"/>
                </a:lnTo>
                <a:lnTo>
                  <a:pt x="1110576" y="549465"/>
                </a:lnTo>
                <a:lnTo>
                  <a:pt x="1142161" y="510057"/>
                </a:lnTo>
                <a:lnTo>
                  <a:pt x="1148397" y="459943"/>
                </a:lnTo>
                <a:lnTo>
                  <a:pt x="1148397" y="103479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82282" y="8501256"/>
            <a:ext cx="9969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98805" algn="l"/>
              </a:tabLst>
            </a:pPr>
            <a:r>
              <a:rPr sz="2600" spc="-5" dirty="0">
                <a:latin typeface="Arial MT"/>
                <a:cs typeface="Arial MT"/>
              </a:rPr>
              <a:t>T3	T4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34739" y="4982512"/>
            <a:ext cx="18015585" cy="4653915"/>
            <a:chOff x="1234739" y="4982512"/>
            <a:chExt cx="18015585" cy="4653915"/>
          </a:xfrm>
        </p:grpSpPr>
        <p:sp>
          <p:nvSpPr>
            <p:cNvPr id="28" name="object 28"/>
            <p:cNvSpPr/>
            <p:nvPr/>
          </p:nvSpPr>
          <p:spPr>
            <a:xfrm>
              <a:off x="1245216" y="4992990"/>
              <a:ext cx="17994630" cy="4632960"/>
            </a:xfrm>
            <a:custGeom>
              <a:avLst/>
              <a:gdLst/>
              <a:ahLst/>
              <a:cxnLst/>
              <a:rect l="l" t="t" r="r" b="b"/>
              <a:pathLst>
                <a:path w="17994630" h="4632959">
                  <a:moveTo>
                    <a:pt x="0" y="0"/>
                  </a:moveTo>
                  <a:lnTo>
                    <a:pt x="17994342" y="0"/>
                  </a:lnTo>
                  <a:lnTo>
                    <a:pt x="17994342" y="4632483"/>
                  </a:lnTo>
                  <a:lnTo>
                    <a:pt x="0" y="4632483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87532" y="5342713"/>
              <a:ext cx="5636260" cy="1713864"/>
            </a:xfrm>
            <a:custGeom>
              <a:avLst/>
              <a:gdLst/>
              <a:ahLst/>
              <a:cxnLst/>
              <a:rect l="l" t="t" r="r" b="b"/>
              <a:pathLst>
                <a:path w="5636259" h="1713865">
                  <a:moveTo>
                    <a:pt x="5242772" y="0"/>
                  </a:moveTo>
                  <a:lnTo>
                    <a:pt x="392909" y="0"/>
                  </a:lnTo>
                  <a:lnTo>
                    <a:pt x="329081" y="154"/>
                  </a:lnTo>
                  <a:lnTo>
                    <a:pt x="275214" y="1232"/>
                  </a:lnTo>
                  <a:lnTo>
                    <a:pt x="230201" y="4158"/>
                  </a:lnTo>
                  <a:lnTo>
                    <a:pt x="162309" y="19253"/>
                  </a:lnTo>
                  <a:lnTo>
                    <a:pt x="115313" y="42465"/>
                  </a:lnTo>
                  <a:lnTo>
                    <a:pt x="74927" y="74923"/>
                  </a:lnTo>
                  <a:lnTo>
                    <a:pt x="42467" y="115310"/>
                  </a:lnTo>
                  <a:lnTo>
                    <a:pt x="19255" y="162308"/>
                  </a:lnTo>
                  <a:lnTo>
                    <a:pt x="4159" y="230195"/>
                  </a:lnTo>
                  <a:lnTo>
                    <a:pt x="1232" y="275207"/>
                  </a:lnTo>
                  <a:lnTo>
                    <a:pt x="154" y="329073"/>
                  </a:lnTo>
                  <a:lnTo>
                    <a:pt x="0" y="392902"/>
                  </a:lnTo>
                  <a:lnTo>
                    <a:pt x="0" y="1320584"/>
                  </a:lnTo>
                  <a:lnTo>
                    <a:pt x="154" y="1384413"/>
                  </a:lnTo>
                  <a:lnTo>
                    <a:pt x="1232" y="1438280"/>
                  </a:lnTo>
                  <a:lnTo>
                    <a:pt x="4159" y="1483291"/>
                  </a:lnTo>
                  <a:lnTo>
                    <a:pt x="19255" y="1551178"/>
                  </a:lnTo>
                  <a:lnTo>
                    <a:pt x="42467" y="1598176"/>
                  </a:lnTo>
                  <a:lnTo>
                    <a:pt x="74927" y="1638563"/>
                  </a:lnTo>
                  <a:lnTo>
                    <a:pt x="115313" y="1671021"/>
                  </a:lnTo>
                  <a:lnTo>
                    <a:pt x="162309" y="1694233"/>
                  </a:lnTo>
                  <a:lnTo>
                    <a:pt x="230201" y="1709328"/>
                  </a:lnTo>
                  <a:lnTo>
                    <a:pt x="275214" y="1712254"/>
                  </a:lnTo>
                  <a:lnTo>
                    <a:pt x="329081" y="1713333"/>
                  </a:lnTo>
                  <a:lnTo>
                    <a:pt x="392909" y="1713487"/>
                  </a:lnTo>
                  <a:lnTo>
                    <a:pt x="5242772" y="1713487"/>
                  </a:lnTo>
                  <a:lnTo>
                    <a:pt x="5306604" y="1713333"/>
                  </a:lnTo>
                  <a:lnTo>
                    <a:pt x="5360471" y="1712254"/>
                  </a:lnTo>
                  <a:lnTo>
                    <a:pt x="5405483" y="1709328"/>
                  </a:lnTo>
                  <a:lnTo>
                    <a:pt x="5473372" y="1694233"/>
                  </a:lnTo>
                  <a:lnTo>
                    <a:pt x="5520367" y="1671021"/>
                  </a:lnTo>
                  <a:lnTo>
                    <a:pt x="5560754" y="1638563"/>
                  </a:lnTo>
                  <a:lnTo>
                    <a:pt x="5593213" y="1598176"/>
                  </a:lnTo>
                  <a:lnTo>
                    <a:pt x="5616425" y="1551178"/>
                  </a:lnTo>
                  <a:lnTo>
                    <a:pt x="5631522" y="1483291"/>
                  </a:lnTo>
                  <a:lnTo>
                    <a:pt x="5634449" y="1438280"/>
                  </a:lnTo>
                  <a:lnTo>
                    <a:pt x="5635527" y="1384413"/>
                  </a:lnTo>
                  <a:lnTo>
                    <a:pt x="5635681" y="1320584"/>
                  </a:lnTo>
                  <a:lnTo>
                    <a:pt x="5635681" y="392902"/>
                  </a:lnTo>
                  <a:lnTo>
                    <a:pt x="5635527" y="329073"/>
                  </a:lnTo>
                  <a:lnTo>
                    <a:pt x="5634449" y="275207"/>
                  </a:lnTo>
                  <a:lnTo>
                    <a:pt x="5631522" y="230195"/>
                  </a:lnTo>
                  <a:lnTo>
                    <a:pt x="5616425" y="162308"/>
                  </a:lnTo>
                  <a:lnTo>
                    <a:pt x="5593213" y="115310"/>
                  </a:lnTo>
                  <a:lnTo>
                    <a:pt x="5560754" y="74923"/>
                  </a:lnTo>
                  <a:lnTo>
                    <a:pt x="5520367" y="42465"/>
                  </a:lnTo>
                  <a:lnTo>
                    <a:pt x="5473372" y="19253"/>
                  </a:lnTo>
                  <a:lnTo>
                    <a:pt x="5405483" y="4158"/>
                  </a:lnTo>
                  <a:lnTo>
                    <a:pt x="5360471" y="1232"/>
                  </a:lnTo>
                  <a:lnTo>
                    <a:pt x="5306604" y="154"/>
                  </a:lnTo>
                  <a:lnTo>
                    <a:pt x="5242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612622" y="5975312"/>
            <a:ext cx="29984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65973" y="7113737"/>
            <a:ext cx="1732914" cy="1181735"/>
          </a:xfrm>
          <a:custGeom>
            <a:avLst/>
            <a:gdLst/>
            <a:ahLst/>
            <a:cxnLst/>
            <a:rect l="l" t="t" r="r" b="b"/>
            <a:pathLst>
              <a:path w="1732915" h="1181734">
                <a:moveTo>
                  <a:pt x="1492428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941515"/>
                </a:lnTo>
                <a:lnTo>
                  <a:pt x="183" y="989294"/>
                </a:lnTo>
                <a:lnTo>
                  <a:pt x="1470" y="1027825"/>
                </a:lnTo>
                <a:lnTo>
                  <a:pt x="11766" y="1082428"/>
                </a:lnTo>
                <a:lnTo>
                  <a:pt x="45785" y="1135827"/>
                </a:lnTo>
                <a:lnTo>
                  <a:pt x="99184" y="1169847"/>
                </a:lnTo>
                <a:lnTo>
                  <a:pt x="153788" y="1180142"/>
                </a:lnTo>
                <a:lnTo>
                  <a:pt x="192319" y="1181429"/>
                </a:lnTo>
                <a:lnTo>
                  <a:pt x="240097" y="1181613"/>
                </a:lnTo>
                <a:lnTo>
                  <a:pt x="1492428" y="1181613"/>
                </a:lnTo>
                <a:lnTo>
                  <a:pt x="1540207" y="1181429"/>
                </a:lnTo>
                <a:lnTo>
                  <a:pt x="1578738" y="1180142"/>
                </a:lnTo>
                <a:lnTo>
                  <a:pt x="1633341" y="1169847"/>
                </a:lnTo>
                <a:lnTo>
                  <a:pt x="1686741" y="1135827"/>
                </a:lnTo>
                <a:lnTo>
                  <a:pt x="1720760" y="1082428"/>
                </a:lnTo>
                <a:lnTo>
                  <a:pt x="1731055" y="1027825"/>
                </a:lnTo>
                <a:lnTo>
                  <a:pt x="1732342" y="989294"/>
                </a:lnTo>
                <a:lnTo>
                  <a:pt x="1732526" y="941515"/>
                </a:lnTo>
                <a:lnTo>
                  <a:pt x="1732526" y="240097"/>
                </a:lnTo>
                <a:lnTo>
                  <a:pt x="1732342" y="192319"/>
                </a:lnTo>
                <a:lnTo>
                  <a:pt x="1731055" y="153788"/>
                </a:lnTo>
                <a:lnTo>
                  <a:pt x="1720760" y="99184"/>
                </a:lnTo>
                <a:lnTo>
                  <a:pt x="1686741" y="45785"/>
                </a:lnTo>
                <a:lnTo>
                  <a:pt x="1633341" y="11766"/>
                </a:lnTo>
                <a:lnTo>
                  <a:pt x="1578738" y="1470"/>
                </a:lnTo>
                <a:lnTo>
                  <a:pt x="1540207" y="183"/>
                </a:lnTo>
                <a:lnTo>
                  <a:pt x="1492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79888" y="7275147"/>
            <a:ext cx="111760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indent="-12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0" dirty="0">
                <a:solidFill>
                  <a:srgbClr val="FFFFFF"/>
                </a:solidFill>
                <a:latin typeface="Arial MT"/>
                <a:cs typeface="Arial MT"/>
              </a:rPr>
              <a:t>eam  Th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ead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558318" y="7113737"/>
            <a:ext cx="1732914" cy="1181735"/>
          </a:xfrm>
          <a:custGeom>
            <a:avLst/>
            <a:gdLst/>
            <a:ahLst/>
            <a:cxnLst/>
            <a:rect l="l" t="t" r="r" b="b"/>
            <a:pathLst>
              <a:path w="1732915" h="1181734">
                <a:moveTo>
                  <a:pt x="1492434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941515"/>
                </a:lnTo>
                <a:lnTo>
                  <a:pt x="183" y="989294"/>
                </a:lnTo>
                <a:lnTo>
                  <a:pt x="1470" y="1027825"/>
                </a:lnTo>
                <a:lnTo>
                  <a:pt x="11766" y="1082428"/>
                </a:lnTo>
                <a:lnTo>
                  <a:pt x="45785" y="1135827"/>
                </a:lnTo>
                <a:lnTo>
                  <a:pt x="99184" y="1169847"/>
                </a:lnTo>
                <a:lnTo>
                  <a:pt x="153788" y="1180142"/>
                </a:lnTo>
                <a:lnTo>
                  <a:pt x="192319" y="1181429"/>
                </a:lnTo>
                <a:lnTo>
                  <a:pt x="240097" y="1181613"/>
                </a:lnTo>
                <a:lnTo>
                  <a:pt x="1492434" y="1181613"/>
                </a:lnTo>
                <a:lnTo>
                  <a:pt x="1540208" y="1181429"/>
                </a:lnTo>
                <a:lnTo>
                  <a:pt x="1578739" y="1180142"/>
                </a:lnTo>
                <a:lnTo>
                  <a:pt x="1633340" y="1169847"/>
                </a:lnTo>
                <a:lnTo>
                  <a:pt x="1686742" y="1135827"/>
                </a:lnTo>
                <a:lnTo>
                  <a:pt x="1720762" y="1082428"/>
                </a:lnTo>
                <a:lnTo>
                  <a:pt x="1731060" y="1027825"/>
                </a:lnTo>
                <a:lnTo>
                  <a:pt x="1732347" y="989294"/>
                </a:lnTo>
                <a:lnTo>
                  <a:pt x="1732531" y="941515"/>
                </a:lnTo>
                <a:lnTo>
                  <a:pt x="1732531" y="240097"/>
                </a:lnTo>
                <a:lnTo>
                  <a:pt x="1732347" y="192319"/>
                </a:lnTo>
                <a:lnTo>
                  <a:pt x="1731060" y="153788"/>
                </a:lnTo>
                <a:lnTo>
                  <a:pt x="1720762" y="99184"/>
                </a:lnTo>
                <a:lnTo>
                  <a:pt x="1686742" y="45785"/>
                </a:lnTo>
                <a:lnTo>
                  <a:pt x="1633340" y="11766"/>
                </a:lnTo>
                <a:lnTo>
                  <a:pt x="1578739" y="1470"/>
                </a:lnTo>
                <a:lnTo>
                  <a:pt x="1540208" y="183"/>
                </a:lnTo>
                <a:lnTo>
                  <a:pt x="1492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872234" y="7275147"/>
            <a:ext cx="111760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indent="-12700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40" dirty="0">
                <a:solidFill>
                  <a:srgbClr val="FFFFFF"/>
                </a:solidFill>
                <a:latin typeface="Arial MT"/>
                <a:cs typeface="Arial MT"/>
              </a:rPr>
              <a:t>eam  Th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ead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00254"/>
            <a:ext cx="168300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Streams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50" dirty="0">
                <a:latin typeface="Arial"/>
                <a:cs typeface="Arial"/>
              </a:rPr>
              <a:t>Parallelism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Approach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dirty="0">
                <a:latin typeface="Arial"/>
                <a:cs typeface="Arial"/>
              </a:rPr>
              <a:t>2</a:t>
            </a:r>
            <a:endParaRPr sz="7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87779" y="2971948"/>
            <a:ext cx="4414520" cy="1999614"/>
            <a:chOff x="7887779" y="2971948"/>
            <a:chExt cx="4414520" cy="1999614"/>
          </a:xfrm>
        </p:grpSpPr>
        <p:sp>
          <p:nvSpPr>
            <p:cNvPr id="4" name="object 4"/>
            <p:cNvSpPr/>
            <p:nvPr/>
          </p:nvSpPr>
          <p:spPr>
            <a:xfrm>
              <a:off x="7887779" y="2971948"/>
              <a:ext cx="4414520" cy="1999614"/>
            </a:xfrm>
            <a:custGeom>
              <a:avLst/>
              <a:gdLst/>
              <a:ahLst/>
              <a:cxnLst/>
              <a:rect l="l" t="t" r="r" b="b"/>
              <a:pathLst>
                <a:path w="4414520" h="1999614">
                  <a:moveTo>
                    <a:pt x="4082841" y="0"/>
                  </a:moveTo>
                  <a:lnTo>
                    <a:pt x="331212" y="0"/>
                  </a:lnTo>
                  <a:lnTo>
                    <a:pt x="265303" y="253"/>
                  </a:lnTo>
                  <a:lnTo>
                    <a:pt x="212150" y="2028"/>
                  </a:lnTo>
                  <a:lnTo>
                    <a:pt x="169931" y="6847"/>
                  </a:lnTo>
                  <a:lnTo>
                    <a:pt x="97206" y="35797"/>
                  </a:lnTo>
                  <a:lnTo>
                    <a:pt x="63160" y="63159"/>
                  </a:lnTo>
                  <a:lnTo>
                    <a:pt x="35798" y="97205"/>
                  </a:lnTo>
                  <a:lnTo>
                    <a:pt x="16230" y="136824"/>
                  </a:lnTo>
                  <a:lnTo>
                    <a:pt x="2028" y="212149"/>
                  </a:lnTo>
                  <a:lnTo>
                    <a:pt x="253" y="265302"/>
                  </a:lnTo>
                  <a:lnTo>
                    <a:pt x="0" y="331211"/>
                  </a:lnTo>
                  <a:lnTo>
                    <a:pt x="0" y="1668272"/>
                  </a:lnTo>
                  <a:lnTo>
                    <a:pt x="253" y="1734182"/>
                  </a:lnTo>
                  <a:lnTo>
                    <a:pt x="2028" y="1787335"/>
                  </a:lnTo>
                  <a:lnTo>
                    <a:pt x="6847" y="1829554"/>
                  </a:lnTo>
                  <a:lnTo>
                    <a:pt x="35798" y="1902279"/>
                  </a:lnTo>
                  <a:lnTo>
                    <a:pt x="63160" y="1936325"/>
                  </a:lnTo>
                  <a:lnTo>
                    <a:pt x="97206" y="1963687"/>
                  </a:lnTo>
                  <a:lnTo>
                    <a:pt x="136825" y="1983254"/>
                  </a:lnTo>
                  <a:lnTo>
                    <a:pt x="212150" y="1997456"/>
                  </a:lnTo>
                  <a:lnTo>
                    <a:pt x="265303" y="1999232"/>
                  </a:lnTo>
                  <a:lnTo>
                    <a:pt x="331212" y="1999485"/>
                  </a:lnTo>
                  <a:lnTo>
                    <a:pt x="4082841" y="1999485"/>
                  </a:lnTo>
                  <a:lnTo>
                    <a:pt x="4148748" y="1999232"/>
                  </a:lnTo>
                  <a:lnTo>
                    <a:pt x="4201899" y="1997456"/>
                  </a:lnTo>
                  <a:lnTo>
                    <a:pt x="4244116" y="1992638"/>
                  </a:lnTo>
                  <a:lnTo>
                    <a:pt x="4316843" y="1963687"/>
                  </a:lnTo>
                  <a:lnTo>
                    <a:pt x="4350889" y="1936325"/>
                  </a:lnTo>
                  <a:lnTo>
                    <a:pt x="4378250" y="1902279"/>
                  </a:lnTo>
                  <a:lnTo>
                    <a:pt x="4397815" y="1862661"/>
                  </a:lnTo>
                  <a:lnTo>
                    <a:pt x="4412026" y="1787335"/>
                  </a:lnTo>
                  <a:lnTo>
                    <a:pt x="4413802" y="1734182"/>
                  </a:lnTo>
                  <a:lnTo>
                    <a:pt x="4414056" y="1668272"/>
                  </a:lnTo>
                  <a:lnTo>
                    <a:pt x="4414056" y="331211"/>
                  </a:lnTo>
                  <a:lnTo>
                    <a:pt x="4413802" y="265302"/>
                  </a:lnTo>
                  <a:lnTo>
                    <a:pt x="4412026" y="212149"/>
                  </a:lnTo>
                  <a:lnTo>
                    <a:pt x="4407204" y="169930"/>
                  </a:lnTo>
                  <a:lnTo>
                    <a:pt x="4378250" y="97205"/>
                  </a:lnTo>
                  <a:lnTo>
                    <a:pt x="4350889" y="63159"/>
                  </a:lnTo>
                  <a:lnTo>
                    <a:pt x="4316843" y="35797"/>
                  </a:lnTo>
                  <a:lnTo>
                    <a:pt x="4277222" y="16230"/>
                  </a:lnTo>
                  <a:lnTo>
                    <a:pt x="4201899" y="2028"/>
                  </a:lnTo>
                  <a:lnTo>
                    <a:pt x="4148748" y="253"/>
                  </a:lnTo>
                  <a:lnTo>
                    <a:pt x="4082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77262" y="3231457"/>
              <a:ext cx="2235200" cy="1540510"/>
            </a:xfrm>
            <a:custGeom>
              <a:avLst/>
              <a:gdLst/>
              <a:ahLst/>
              <a:cxnLst/>
              <a:rect l="l" t="t" r="r" b="b"/>
              <a:pathLst>
                <a:path w="2235200" h="1540510">
                  <a:moveTo>
                    <a:pt x="549427" y="1080452"/>
                  </a:moveTo>
                  <a:lnTo>
                    <a:pt x="543191" y="1030338"/>
                  </a:lnTo>
                  <a:lnTo>
                    <a:pt x="511606" y="990930"/>
                  </a:lnTo>
                  <a:lnTo>
                    <a:pt x="466775" y="977760"/>
                  </a:lnTo>
                  <a:lnTo>
                    <a:pt x="420331" y="976972"/>
                  </a:lnTo>
                  <a:lnTo>
                    <a:pt x="129095" y="976972"/>
                  </a:lnTo>
                  <a:lnTo>
                    <a:pt x="82664" y="977760"/>
                  </a:lnTo>
                  <a:lnTo>
                    <a:pt x="37820" y="990930"/>
                  </a:lnTo>
                  <a:lnTo>
                    <a:pt x="6235" y="1030338"/>
                  </a:lnTo>
                  <a:lnTo>
                    <a:pt x="0" y="1080452"/>
                  </a:lnTo>
                  <a:lnTo>
                    <a:pt x="0" y="1436916"/>
                  </a:lnTo>
                  <a:lnTo>
                    <a:pt x="6235" y="1487030"/>
                  </a:lnTo>
                  <a:lnTo>
                    <a:pt x="37820" y="1526438"/>
                  </a:lnTo>
                  <a:lnTo>
                    <a:pt x="82664" y="1539608"/>
                  </a:lnTo>
                  <a:lnTo>
                    <a:pt x="129095" y="1540395"/>
                  </a:lnTo>
                  <a:lnTo>
                    <a:pt x="420331" y="1540395"/>
                  </a:lnTo>
                  <a:lnTo>
                    <a:pt x="466775" y="1539608"/>
                  </a:lnTo>
                  <a:lnTo>
                    <a:pt x="511606" y="1526438"/>
                  </a:lnTo>
                  <a:lnTo>
                    <a:pt x="543191" y="1487030"/>
                  </a:lnTo>
                  <a:lnTo>
                    <a:pt x="549427" y="1436916"/>
                  </a:lnTo>
                  <a:lnTo>
                    <a:pt x="549427" y="1080452"/>
                  </a:lnTo>
                  <a:close/>
                </a:path>
                <a:path w="2235200" h="1540510">
                  <a:moveTo>
                    <a:pt x="1111313" y="1080452"/>
                  </a:moveTo>
                  <a:lnTo>
                    <a:pt x="1105077" y="1030338"/>
                  </a:lnTo>
                  <a:lnTo>
                    <a:pt x="1073492" y="990930"/>
                  </a:lnTo>
                  <a:lnTo>
                    <a:pt x="1028649" y="977760"/>
                  </a:lnTo>
                  <a:lnTo>
                    <a:pt x="982218" y="976972"/>
                  </a:lnTo>
                  <a:lnTo>
                    <a:pt x="690981" y="976972"/>
                  </a:lnTo>
                  <a:lnTo>
                    <a:pt x="644537" y="977760"/>
                  </a:lnTo>
                  <a:lnTo>
                    <a:pt x="599706" y="990930"/>
                  </a:lnTo>
                  <a:lnTo>
                    <a:pt x="568121" y="1030338"/>
                  </a:lnTo>
                  <a:lnTo>
                    <a:pt x="561886" y="1080452"/>
                  </a:lnTo>
                  <a:lnTo>
                    <a:pt x="561886" y="1436916"/>
                  </a:lnTo>
                  <a:lnTo>
                    <a:pt x="568121" y="1487030"/>
                  </a:lnTo>
                  <a:lnTo>
                    <a:pt x="599706" y="1526438"/>
                  </a:lnTo>
                  <a:lnTo>
                    <a:pt x="644537" y="1539608"/>
                  </a:lnTo>
                  <a:lnTo>
                    <a:pt x="690981" y="1540395"/>
                  </a:lnTo>
                  <a:lnTo>
                    <a:pt x="982218" y="1540395"/>
                  </a:lnTo>
                  <a:lnTo>
                    <a:pt x="1028649" y="1539608"/>
                  </a:lnTo>
                  <a:lnTo>
                    <a:pt x="1073492" y="1526438"/>
                  </a:lnTo>
                  <a:lnTo>
                    <a:pt x="1105077" y="1487030"/>
                  </a:lnTo>
                  <a:lnTo>
                    <a:pt x="1111313" y="1436916"/>
                  </a:lnTo>
                  <a:lnTo>
                    <a:pt x="1111313" y="1080452"/>
                  </a:lnTo>
                  <a:close/>
                </a:path>
                <a:path w="2235200" h="1540510">
                  <a:moveTo>
                    <a:pt x="1673186" y="1080452"/>
                  </a:moveTo>
                  <a:lnTo>
                    <a:pt x="1666951" y="1030338"/>
                  </a:lnTo>
                  <a:lnTo>
                    <a:pt x="1635366" y="990930"/>
                  </a:lnTo>
                  <a:lnTo>
                    <a:pt x="1590535" y="977760"/>
                  </a:lnTo>
                  <a:lnTo>
                    <a:pt x="1544104" y="976972"/>
                  </a:lnTo>
                  <a:lnTo>
                    <a:pt x="1252867" y="976972"/>
                  </a:lnTo>
                  <a:lnTo>
                    <a:pt x="1206423" y="977760"/>
                  </a:lnTo>
                  <a:lnTo>
                    <a:pt x="1161580" y="990930"/>
                  </a:lnTo>
                  <a:lnTo>
                    <a:pt x="1129995" y="1030338"/>
                  </a:lnTo>
                  <a:lnTo>
                    <a:pt x="1123772" y="1080452"/>
                  </a:lnTo>
                  <a:lnTo>
                    <a:pt x="1123772" y="1436916"/>
                  </a:lnTo>
                  <a:lnTo>
                    <a:pt x="1129995" y="1487030"/>
                  </a:lnTo>
                  <a:lnTo>
                    <a:pt x="1161580" y="1526438"/>
                  </a:lnTo>
                  <a:lnTo>
                    <a:pt x="1206423" y="1539608"/>
                  </a:lnTo>
                  <a:lnTo>
                    <a:pt x="1252867" y="1540395"/>
                  </a:lnTo>
                  <a:lnTo>
                    <a:pt x="1544104" y="1540395"/>
                  </a:lnTo>
                  <a:lnTo>
                    <a:pt x="1590535" y="1539608"/>
                  </a:lnTo>
                  <a:lnTo>
                    <a:pt x="1635366" y="1526438"/>
                  </a:lnTo>
                  <a:lnTo>
                    <a:pt x="1666951" y="1487030"/>
                  </a:lnTo>
                  <a:lnTo>
                    <a:pt x="1673186" y="1436916"/>
                  </a:lnTo>
                  <a:lnTo>
                    <a:pt x="1673186" y="1080452"/>
                  </a:lnTo>
                  <a:close/>
                </a:path>
                <a:path w="2235200" h="1540510">
                  <a:moveTo>
                    <a:pt x="1916709" y="240106"/>
                  </a:moveTo>
                  <a:lnTo>
                    <a:pt x="1916531" y="192316"/>
                  </a:lnTo>
                  <a:lnTo>
                    <a:pt x="1915248" y="153797"/>
                  </a:lnTo>
                  <a:lnTo>
                    <a:pt x="1904961" y="99187"/>
                  </a:lnTo>
                  <a:lnTo>
                    <a:pt x="1870925" y="45783"/>
                  </a:lnTo>
                  <a:lnTo>
                    <a:pt x="1817535" y="11772"/>
                  </a:lnTo>
                  <a:lnTo>
                    <a:pt x="1762925" y="1473"/>
                  </a:lnTo>
                  <a:lnTo>
                    <a:pt x="1724393" y="190"/>
                  </a:lnTo>
                  <a:lnTo>
                    <a:pt x="1676615" y="0"/>
                  </a:lnTo>
                  <a:lnTo>
                    <a:pt x="558457" y="0"/>
                  </a:lnTo>
                  <a:lnTo>
                    <a:pt x="510679" y="190"/>
                  </a:lnTo>
                  <a:lnTo>
                    <a:pt x="472147" y="1473"/>
                  </a:lnTo>
                  <a:lnTo>
                    <a:pt x="417537" y="11772"/>
                  </a:lnTo>
                  <a:lnTo>
                    <a:pt x="364147" y="45783"/>
                  </a:lnTo>
                  <a:lnTo>
                    <a:pt x="330123" y="99187"/>
                  </a:lnTo>
                  <a:lnTo>
                    <a:pt x="319824" y="153797"/>
                  </a:lnTo>
                  <a:lnTo>
                    <a:pt x="318541" y="192316"/>
                  </a:lnTo>
                  <a:lnTo>
                    <a:pt x="318350" y="240106"/>
                  </a:lnTo>
                  <a:lnTo>
                    <a:pt x="318350" y="484632"/>
                  </a:lnTo>
                  <a:lnTo>
                    <a:pt x="318541" y="532422"/>
                  </a:lnTo>
                  <a:lnTo>
                    <a:pt x="319824" y="570953"/>
                  </a:lnTo>
                  <a:lnTo>
                    <a:pt x="330123" y="625551"/>
                  </a:lnTo>
                  <a:lnTo>
                    <a:pt x="364147" y="678954"/>
                  </a:lnTo>
                  <a:lnTo>
                    <a:pt x="417537" y="712965"/>
                  </a:lnTo>
                  <a:lnTo>
                    <a:pt x="472147" y="723265"/>
                  </a:lnTo>
                  <a:lnTo>
                    <a:pt x="510679" y="724547"/>
                  </a:lnTo>
                  <a:lnTo>
                    <a:pt x="558457" y="724738"/>
                  </a:lnTo>
                  <a:lnTo>
                    <a:pt x="1676615" y="724738"/>
                  </a:lnTo>
                  <a:lnTo>
                    <a:pt x="1724393" y="724547"/>
                  </a:lnTo>
                  <a:lnTo>
                    <a:pt x="1762925" y="723265"/>
                  </a:lnTo>
                  <a:lnTo>
                    <a:pt x="1817535" y="712965"/>
                  </a:lnTo>
                  <a:lnTo>
                    <a:pt x="1870925" y="678954"/>
                  </a:lnTo>
                  <a:lnTo>
                    <a:pt x="1904961" y="625551"/>
                  </a:lnTo>
                  <a:lnTo>
                    <a:pt x="1915248" y="570953"/>
                  </a:lnTo>
                  <a:lnTo>
                    <a:pt x="1916531" y="532422"/>
                  </a:lnTo>
                  <a:lnTo>
                    <a:pt x="1916709" y="484632"/>
                  </a:lnTo>
                  <a:lnTo>
                    <a:pt x="1916709" y="240106"/>
                  </a:lnTo>
                  <a:close/>
                </a:path>
                <a:path w="2235200" h="1540510">
                  <a:moveTo>
                    <a:pt x="2235073" y="1080452"/>
                  </a:moveTo>
                  <a:lnTo>
                    <a:pt x="2228824" y="1030338"/>
                  </a:lnTo>
                  <a:lnTo>
                    <a:pt x="2197252" y="990930"/>
                  </a:lnTo>
                  <a:lnTo>
                    <a:pt x="2152408" y="977760"/>
                  </a:lnTo>
                  <a:lnTo>
                    <a:pt x="2105977" y="976972"/>
                  </a:lnTo>
                  <a:lnTo>
                    <a:pt x="1814741" y="976972"/>
                  </a:lnTo>
                  <a:lnTo>
                    <a:pt x="1768297" y="977760"/>
                  </a:lnTo>
                  <a:lnTo>
                    <a:pt x="1723466" y="990930"/>
                  </a:lnTo>
                  <a:lnTo>
                    <a:pt x="1691868" y="1030338"/>
                  </a:lnTo>
                  <a:lnTo>
                    <a:pt x="1685645" y="1080452"/>
                  </a:lnTo>
                  <a:lnTo>
                    <a:pt x="1685645" y="1436916"/>
                  </a:lnTo>
                  <a:lnTo>
                    <a:pt x="1691868" y="1487030"/>
                  </a:lnTo>
                  <a:lnTo>
                    <a:pt x="1723466" y="1526438"/>
                  </a:lnTo>
                  <a:lnTo>
                    <a:pt x="1768297" y="1539608"/>
                  </a:lnTo>
                  <a:lnTo>
                    <a:pt x="1814741" y="1540395"/>
                  </a:lnTo>
                  <a:lnTo>
                    <a:pt x="2105977" y="1540395"/>
                  </a:lnTo>
                  <a:lnTo>
                    <a:pt x="2152408" y="1539608"/>
                  </a:lnTo>
                  <a:lnTo>
                    <a:pt x="2197252" y="1526438"/>
                  </a:lnTo>
                  <a:lnTo>
                    <a:pt x="2228824" y="1487030"/>
                  </a:lnTo>
                  <a:lnTo>
                    <a:pt x="2235073" y="1436916"/>
                  </a:lnTo>
                  <a:lnTo>
                    <a:pt x="2235073" y="1080452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34607" y="3366686"/>
            <a:ext cx="2120900" cy="1320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35" dirty="0">
                <a:latin typeface="Arial MT"/>
                <a:cs typeface="Arial MT"/>
              </a:rPr>
              <a:t>Topic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561340" algn="l"/>
                <a:tab pos="1123315" algn="l"/>
                <a:tab pos="1685289" algn="l"/>
              </a:tabLst>
            </a:pPr>
            <a:r>
              <a:rPr sz="2600" spc="20" dirty="0">
                <a:latin typeface="Arial MT"/>
                <a:cs typeface="Arial MT"/>
              </a:rPr>
              <a:t>P1	P2	P3	P4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99766" y="5684495"/>
            <a:ext cx="7496175" cy="1945639"/>
            <a:chOff x="2399766" y="5684495"/>
            <a:chExt cx="7496175" cy="1945639"/>
          </a:xfrm>
        </p:grpSpPr>
        <p:sp>
          <p:nvSpPr>
            <p:cNvPr id="8" name="object 8"/>
            <p:cNvSpPr/>
            <p:nvPr/>
          </p:nvSpPr>
          <p:spPr>
            <a:xfrm>
              <a:off x="2410243" y="5694973"/>
              <a:ext cx="7475220" cy="1924685"/>
            </a:xfrm>
            <a:custGeom>
              <a:avLst/>
              <a:gdLst/>
              <a:ahLst/>
              <a:cxnLst/>
              <a:rect l="l" t="t" r="r" b="b"/>
              <a:pathLst>
                <a:path w="7475220" h="1924684">
                  <a:moveTo>
                    <a:pt x="0" y="0"/>
                  </a:moveTo>
                  <a:lnTo>
                    <a:pt x="7474831" y="0"/>
                  </a:lnTo>
                  <a:lnTo>
                    <a:pt x="7474831" y="1924328"/>
                  </a:lnTo>
                  <a:lnTo>
                    <a:pt x="0" y="1924328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24875" y="5840248"/>
              <a:ext cx="4128770" cy="711835"/>
            </a:xfrm>
            <a:custGeom>
              <a:avLst/>
              <a:gdLst/>
              <a:ahLst/>
              <a:cxnLst/>
              <a:rect l="l" t="t" r="r" b="b"/>
              <a:pathLst>
                <a:path w="4128770" h="711834">
                  <a:moveTo>
                    <a:pt x="3965577" y="0"/>
                  </a:moveTo>
                  <a:lnTo>
                    <a:pt x="163086" y="0"/>
                  </a:lnTo>
                  <a:lnTo>
                    <a:pt x="130608" y="124"/>
                  </a:lnTo>
                  <a:lnTo>
                    <a:pt x="104415" y="999"/>
                  </a:lnTo>
                  <a:lnTo>
                    <a:pt x="83611" y="3374"/>
                  </a:lnTo>
                  <a:lnTo>
                    <a:pt x="47775" y="17639"/>
                  </a:lnTo>
                  <a:lnTo>
                    <a:pt x="17515" y="47900"/>
                  </a:lnTo>
                  <a:lnTo>
                    <a:pt x="3249" y="83736"/>
                  </a:lnTo>
                  <a:lnTo>
                    <a:pt x="0" y="130732"/>
                  </a:lnTo>
                  <a:lnTo>
                    <a:pt x="0" y="581047"/>
                  </a:lnTo>
                  <a:lnTo>
                    <a:pt x="3249" y="628043"/>
                  </a:lnTo>
                  <a:lnTo>
                    <a:pt x="17515" y="663880"/>
                  </a:lnTo>
                  <a:lnTo>
                    <a:pt x="47775" y="694140"/>
                  </a:lnTo>
                  <a:lnTo>
                    <a:pt x="83611" y="708406"/>
                  </a:lnTo>
                  <a:lnTo>
                    <a:pt x="130608" y="711655"/>
                  </a:lnTo>
                  <a:lnTo>
                    <a:pt x="163086" y="711780"/>
                  </a:lnTo>
                  <a:lnTo>
                    <a:pt x="3965577" y="711780"/>
                  </a:lnTo>
                  <a:lnTo>
                    <a:pt x="4024247" y="710780"/>
                  </a:lnTo>
                  <a:lnTo>
                    <a:pt x="4080888" y="694140"/>
                  </a:lnTo>
                  <a:lnTo>
                    <a:pt x="4111148" y="663880"/>
                  </a:lnTo>
                  <a:lnTo>
                    <a:pt x="4125414" y="628043"/>
                  </a:lnTo>
                  <a:lnTo>
                    <a:pt x="4128663" y="581047"/>
                  </a:lnTo>
                  <a:lnTo>
                    <a:pt x="4128663" y="130732"/>
                  </a:lnTo>
                  <a:lnTo>
                    <a:pt x="4125414" y="83736"/>
                  </a:lnTo>
                  <a:lnTo>
                    <a:pt x="4111148" y="47900"/>
                  </a:lnTo>
                  <a:lnTo>
                    <a:pt x="4080888" y="17639"/>
                  </a:lnTo>
                  <a:lnTo>
                    <a:pt x="4045052" y="3374"/>
                  </a:lnTo>
                  <a:lnTo>
                    <a:pt x="3998055" y="124"/>
                  </a:lnTo>
                  <a:lnTo>
                    <a:pt x="3965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70659" y="6022263"/>
            <a:ext cx="22523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465068" y="5776086"/>
            <a:ext cx="7496175" cy="1945639"/>
            <a:chOff x="11465068" y="5776086"/>
            <a:chExt cx="7496175" cy="1945639"/>
          </a:xfrm>
        </p:grpSpPr>
        <p:sp>
          <p:nvSpPr>
            <p:cNvPr id="12" name="object 12"/>
            <p:cNvSpPr/>
            <p:nvPr/>
          </p:nvSpPr>
          <p:spPr>
            <a:xfrm>
              <a:off x="11475545" y="5786564"/>
              <a:ext cx="7475220" cy="1924685"/>
            </a:xfrm>
            <a:custGeom>
              <a:avLst/>
              <a:gdLst/>
              <a:ahLst/>
              <a:cxnLst/>
              <a:rect l="l" t="t" r="r" b="b"/>
              <a:pathLst>
                <a:path w="7475219" h="1924684">
                  <a:moveTo>
                    <a:pt x="0" y="0"/>
                  </a:moveTo>
                  <a:lnTo>
                    <a:pt x="7474831" y="0"/>
                  </a:lnTo>
                  <a:lnTo>
                    <a:pt x="7474831" y="1924328"/>
                  </a:lnTo>
                  <a:lnTo>
                    <a:pt x="0" y="1924328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90180" y="5931838"/>
              <a:ext cx="4128770" cy="711835"/>
            </a:xfrm>
            <a:custGeom>
              <a:avLst/>
              <a:gdLst/>
              <a:ahLst/>
              <a:cxnLst/>
              <a:rect l="l" t="t" r="r" b="b"/>
              <a:pathLst>
                <a:path w="4128769" h="711834">
                  <a:moveTo>
                    <a:pt x="3965576" y="0"/>
                  </a:moveTo>
                  <a:lnTo>
                    <a:pt x="163084" y="0"/>
                  </a:lnTo>
                  <a:lnTo>
                    <a:pt x="130607" y="124"/>
                  </a:lnTo>
                  <a:lnTo>
                    <a:pt x="83612" y="3374"/>
                  </a:lnTo>
                  <a:lnTo>
                    <a:pt x="47777" y="17640"/>
                  </a:lnTo>
                  <a:lnTo>
                    <a:pt x="17517" y="47900"/>
                  </a:lnTo>
                  <a:lnTo>
                    <a:pt x="3249" y="83736"/>
                  </a:lnTo>
                  <a:lnTo>
                    <a:pt x="0" y="130733"/>
                  </a:lnTo>
                  <a:lnTo>
                    <a:pt x="0" y="581048"/>
                  </a:lnTo>
                  <a:lnTo>
                    <a:pt x="3249" y="628044"/>
                  </a:lnTo>
                  <a:lnTo>
                    <a:pt x="17517" y="663880"/>
                  </a:lnTo>
                  <a:lnTo>
                    <a:pt x="47777" y="694140"/>
                  </a:lnTo>
                  <a:lnTo>
                    <a:pt x="83612" y="708407"/>
                  </a:lnTo>
                  <a:lnTo>
                    <a:pt x="130607" y="711656"/>
                  </a:lnTo>
                  <a:lnTo>
                    <a:pt x="163084" y="711781"/>
                  </a:lnTo>
                  <a:lnTo>
                    <a:pt x="3965576" y="711781"/>
                  </a:lnTo>
                  <a:lnTo>
                    <a:pt x="4024248" y="710781"/>
                  </a:lnTo>
                  <a:lnTo>
                    <a:pt x="4080889" y="694140"/>
                  </a:lnTo>
                  <a:lnTo>
                    <a:pt x="4111153" y="663880"/>
                  </a:lnTo>
                  <a:lnTo>
                    <a:pt x="4125415" y="628044"/>
                  </a:lnTo>
                  <a:lnTo>
                    <a:pt x="4128661" y="581048"/>
                  </a:lnTo>
                  <a:lnTo>
                    <a:pt x="4128661" y="130733"/>
                  </a:lnTo>
                  <a:lnTo>
                    <a:pt x="4125415" y="83736"/>
                  </a:lnTo>
                  <a:lnTo>
                    <a:pt x="4111153" y="47900"/>
                  </a:lnTo>
                  <a:lnTo>
                    <a:pt x="4080889" y="17640"/>
                  </a:lnTo>
                  <a:lnTo>
                    <a:pt x="4045052" y="3374"/>
                  </a:lnTo>
                  <a:lnTo>
                    <a:pt x="3998055" y="124"/>
                  </a:lnTo>
                  <a:lnTo>
                    <a:pt x="3965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635963" y="6113854"/>
            <a:ext cx="22523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85567" y="6578758"/>
            <a:ext cx="1835150" cy="655320"/>
          </a:xfrm>
          <a:custGeom>
            <a:avLst/>
            <a:gdLst/>
            <a:ahLst/>
            <a:cxnLst/>
            <a:rect l="l" t="t" r="r" b="b"/>
            <a:pathLst>
              <a:path w="1835150" h="655320">
                <a:moveTo>
                  <a:pt x="869200" y="170967"/>
                </a:moveTo>
                <a:lnTo>
                  <a:pt x="868146" y="109512"/>
                </a:lnTo>
                <a:lnTo>
                  <a:pt x="860818" y="70624"/>
                </a:lnTo>
                <a:lnTo>
                  <a:pt x="836599" y="32600"/>
                </a:lnTo>
                <a:lnTo>
                  <a:pt x="798576" y="8369"/>
                </a:lnTo>
                <a:lnTo>
                  <a:pt x="759688" y="1041"/>
                </a:lnTo>
                <a:lnTo>
                  <a:pt x="698220" y="0"/>
                </a:lnTo>
                <a:lnTo>
                  <a:pt x="170980" y="0"/>
                </a:lnTo>
                <a:lnTo>
                  <a:pt x="109512" y="1041"/>
                </a:lnTo>
                <a:lnTo>
                  <a:pt x="70624" y="8369"/>
                </a:lnTo>
                <a:lnTo>
                  <a:pt x="32600" y="32600"/>
                </a:lnTo>
                <a:lnTo>
                  <a:pt x="8382" y="70624"/>
                </a:lnTo>
                <a:lnTo>
                  <a:pt x="1054" y="109512"/>
                </a:lnTo>
                <a:lnTo>
                  <a:pt x="0" y="170967"/>
                </a:lnTo>
                <a:lnTo>
                  <a:pt x="0" y="484035"/>
                </a:lnTo>
                <a:lnTo>
                  <a:pt x="1054" y="545503"/>
                </a:lnTo>
                <a:lnTo>
                  <a:pt x="8382" y="584390"/>
                </a:lnTo>
                <a:lnTo>
                  <a:pt x="32600" y="622414"/>
                </a:lnTo>
                <a:lnTo>
                  <a:pt x="70624" y="646633"/>
                </a:lnTo>
                <a:lnTo>
                  <a:pt x="109512" y="653961"/>
                </a:lnTo>
                <a:lnTo>
                  <a:pt x="170980" y="655015"/>
                </a:lnTo>
                <a:lnTo>
                  <a:pt x="698220" y="655015"/>
                </a:lnTo>
                <a:lnTo>
                  <a:pt x="759688" y="653961"/>
                </a:lnTo>
                <a:lnTo>
                  <a:pt x="798576" y="646633"/>
                </a:lnTo>
                <a:lnTo>
                  <a:pt x="836599" y="622414"/>
                </a:lnTo>
                <a:lnTo>
                  <a:pt x="860818" y="584390"/>
                </a:lnTo>
                <a:lnTo>
                  <a:pt x="868146" y="545503"/>
                </a:lnTo>
                <a:lnTo>
                  <a:pt x="869200" y="484035"/>
                </a:lnTo>
                <a:lnTo>
                  <a:pt x="869200" y="170967"/>
                </a:lnTo>
                <a:close/>
              </a:path>
              <a:path w="1835150" h="655320">
                <a:moveTo>
                  <a:pt x="1835124" y="170967"/>
                </a:moveTo>
                <a:lnTo>
                  <a:pt x="1834083" y="109512"/>
                </a:lnTo>
                <a:lnTo>
                  <a:pt x="1826742" y="70624"/>
                </a:lnTo>
                <a:lnTo>
                  <a:pt x="1802523" y="32600"/>
                </a:lnTo>
                <a:lnTo>
                  <a:pt x="1764499" y="8369"/>
                </a:lnTo>
                <a:lnTo>
                  <a:pt x="1725612" y="1041"/>
                </a:lnTo>
                <a:lnTo>
                  <a:pt x="1664157" y="0"/>
                </a:lnTo>
                <a:lnTo>
                  <a:pt x="1136904" y="0"/>
                </a:lnTo>
                <a:lnTo>
                  <a:pt x="1075436" y="1041"/>
                </a:lnTo>
                <a:lnTo>
                  <a:pt x="1036561" y="8369"/>
                </a:lnTo>
                <a:lnTo>
                  <a:pt x="998537" y="32600"/>
                </a:lnTo>
                <a:lnTo>
                  <a:pt x="974305" y="70624"/>
                </a:lnTo>
                <a:lnTo>
                  <a:pt x="966978" y="109512"/>
                </a:lnTo>
                <a:lnTo>
                  <a:pt x="965923" y="170967"/>
                </a:lnTo>
                <a:lnTo>
                  <a:pt x="965923" y="484035"/>
                </a:lnTo>
                <a:lnTo>
                  <a:pt x="966978" y="545503"/>
                </a:lnTo>
                <a:lnTo>
                  <a:pt x="974305" y="584390"/>
                </a:lnTo>
                <a:lnTo>
                  <a:pt x="998537" y="622414"/>
                </a:lnTo>
                <a:lnTo>
                  <a:pt x="1036561" y="646633"/>
                </a:lnTo>
                <a:lnTo>
                  <a:pt x="1075436" y="653961"/>
                </a:lnTo>
                <a:lnTo>
                  <a:pt x="1136904" y="655015"/>
                </a:lnTo>
                <a:lnTo>
                  <a:pt x="1664157" y="655015"/>
                </a:lnTo>
                <a:lnTo>
                  <a:pt x="1725612" y="653961"/>
                </a:lnTo>
                <a:lnTo>
                  <a:pt x="1764499" y="646633"/>
                </a:lnTo>
                <a:lnTo>
                  <a:pt x="1802523" y="622414"/>
                </a:lnTo>
                <a:lnTo>
                  <a:pt x="1826742" y="584390"/>
                </a:lnTo>
                <a:lnTo>
                  <a:pt x="1834083" y="545503"/>
                </a:lnTo>
                <a:lnTo>
                  <a:pt x="1835124" y="484035"/>
                </a:lnTo>
                <a:lnTo>
                  <a:pt x="1835124" y="170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27719" y="6682567"/>
            <a:ext cx="13639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965835" algn="l"/>
              </a:tabLst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T1	T2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721897" y="6578758"/>
            <a:ext cx="1835150" cy="655320"/>
          </a:xfrm>
          <a:custGeom>
            <a:avLst/>
            <a:gdLst/>
            <a:ahLst/>
            <a:cxnLst/>
            <a:rect l="l" t="t" r="r" b="b"/>
            <a:pathLst>
              <a:path w="1835150" h="655320">
                <a:moveTo>
                  <a:pt x="869200" y="170967"/>
                </a:moveTo>
                <a:lnTo>
                  <a:pt x="868159" y="109512"/>
                </a:lnTo>
                <a:lnTo>
                  <a:pt x="860818" y="70624"/>
                </a:lnTo>
                <a:lnTo>
                  <a:pt x="836599" y="32600"/>
                </a:lnTo>
                <a:lnTo>
                  <a:pt x="798576" y="8369"/>
                </a:lnTo>
                <a:lnTo>
                  <a:pt x="759688" y="1041"/>
                </a:lnTo>
                <a:lnTo>
                  <a:pt x="698233" y="0"/>
                </a:lnTo>
                <a:lnTo>
                  <a:pt x="170980" y="0"/>
                </a:lnTo>
                <a:lnTo>
                  <a:pt x="109512" y="1041"/>
                </a:lnTo>
                <a:lnTo>
                  <a:pt x="70624" y="8369"/>
                </a:lnTo>
                <a:lnTo>
                  <a:pt x="32600" y="32600"/>
                </a:lnTo>
                <a:lnTo>
                  <a:pt x="8382" y="70624"/>
                </a:lnTo>
                <a:lnTo>
                  <a:pt x="1054" y="109512"/>
                </a:lnTo>
                <a:lnTo>
                  <a:pt x="0" y="170967"/>
                </a:lnTo>
                <a:lnTo>
                  <a:pt x="0" y="484035"/>
                </a:lnTo>
                <a:lnTo>
                  <a:pt x="1054" y="545503"/>
                </a:lnTo>
                <a:lnTo>
                  <a:pt x="8382" y="584390"/>
                </a:lnTo>
                <a:lnTo>
                  <a:pt x="32600" y="622414"/>
                </a:lnTo>
                <a:lnTo>
                  <a:pt x="70624" y="646633"/>
                </a:lnTo>
                <a:lnTo>
                  <a:pt x="109512" y="653961"/>
                </a:lnTo>
                <a:lnTo>
                  <a:pt x="170980" y="655015"/>
                </a:lnTo>
                <a:lnTo>
                  <a:pt x="698233" y="655015"/>
                </a:lnTo>
                <a:lnTo>
                  <a:pt x="759688" y="653961"/>
                </a:lnTo>
                <a:lnTo>
                  <a:pt x="798576" y="646633"/>
                </a:lnTo>
                <a:lnTo>
                  <a:pt x="836599" y="622414"/>
                </a:lnTo>
                <a:lnTo>
                  <a:pt x="860818" y="584390"/>
                </a:lnTo>
                <a:lnTo>
                  <a:pt x="868159" y="545503"/>
                </a:lnTo>
                <a:lnTo>
                  <a:pt x="869200" y="484035"/>
                </a:lnTo>
                <a:lnTo>
                  <a:pt x="869200" y="170967"/>
                </a:lnTo>
                <a:close/>
              </a:path>
              <a:path w="1835150" h="655320">
                <a:moveTo>
                  <a:pt x="1835124" y="170967"/>
                </a:moveTo>
                <a:lnTo>
                  <a:pt x="1834083" y="109512"/>
                </a:lnTo>
                <a:lnTo>
                  <a:pt x="1826755" y="70624"/>
                </a:lnTo>
                <a:lnTo>
                  <a:pt x="1802523" y="32600"/>
                </a:lnTo>
                <a:lnTo>
                  <a:pt x="1764487" y="8369"/>
                </a:lnTo>
                <a:lnTo>
                  <a:pt x="1725612" y="1041"/>
                </a:lnTo>
                <a:lnTo>
                  <a:pt x="1664144" y="0"/>
                </a:lnTo>
                <a:lnTo>
                  <a:pt x="1136904" y="0"/>
                </a:lnTo>
                <a:lnTo>
                  <a:pt x="1075448" y="1041"/>
                </a:lnTo>
                <a:lnTo>
                  <a:pt x="1036561" y="8369"/>
                </a:lnTo>
                <a:lnTo>
                  <a:pt x="998537" y="32600"/>
                </a:lnTo>
                <a:lnTo>
                  <a:pt x="974305" y="70624"/>
                </a:lnTo>
                <a:lnTo>
                  <a:pt x="966978" y="109512"/>
                </a:lnTo>
                <a:lnTo>
                  <a:pt x="965936" y="170967"/>
                </a:lnTo>
                <a:lnTo>
                  <a:pt x="965936" y="484035"/>
                </a:lnTo>
                <a:lnTo>
                  <a:pt x="966978" y="545503"/>
                </a:lnTo>
                <a:lnTo>
                  <a:pt x="974305" y="584390"/>
                </a:lnTo>
                <a:lnTo>
                  <a:pt x="998537" y="622414"/>
                </a:lnTo>
                <a:lnTo>
                  <a:pt x="1036561" y="646633"/>
                </a:lnTo>
                <a:lnTo>
                  <a:pt x="1075448" y="653961"/>
                </a:lnTo>
                <a:lnTo>
                  <a:pt x="1136904" y="655015"/>
                </a:lnTo>
                <a:lnTo>
                  <a:pt x="1664144" y="655015"/>
                </a:lnTo>
                <a:lnTo>
                  <a:pt x="1725612" y="653961"/>
                </a:lnTo>
                <a:lnTo>
                  <a:pt x="1764487" y="646633"/>
                </a:lnTo>
                <a:lnTo>
                  <a:pt x="1802523" y="622414"/>
                </a:lnTo>
                <a:lnTo>
                  <a:pt x="1826755" y="584390"/>
                </a:lnTo>
                <a:lnTo>
                  <a:pt x="1834083" y="545503"/>
                </a:lnTo>
                <a:lnTo>
                  <a:pt x="1835124" y="484035"/>
                </a:lnTo>
                <a:lnTo>
                  <a:pt x="1835124" y="170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964054" y="6682567"/>
            <a:ext cx="13639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965835" algn="l"/>
              </a:tabLst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T3	T4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43854" y="6832555"/>
            <a:ext cx="2175510" cy="655320"/>
          </a:xfrm>
          <a:custGeom>
            <a:avLst/>
            <a:gdLst/>
            <a:ahLst/>
            <a:cxnLst/>
            <a:rect l="l" t="t" r="r" b="b"/>
            <a:pathLst>
              <a:path w="2175509" h="655320">
                <a:moveTo>
                  <a:pt x="1935413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414922"/>
                </a:lnTo>
                <a:lnTo>
                  <a:pt x="183" y="462700"/>
                </a:lnTo>
                <a:lnTo>
                  <a:pt x="1470" y="501231"/>
                </a:lnTo>
                <a:lnTo>
                  <a:pt x="11765" y="555835"/>
                </a:lnTo>
                <a:lnTo>
                  <a:pt x="45784" y="609234"/>
                </a:lnTo>
                <a:lnTo>
                  <a:pt x="99184" y="643253"/>
                </a:lnTo>
                <a:lnTo>
                  <a:pt x="153787" y="653549"/>
                </a:lnTo>
                <a:lnTo>
                  <a:pt x="192318" y="654836"/>
                </a:lnTo>
                <a:lnTo>
                  <a:pt x="240096" y="655019"/>
                </a:lnTo>
                <a:lnTo>
                  <a:pt x="1935413" y="655019"/>
                </a:lnTo>
                <a:lnTo>
                  <a:pt x="1983191" y="654836"/>
                </a:lnTo>
                <a:lnTo>
                  <a:pt x="2021722" y="653549"/>
                </a:lnTo>
                <a:lnTo>
                  <a:pt x="2076326" y="643253"/>
                </a:lnTo>
                <a:lnTo>
                  <a:pt x="2129725" y="609234"/>
                </a:lnTo>
                <a:lnTo>
                  <a:pt x="2163745" y="555835"/>
                </a:lnTo>
                <a:lnTo>
                  <a:pt x="2174040" y="501231"/>
                </a:lnTo>
                <a:lnTo>
                  <a:pt x="2175326" y="462700"/>
                </a:lnTo>
                <a:lnTo>
                  <a:pt x="2175510" y="414922"/>
                </a:lnTo>
                <a:lnTo>
                  <a:pt x="2175510" y="240097"/>
                </a:lnTo>
                <a:lnTo>
                  <a:pt x="2175326" y="192319"/>
                </a:lnTo>
                <a:lnTo>
                  <a:pt x="2174040" y="153788"/>
                </a:lnTo>
                <a:lnTo>
                  <a:pt x="2163745" y="99184"/>
                </a:lnTo>
                <a:lnTo>
                  <a:pt x="2129725" y="45785"/>
                </a:lnTo>
                <a:lnTo>
                  <a:pt x="2076326" y="11766"/>
                </a:lnTo>
                <a:lnTo>
                  <a:pt x="2021722" y="1470"/>
                </a:lnTo>
                <a:lnTo>
                  <a:pt x="1983191" y="183"/>
                </a:lnTo>
                <a:lnTo>
                  <a:pt x="1935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80215" y="6988395"/>
            <a:ext cx="17214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35" dirty="0">
                <a:solidFill>
                  <a:srgbClr val="FFFFFF"/>
                </a:solidFill>
                <a:latin typeface="Arial MT"/>
                <a:cs typeface="Arial MT"/>
              </a:rPr>
              <a:t>Stream</a:t>
            </a:r>
            <a:r>
              <a:rPr sz="19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Arial MT"/>
                <a:cs typeface="Arial MT"/>
              </a:rPr>
              <a:t>Thread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509162" y="6832555"/>
            <a:ext cx="2175510" cy="655320"/>
          </a:xfrm>
          <a:custGeom>
            <a:avLst/>
            <a:gdLst/>
            <a:ahLst/>
            <a:cxnLst/>
            <a:rect l="l" t="t" r="r" b="b"/>
            <a:pathLst>
              <a:path w="2175509" h="655320">
                <a:moveTo>
                  <a:pt x="1935407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82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414922"/>
                </a:lnTo>
                <a:lnTo>
                  <a:pt x="183" y="462700"/>
                </a:lnTo>
                <a:lnTo>
                  <a:pt x="1469" y="501231"/>
                </a:lnTo>
                <a:lnTo>
                  <a:pt x="11758" y="555835"/>
                </a:lnTo>
                <a:lnTo>
                  <a:pt x="45782" y="609234"/>
                </a:lnTo>
                <a:lnTo>
                  <a:pt x="99180" y="643253"/>
                </a:lnTo>
                <a:lnTo>
                  <a:pt x="153787" y="653549"/>
                </a:lnTo>
                <a:lnTo>
                  <a:pt x="192318" y="654836"/>
                </a:lnTo>
                <a:lnTo>
                  <a:pt x="240097" y="655019"/>
                </a:lnTo>
                <a:lnTo>
                  <a:pt x="1935407" y="655019"/>
                </a:lnTo>
                <a:lnTo>
                  <a:pt x="1983186" y="654836"/>
                </a:lnTo>
                <a:lnTo>
                  <a:pt x="2021717" y="653549"/>
                </a:lnTo>
                <a:lnTo>
                  <a:pt x="2076324" y="643253"/>
                </a:lnTo>
                <a:lnTo>
                  <a:pt x="2129721" y="609234"/>
                </a:lnTo>
                <a:lnTo>
                  <a:pt x="2163745" y="555835"/>
                </a:lnTo>
                <a:lnTo>
                  <a:pt x="2174034" y="501231"/>
                </a:lnTo>
                <a:lnTo>
                  <a:pt x="2175320" y="462700"/>
                </a:lnTo>
                <a:lnTo>
                  <a:pt x="2175504" y="414922"/>
                </a:lnTo>
                <a:lnTo>
                  <a:pt x="2175504" y="240097"/>
                </a:lnTo>
                <a:lnTo>
                  <a:pt x="2175320" y="192319"/>
                </a:lnTo>
                <a:lnTo>
                  <a:pt x="2174034" y="153788"/>
                </a:lnTo>
                <a:lnTo>
                  <a:pt x="2163745" y="99184"/>
                </a:lnTo>
                <a:lnTo>
                  <a:pt x="2129721" y="45785"/>
                </a:lnTo>
                <a:lnTo>
                  <a:pt x="2076324" y="11766"/>
                </a:lnTo>
                <a:lnTo>
                  <a:pt x="2021717" y="1470"/>
                </a:lnTo>
                <a:lnTo>
                  <a:pt x="1983186" y="183"/>
                </a:lnTo>
                <a:lnTo>
                  <a:pt x="1935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745522" y="6988395"/>
            <a:ext cx="17214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35" dirty="0">
                <a:solidFill>
                  <a:srgbClr val="FFFFFF"/>
                </a:solidFill>
                <a:latin typeface="Arial MT"/>
                <a:cs typeface="Arial MT"/>
              </a:rPr>
              <a:t>Stream</a:t>
            </a:r>
            <a:r>
              <a:rPr sz="19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Arial MT"/>
                <a:cs typeface="Arial MT"/>
              </a:rPr>
              <a:t>Thread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14982" y="4932350"/>
            <a:ext cx="3365500" cy="693420"/>
          </a:xfrm>
          <a:custGeom>
            <a:avLst/>
            <a:gdLst/>
            <a:ahLst/>
            <a:cxnLst/>
            <a:rect l="l" t="t" r="r" b="b"/>
            <a:pathLst>
              <a:path w="3365500" h="693420">
                <a:moveTo>
                  <a:pt x="3136925" y="0"/>
                </a:moveTo>
                <a:lnTo>
                  <a:pt x="228486" y="0"/>
                </a:lnTo>
                <a:lnTo>
                  <a:pt x="183018" y="174"/>
                </a:lnTo>
                <a:lnTo>
                  <a:pt x="146351" y="1399"/>
                </a:lnTo>
                <a:lnTo>
                  <a:pt x="94388" y="11196"/>
                </a:lnTo>
                <a:lnTo>
                  <a:pt x="43571" y="43570"/>
                </a:lnTo>
                <a:lnTo>
                  <a:pt x="11197" y="94387"/>
                </a:lnTo>
                <a:lnTo>
                  <a:pt x="1399" y="146351"/>
                </a:lnTo>
                <a:lnTo>
                  <a:pt x="0" y="228486"/>
                </a:lnTo>
                <a:lnTo>
                  <a:pt x="0" y="464524"/>
                </a:lnTo>
                <a:lnTo>
                  <a:pt x="174" y="509991"/>
                </a:lnTo>
                <a:lnTo>
                  <a:pt x="4723" y="575783"/>
                </a:lnTo>
                <a:lnTo>
                  <a:pt x="24695" y="625952"/>
                </a:lnTo>
                <a:lnTo>
                  <a:pt x="67058" y="668314"/>
                </a:lnTo>
                <a:lnTo>
                  <a:pt x="117227" y="688286"/>
                </a:lnTo>
                <a:lnTo>
                  <a:pt x="183018" y="692835"/>
                </a:lnTo>
                <a:lnTo>
                  <a:pt x="228486" y="693010"/>
                </a:lnTo>
                <a:lnTo>
                  <a:pt x="3136925" y="693010"/>
                </a:lnTo>
                <a:lnTo>
                  <a:pt x="3182393" y="692835"/>
                </a:lnTo>
                <a:lnTo>
                  <a:pt x="3248185" y="688286"/>
                </a:lnTo>
                <a:lnTo>
                  <a:pt x="3298354" y="668314"/>
                </a:lnTo>
                <a:lnTo>
                  <a:pt x="3340716" y="625952"/>
                </a:lnTo>
                <a:lnTo>
                  <a:pt x="3360688" y="575783"/>
                </a:lnTo>
                <a:lnTo>
                  <a:pt x="3365236" y="509991"/>
                </a:lnTo>
                <a:lnTo>
                  <a:pt x="3365411" y="464524"/>
                </a:lnTo>
                <a:lnTo>
                  <a:pt x="3365411" y="228486"/>
                </a:lnTo>
                <a:lnTo>
                  <a:pt x="3365236" y="183018"/>
                </a:lnTo>
                <a:lnTo>
                  <a:pt x="3360688" y="117226"/>
                </a:lnTo>
                <a:lnTo>
                  <a:pt x="3340716" y="67057"/>
                </a:lnTo>
                <a:lnTo>
                  <a:pt x="3298354" y="24694"/>
                </a:lnTo>
                <a:lnTo>
                  <a:pt x="3248185" y="4723"/>
                </a:lnTo>
                <a:lnTo>
                  <a:pt x="3182393" y="174"/>
                </a:lnTo>
                <a:lnTo>
                  <a:pt x="313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92006" y="5103895"/>
            <a:ext cx="2811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application.id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556059" y="4932350"/>
            <a:ext cx="3365500" cy="693420"/>
          </a:xfrm>
          <a:custGeom>
            <a:avLst/>
            <a:gdLst/>
            <a:ahLst/>
            <a:cxnLst/>
            <a:rect l="l" t="t" r="r" b="b"/>
            <a:pathLst>
              <a:path w="3365500" h="693420">
                <a:moveTo>
                  <a:pt x="3136930" y="0"/>
                </a:moveTo>
                <a:lnTo>
                  <a:pt x="228485" y="0"/>
                </a:lnTo>
                <a:lnTo>
                  <a:pt x="183019" y="174"/>
                </a:lnTo>
                <a:lnTo>
                  <a:pt x="146354" y="1399"/>
                </a:lnTo>
                <a:lnTo>
                  <a:pt x="94395" y="11196"/>
                </a:lnTo>
                <a:lnTo>
                  <a:pt x="43571" y="43570"/>
                </a:lnTo>
                <a:lnTo>
                  <a:pt x="11203" y="94387"/>
                </a:lnTo>
                <a:lnTo>
                  <a:pt x="1400" y="146351"/>
                </a:lnTo>
                <a:lnTo>
                  <a:pt x="0" y="228486"/>
                </a:lnTo>
                <a:lnTo>
                  <a:pt x="0" y="464524"/>
                </a:lnTo>
                <a:lnTo>
                  <a:pt x="175" y="509991"/>
                </a:lnTo>
                <a:lnTo>
                  <a:pt x="4726" y="575783"/>
                </a:lnTo>
                <a:lnTo>
                  <a:pt x="24697" y="625952"/>
                </a:lnTo>
                <a:lnTo>
                  <a:pt x="67060" y="668314"/>
                </a:lnTo>
                <a:lnTo>
                  <a:pt x="117231" y="688286"/>
                </a:lnTo>
                <a:lnTo>
                  <a:pt x="183019" y="692835"/>
                </a:lnTo>
                <a:lnTo>
                  <a:pt x="228485" y="693010"/>
                </a:lnTo>
                <a:lnTo>
                  <a:pt x="3136930" y="693010"/>
                </a:lnTo>
                <a:lnTo>
                  <a:pt x="3182395" y="692835"/>
                </a:lnTo>
                <a:lnTo>
                  <a:pt x="3248184" y="688286"/>
                </a:lnTo>
                <a:lnTo>
                  <a:pt x="3298353" y="668314"/>
                </a:lnTo>
                <a:lnTo>
                  <a:pt x="3340714" y="625952"/>
                </a:lnTo>
                <a:lnTo>
                  <a:pt x="3360689" y="575783"/>
                </a:lnTo>
                <a:lnTo>
                  <a:pt x="3365240" y="509991"/>
                </a:lnTo>
                <a:lnTo>
                  <a:pt x="3365415" y="464524"/>
                </a:lnTo>
                <a:lnTo>
                  <a:pt x="3365415" y="228486"/>
                </a:lnTo>
                <a:lnTo>
                  <a:pt x="3365240" y="183018"/>
                </a:lnTo>
                <a:lnTo>
                  <a:pt x="3360689" y="117226"/>
                </a:lnTo>
                <a:lnTo>
                  <a:pt x="3340714" y="67057"/>
                </a:lnTo>
                <a:lnTo>
                  <a:pt x="3298353" y="24694"/>
                </a:lnTo>
                <a:lnTo>
                  <a:pt x="3248184" y="4723"/>
                </a:lnTo>
                <a:lnTo>
                  <a:pt x="3182395" y="174"/>
                </a:lnTo>
                <a:lnTo>
                  <a:pt x="3136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833089" y="5103895"/>
            <a:ext cx="2811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application.id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9973"/>
            <a:ext cx="17964785" cy="1072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850" b="1" spc="-195" dirty="0">
                <a:latin typeface="Arial"/>
                <a:cs typeface="Arial"/>
              </a:rPr>
              <a:t>What’s</a:t>
            </a:r>
            <a:r>
              <a:rPr sz="6850" b="1" spc="-275" dirty="0">
                <a:latin typeface="Arial"/>
                <a:cs typeface="Arial"/>
              </a:rPr>
              <a:t> </a:t>
            </a:r>
            <a:r>
              <a:rPr sz="6850" b="1" spc="-45" dirty="0">
                <a:latin typeface="Arial"/>
                <a:cs typeface="Arial"/>
              </a:rPr>
              <a:t>the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110" dirty="0">
                <a:latin typeface="Arial"/>
                <a:cs typeface="Arial"/>
              </a:rPr>
              <a:t>ideal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110" dirty="0">
                <a:latin typeface="Arial"/>
                <a:cs typeface="Arial"/>
              </a:rPr>
              <a:t>number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65" dirty="0">
                <a:latin typeface="Arial"/>
                <a:cs typeface="Arial"/>
              </a:rPr>
              <a:t>of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70" dirty="0">
                <a:latin typeface="Arial"/>
                <a:cs typeface="Arial"/>
              </a:rPr>
              <a:t>Stream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130" dirty="0">
                <a:latin typeface="Arial"/>
                <a:cs typeface="Arial"/>
              </a:rPr>
              <a:t>Threads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370" dirty="0">
                <a:latin typeface="Arial"/>
                <a:cs typeface="Arial"/>
              </a:rPr>
              <a:t>?</a:t>
            </a:r>
            <a:endParaRPr sz="6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573929"/>
            <a:ext cx="173240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Keep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threads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40" dirty="0">
                <a:latin typeface="Arial MT"/>
                <a:cs typeface="Arial MT"/>
              </a:rPr>
              <a:t>size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equal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cores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machine.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0257" y="4260624"/>
            <a:ext cx="8449945" cy="513715"/>
          </a:xfrm>
          <a:custGeom>
            <a:avLst/>
            <a:gdLst/>
            <a:ahLst/>
            <a:cxnLst/>
            <a:rect l="l" t="t" r="r" b="b"/>
            <a:pathLst>
              <a:path w="8449945" h="513714">
                <a:moveTo>
                  <a:pt x="8209835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273012"/>
                </a:lnTo>
                <a:lnTo>
                  <a:pt x="183" y="320790"/>
                </a:lnTo>
                <a:lnTo>
                  <a:pt x="1470" y="359321"/>
                </a:lnTo>
                <a:lnTo>
                  <a:pt x="11766" y="413924"/>
                </a:lnTo>
                <a:lnTo>
                  <a:pt x="45785" y="467324"/>
                </a:lnTo>
                <a:lnTo>
                  <a:pt x="99184" y="501343"/>
                </a:lnTo>
                <a:lnTo>
                  <a:pt x="153788" y="511639"/>
                </a:lnTo>
                <a:lnTo>
                  <a:pt x="192319" y="512926"/>
                </a:lnTo>
                <a:lnTo>
                  <a:pt x="240097" y="513110"/>
                </a:lnTo>
                <a:lnTo>
                  <a:pt x="8209835" y="513110"/>
                </a:lnTo>
                <a:lnTo>
                  <a:pt x="8257615" y="512926"/>
                </a:lnTo>
                <a:lnTo>
                  <a:pt x="8296146" y="511639"/>
                </a:lnTo>
                <a:lnTo>
                  <a:pt x="8350753" y="501343"/>
                </a:lnTo>
                <a:lnTo>
                  <a:pt x="8404149" y="467324"/>
                </a:lnTo>
                <a:lnTo>
                  <a:pt x="8438164" y="413924"/>
                </a:lnTo>
                <a:lnTo>
                  <a:pt x="8448462" y="359321"/>
                </a:lnTo>
                <a:lnTo>
                  <a:pt x="8449749" y="320790"/>
                </a:lnTo>
                <a:lnTo>
                  <a:pt x="8449933" y="273012"/>
                </a:lnTo>
                <a:lnTo>
                  <a:pt x="8449933" y="240097"/>
                </a:lnTo>
                <a:lnTo>
                  <a:pt x="8449749" y="192319"/>
                </a:lnTo>
                <a:lnTo>
                  <a:pt x="8448462" y="153788"/>
                </a:lnTo>
                <a:lnTo>
                  <a:pt x="8438164" y="99184"/>
                </a:lnTo>
                <a:lnTo>
                  <a:pt x="8404149" y="45785"/>
                </a:lnTo>
                <a:lnTo>
                  <a:pt x="8350753" y="11766"/>
                </a:lnTo>
                <a:lnTo>
                  <a:pt x="8296146" y="1470"/>
                </a:lnTo>
                <a:lnTo>
                  <a:pt x="8257615" y="183"/>
                </a:lnTo>
                <a:lnTo>
                  <a:pt x="8209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8357" y="4317130"/>
            <a:ext cx="74148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Runtime.getRuntime().availableProcessors()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22374"/>
            <a:ext cx="145764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0" dirty="0">
                <a:latin typeface="Arial"/>
                <a:cs typeface="Arial"/>
              </a:rPr>
              <a:t>eam</a:t>
            </a:r>
            <a:r>
              <a:rPr sz="7000" b="1" spc="55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54" dirty="0">
                <a:latin typeface="Arial"/>
                <a:cs typeface="Arial"/>
              </a:rPr>
              <a:t>&amp;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Consume</a:t>
            </a:r>
            <a:r>
              <a:rPr sz="7000" b="1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5" dirty="0">
                <a:latin typeface="Arial"/>
                <a:cs typeface="Arial"/>
              </a:rPr>
              <a:t>G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204" dirty="0">
                <a:latin typeface="Arial"/>
                <a:cs typeface="Arial"/>
              </a:rPr>
              <a:t>oups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241867"/>
            <a:ext cx="17639030" cy="67236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9584" indent="-477520">
              <a:lnSpc>
                <a:spcPct val="100000"/>
              </a:lnSpc>
              <a:spcBef>
                <a:spcPts val="110"/>
              </a:spcBef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dirty="0">
                <a:latin typeface="Arial MT"/>
                <a:cs typeface="Arial MT"/>
              </a:rPr>
              <a:t>Kafka </a:t>
            </a:r>
            <a:r>
              <a:rPr sz="3750" spc="-5" dirty="0">
                <a:latin typeface="Arial MT"/>
                <a:cs typeface="Arial MT"/>
              </a:rPr>
              <a:t>Streams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behind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25" dirty="0">
                <a:latin typeface="Arial MT"/>
                <a:cs typeface="Arial MT"/>
              </a:rPr>
              <a:t>the</a:t>
            </a:r>
            <a:r>
              <a:rPr sz="3750" dirty="0">
                <a:latin typeface="Arial MT"/>
                <a:cs typeface="Arial MT"/>
              </a:rPr>
              <a:t> scenes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lang="en-US" sz="3750" spc="-15" dirty="0">
                <a:latin typeface="Arial MT"/>
                <a:cs typeface="Arial MT"/>
              </a:rPr>
              <a:t>use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0" dirty="0">
                <a:latin typeface="Arial MT"/>
                <a:cs typeface="Arial MT"/>
              </a:rPr>
              <a:t>consumer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lang="en-US" sz="3750" spc="25" dirty="0">
                <a:latin typeface="Arial MT"/>
                <a:cs typeface="Arial MT"/>
              </a:rPr>
              <a:t>APUI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105" dirty="0">
                <a:latin typeface="Arial MT"/>
                <a:cs typeface="Arial MT"/>
              </a:rPr>
              <a:t>to</a:t>
            </a:r>
            <a:r>
              <a:rPr sz="3750" spc="5" dirty="0">
                <a:latin typeface="Arial MT"/>
                <a:cs typeface="Arial MT"/>
              </a:rPr>
              <a:t> stream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40" dirty="0">
                <a:latin typeface="Arial MT"/>
                <a:cs typeface="Arial MT"/>
              </a:rPr>
              <a:t>from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70" dirty="0">
                <a:latin typeface="Arial MT"/>
                <a:cs typeface="Arial MT"/>
              </a:rPr>
              <a:t>a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80" dirty="0">
                <a:latin typeface="Arial MT"/>
                <a:cs typeface="Arial MT"/>
              </a:rPr>
              <a:t>topic</a:t>
            </a:r>
            <a:endParaRPr sz="37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6800" dirty="0">
              <a:latin typeface="Arial MT"/>
              <a:cs typeface="Arial MT"/>
            </a:endParaRPr>
          </a:p>
          <a:p>
            <a:pPr marL="489584" indent="-477520">
              <a:lnSpc>
                <a:spcPct val="100000"/>
              </a:lnSpc>
              <a:spcBef>
                <a:spcPts val="5"/>
              </a:spcBef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u="heavy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application.id</a:t>
            </a:r>
            <a:r>
              <a:rPr sz="3750" dirty="0">
                <a:latin typeface="Arial MT"/>
                <a:cs typeface="Arial MT"/>
              </a:rPr>
              <a:t> is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10" dirty="0">
                <a:latin typeface="Arial MT"/>
                <a:cs typeface="Arial MT"/>
              </a:rPr>
              <a:t>equivalent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105" dirty="0">
                <a:latin typeface="Arial MT"/>
                <a:cs typeface="Arial MT"/>
              </a:rPr>
              <a:t>to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u="heavy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group.id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in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Kafka </a:t>
            </a:r>
            <a:r>
              <a:rPr sz="3750" spc="-30" dirty="0">
                <a:latin typeface="Arial MT"/>
                <a:cs typeface="Arial MT"/>
              </a:rPr>
              <a:t>Consume</a:t>
            </a:r>
            <a:r>
              <a:rPr lang="en-IN" sz="3750" spc="-30" dirty="0">
                <a:latin typeface="Arial MT"/>
                <a:cs typeface="Arial MT"/>
              </a:rPr>
              <a:t>r.</a:t>
            </a:r>
            <a:endParaRPr sz="37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6800" dirty="0">
              <a:latin typeface="Arial MT"/>
              <a:cs typeface="Arial MT"/>
            </a:endParaRPr>
          </a:p>
          <a:p>
            <a:pPr marL="489584" indent="-477520">
              <a:lnSpc>
                <a:spcPct val="100000"/>
              </a:lnSpc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dirty="0">
                <a:latin typeface="Arial MT"/>
                <a:cs typeface="Arial MT"/>
              </a:rPr>
              <a:t>Kafka </a:t>
            </a:r>
            <a:r>
              <a:rPr sz="3750" spc="-5" dirty="0">
                <a:latin typeface="Arial MT"/>
                <a:cs typeface="Arial MT"/>
              </a:rPr>
              <a:t>Streams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gets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25" dirty="0">
                <a:latin typeface="Arial MT"/>
                <a:cs typeface="Arial MT"/>
              </a:rPr>
              <a:t>all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25" dirty="0">
                <a:latin typeface="Arial MT"/>
                <a:cs typeface="Arial MT"/>
              </a:rPr>
              <a:t>the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25" dirty="0">
                <a:latin typeface="Arial MT"/>
                <a:cs typeface="Arial MT"/>
              </a:rPr>
              <a:t>benefits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70" dirty="0">
                <a:latin typeface="Arial MT"/>
                <a:cs typeface="Arial MT"/>
              </a:rPr>
              <a:t>of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lang="en-US" sz="3750" spc="35" dirty="0">
                <a:latin typeface="Arial MT"/>
                <a:cs typeface="Arial MT"/>
              </a:rPr>
              <a:t>consumer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0" dirty="0">
                <a:latin typeface="Arial MT"/>
                <a:cs typeface="Arial MT"/>
              </a:rPr>
              <a:t>groups</a:t>
            </a:r>
            <a:endParaRPr lang="en-US" sz="3750" dirty="0">
              <a:latin typeface="Arial MT"/>
              <a:cs typeface="Arial MT"/>
            </a:endParaRPr>
          </a:p>
          <a:p>
            <a:pPr marL="489584" indent="-477520">
              <a:lnSpc>
                <a:spcPct val="100000"/>
              </a:lnSpc>
              <a:buSzPct val="122666"/>
              <a:buChar char="•"/>
              <a:tabLst>
                <a:tab pos="489584" algn="l"/>
                <a:tab pos="490220" algn="l"/>
              </a:tabLst>
            </a:pPr>
            <a:endParaRPr lang="en-IN" sz="3750" spc="-110" dirty="0">
              <a:latin typeface="Arial MT"/>
              <a:cs typeface="Arial MT"/>
            </a:endParaRPr>
          </a:p>
          <a:p>
            <a:pPr marL="489584" indent="-477520">
              <a:lnSpc>
                <a:spcPct val="100000"/>
              </a:lnSpc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-110" dirty="0">
                <a:latin typeface="Arial MT"/>
                <a:cs typeface="Arial MT"/>
              </a:rPr>
              <a:t>Tasks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70" dirty="0">
                <a:latin typeface="Arial MT"/>
                <a:cs typeface="Arial MT"/>
              </a:rPr>
              <a:t>are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55" dirty="0">
                <a:latin typeface="Arial MT"/>
                <a:cs typeface="Arial MT"/>
              </a:rPr>
              <a:t>split</a:t>
            </a:r>
            <a:r>
              <a:rPr sz="3750" spc="10" dirty="0">
                <a:latin typeface="Arial MT"/>
                <a:cs typeface="Arial MT"/>
              </a:rPr>
              <a:t> </a:t>
            </a:r>
            <a:r>
              <a:rPr sz="3750" spc="15" dirty="0">
                <a:latin typeface="Arial MT"/>
                <a:cs typeface="Arial MT"/>
              </a:rPr>
              <a:t>across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multiple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15" dirty="0">
                <a:latin typeface="Arial MT"/>
                <a:cs typeface="Arial MT"/>
              </a:rPr>
              <a:t>instances</a:t>
            </a:r>
            <a:r>
              <a:rPr sz="3750" spc="10" dirty="0">
                <a:latin typeface="Arial MT"/>
                <a:cs typeface="Arial MT"/>
              </a:rPr>
              <a:t> </a:t>
            </a:r>
            <a:r>
              <a:rPr sz="3750" spc="15" dirty="0">
                <a:latin typeface="Arial MT"/>
                <a:cs typeface="Arial MT"/>
              </a:rPr>
              <a:t>using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25" dirty="0">
                <a:latin typeface="Arial MT"/>
                <a:cs typeface="Arial MT"/>
              </a:rPr>
              <a:t>the</a:t>
            </a:r>
            <a:r>
              <a:rPr sz="3750" spc="10" dirty="0">
                <a:latin typeface="Arial MT"/>
                <a:cs typeface="Arial MT"/>
              </a:rPr>
              <a:t> </a:t>
            </a:r>
            <a:r>
              <a:rPr sz="3750" spc="30" dirty="0">
                <a:latin typeface="Arial MT"/>
                <a:cs typeface="Arial MT"/>
              </a:rPr>
              <a:t>consumer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45" dirty="0">
                <a:latin typeface="Arial MT"/>
                <a:cs typeface="Arial MT"/>
              </a:rPr>
              <a:t>group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70" dirty="0">
                <a:latin typeface="Arial MT"/>
                <a:cs typeface="Arial MT"/>
              </a:rPr>
              <a:t>concep</a:t>
            </a:r>
            <a:r>
              <a:rPr lang="en-US" sz="3750" spc="70" dirty="0">
                <a:latin typeface="Arial MT"/>
                <a:cs typeface="Arial MT"/>
              </a:rPr>
              <a:t>t</a:t>
            </a:r>
          </a:p>
          <a:p>
            <a:pPr marL="489584" indent="-477520">
              <a:lnSpc>
                <a:spcPct val="100000"/>
              </a:lnSpc>
              <a:buSzPct val="122666"/>
              <a:buChar char="•"/>
              <a:tabLst>
                <a:tab pos="489584" algn="l"/>
                <a:tab pos="490220" algn="l"/>
              </a:tabLst>
            </a:pPr>
            <a:endParaRPr lang="en-US" sz="3750" spc="70" dirty="0">
              <a:latin typeface="Arial MT"/>
              <a:cs typeface="Arial MT"/>
            </a:endParaRPr>
          </a:p>
          <a:p>
            <a:pPr marL="489584" indent="-477520">
              <a:lnSpc>
                <a:spcPct val="100000"/>
              </a:lnSpc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-15" dirty="0">
                <a:latin typeface="Arial MT"/>
                <a:cs typeface="Arial MT"/>
              </a:rPr>
              <a:t>Fault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lang="en-US" sz="3750" spc="-55" dirty="0">
                <a:latin typeface="Arial MT"/>
                <a:cs typeface="Arial MT"/>
              </a:rPr>
              <a:t>Tolerance</a:t>
            </a:r>
            <a:r>
              <a:rPr sz="3750" dirty="0">
                <a:latin typeface="Arial MT"/>
                <a:cs typeface="Arial MT"/>
              </a:rPr>
              <a:t>: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If one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20" dirty="0">
                <a:latin typeface="Arial MT"/>
                <a:cs typeface="Arial MT"/>
              </a:rPr>
              <a:t>instance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20" dirty="0">
                <a:latin typeface="Arial MT"/>
                <a:cs typeface="Arial MT"/>
              </a:rPr>
              <a:t>goes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90" dirty="0">
                <a:latin typeface="Arial MT"/>
                <a:cs typeface="Arial MT"/>
              </a:rPr>
              <a:t>down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20" dirty="0">
                <a:latin typeface="Arial MT"/>
                <a:cs typeface="Arial MT"/>
              </a:rPr>
              <a:t>then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5" dirty="0">
                <a:latin typeface="Arial MT"/>
                <a:cs typeface="Arial MT"/>
              </a:rPr>
              <a:t>rebalance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will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be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25" dirty="0">
                <a:latin typeface="Arial MT"/>
                <a:cs typeface="Arial MT"/>
              </a:rPr>
              <a:t>triggered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105" dirty="0">
                <a:latin typeface="Arial MT"/>
                <a:cs typeface="Arial MT"/>
              </a:rPr>
              <a:t>to</a:t>
            </a:r>
            <a:r>
              <a:rPr lang="en-US" sz="3750" spc="105" dirty="0">
                <a:latin typeface="Arial MT"/>
                <a:cs typeface="Arial MT"/>
              </a:rPr>
              <a:t> </a:t>
            </a:r>
            <a:r>
              <a:rPr sz="3750" spc="30" dirty="0">
                <a:latin typeface="Arial MT"/>
                <a:cs typeface="Arial MT"/>
              </a:rPr>
              <a:t>redistribute</a:t>
            </a:r>
            <a:r>
              <a:rPr sz="3750" spc="-5" dirty="0">
                <a:latin typeface="Arial MT"/>
                <a:cs typeface="Arial MT"/>
              </a:rPr>
              <a:t> </a:t>
            </a:r>
            <a:r>
              <a:rPr sz="3750" spc="25" dirty="0">
                <a:latin typeface="Arial MT"/>
                <a:cs typeface="Arial MT"/>
              </a:rPr>
              <a:t>the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25" dirty="0">
                <a:latin typeface="Arial MT"/>
                <a:cs typeface="Arial MT"/>
              </a:rPr>
              <a:t>tasks</a:t>
            </a:r>
            <a:endParaRPr sz="37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84989"/>
            <a:ext cx="977392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85" dirty="0">
                <a:latin typeface="Arial"/>
                <a:cs typeface="Arial"/>
              </a:rPr>
              <a:t>Errors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In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25" dirty="0">
                <a:latin typeface="Arial"/>
                <a:cs typeface="Arial"/>
              </a:rPr>
              <a:t>Streams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7499119"/>
            <a:ext cx="13373100" cy="290830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5" dirty="0">
                <a:latin typeface="Arial MT"/>
                <a:cs typeface="Arial MT"/>
              </a:rPr>
              <a:t>Deserialization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5" dirty="0">
                <a:latin typeface="Arial MT"/>
                <a:cs typeface="Arial MT"/>
              </a:rPr>
              <a:t>Transient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Errors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at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entry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level.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 MT"/>
                <a:cs typeface="Arial MT"/>
              </a:rPr>
              <a:t>RuntimeExceptions</a:t>
            </a:r>
            <a:r>
              <a:rPr sz="3950" dirty="0">
                <a:latin typeface="Arial MT"/>
                <a:cs typeface="Arial MT"/>
              </a:rPr>
              <a:t> 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Application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40" dirty="0">
                <a:latin typeface="Arial MT"/>
                <a:cs typeface="Arial MT"/>
              </a:rPr>
              <a:t>Code(Topology).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0" dirty="0">
                <a:latin typeface="Arial MT"/>
                <a:cs typeface="Arial MT"/>
              </a:rPr>
              <a:t>Serialization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5" dirty="0">
                <a:latin typeface="Arial MT"/>
                <a:cs typeface="Arial MT"/>
              </a:rPr>
              <a:t>Transient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Errors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when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producing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data.</a:t>
            </a:r>
            <a:endParaRPr sz="39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43455" y="3914177"/>
            <a:ext cx="6619875" cy="3543300"/>
            <a:chOff x="7243455" y="3914177"/>
            <a:chExt cx="6619875" cy="3543300"/>
          </a:xfrm>
        </p:grpSpPr>
        <p:sp>
          <p:nvSpPr>
            <p:cNvPr id="5" name="object 5"/>
            <p:cNvSpPr/>
            <p:nvPr/>
          </p:nvSpPr>
          <p:spPr>
            <a:xfrm>
              <a:off x="7243455" y="3914177"/>
              <a:ext cx="6619875" cy="3543300"/>
            </a:xfrm>
            <a:custGeom>
              <a:avLst/>
              <a:gdLst/>
              <a:ahLst/>
              <a:cxnLst/>
              <a:rect l="l" t="t" r="r" b="b"/>
              <a:pathLst>
                <a:path w="6619875" h="3543300">
                  <a:moveTo>
                    <a:pt x="6190208" y="0"/>
                  </a:moveTo>
                  <a:lnTo>
                    <a:pt x="429107" y="0"/>
                  </a:lnTo>
                  <a:lnTo>
                    <a:pt x="359397" y="168"/>
                  </a:lnTo>
                  <a:lnTo>
                    <a:pt x="300566" y="1345"/>
                  </a:lnTo>
                  <a:lnTo>
                    <a:pt x="251406" y="4542"/>
                  </a:lnTo>
                  <a:lnTo>
                    <a:pt x="210709" y="10766"/>
                  </a:lnTo>
                  <a:lnTo>
                    <a:pt x="135670" y="40454"/>
                  </a:lnTo>
                  <a:lnTo>
                    <a:pt x="98513" y="66528"/>
                  </a:lnTo>
                  <a:lnTo>
                    <a:pt x="66528" y="98513"/>
                  </a:lnTo>
                  <a:lnTo>
                    <a:pt x="40454" y="135670"/>
                  </a:lnTo>
                  <a:lnTo>
                    <a:pt x="21027" y="177264"/>
                  </a:lnTo>
                  <a:lnTo>
                    <a:pt x="4541" y="251407"/>
                  </a:lnTo>
                  <a:lnTo>
                    <a:pt x="1345" y="300567"/>
                  </a:lnTo>
                  <a:lnTo>
                    <a:pt x="168" y="359398"/>
                  </a:lnTo>
                  <a:lnTo>
                    <a:pt x="0" y="429108"/>
                  </a:lnTo>
                  <a:lnTo>
                    <a:pt x="0" y="3113684"/>
                  </a:lnTo>
                  <a:lnTo>
                    <a:pt x="168" y="3183394"/>
                  </a:lnTo>
                  <a:lnTo>
                    <a:pt x="1345" y="3242224"/>
                  </a:lnTo>
                  <a:lnTo>
                    <a:pt x="4541" y="3291383"/>
                  </a:lnTo>
                  <a:lnTo>
                    <a:pt x="10766" y="3332081"/>
                  </a:lnTo>
                  <a:lnTo>
                    <a:pt x="40454" y="3407120"/>
                  </a:lnTo>
                  <a:lnTo>
                    <a:pt x="66528" y="3444278"/>
                  </a:lnTo>
                  <a:lnTo>
                    <a:pt x="98513" y="3476262"/>
                  </a:lnTo>
                  <a:lnTo>
                    <a:pt x="135670" y="3502336"/>
                  </a:lnTo>
                  <a:lnTo>
                    <a:pt x="177264" y="3521762"/>
                  </a:lnTo>
                  <a:lnTo>
                    <a:pt x="251406" y="3538249"/>
                  </a:lnTo>
                  <a:lnTo>
                    <a:pt x="300566" y="3541445"/>
                  </a:lnTo>
                  <a:lnTo>
                    <a:pt x="359397" y="3542623"/>
                  </a:lnTo>
                  <a:lnTo>
                    <a:pt x="429107" y="3542791"/>
                  </a:lnTo>
                  <a:lnTo>
                    <a:pt x="6190208" y="3542791"/>
                  </a:lnTo>
                  <a:lnTo>
                    <a:pt x="6259918" y="3542623"/>
                  </a:lnTo>
                  <a:lnTo>
                    <a:pt x="6318748" y="3541445"/>
                  </a:lnTo>
                  <a:lnTo>
                    <a:pt x="6367908" y="3538249"/>
                  </a:lnTo>
                  <a:lnTo>
                    <a:pt x="6408606" y="3532024"/>
                  </a:lnTo>
                  <a:lnTo>
                    <a:pt x="6483645" y="3502336"/>
                  </a:lnTo>
                  <a:lnTo>
                    <a:pt x="6520803" y="3476262"/>
                  </a:lnTo>
                  <a:lnTo>
                    <a:pt x="6552788" y="3444278"/>
                  </a:lnTo>
                  <a:lnTo>
                    <a:pt x="6578863" y="3407120"/>
                  </a:lnTo>
                  <a:lnTo>
                    <a:pt x="6598290" y="3365526"/>
                  </a:lnTo>
                  <a:lnTo>
                    <a:pt x="6614774" y="3291383"/>
                  </a:lnTo>
                  <a:lnTo>
                    <a:pt x="6617970" y="3242224"/>
                  </a:lnTo>
                  <a:lnTo>
                    <a:pt x="6619147" y="3183394"/>
                  </a:lnTo>
                  <a:lnTo>
                    <a:pt x="6619315" y="3113684"/>
                  </a:lnTo>
                  <a:lnTo>
                    <a:pt x="6619315" y="429108"/>
                  </a:lnTo>
                  <a:lnTo>
                    <a:pt x="6619147" y="359398"/>
                  </a:lnTo>
                  <a:lnTo>
                    <a:pt x="6617970" y="300567"/>
                  </a:lnTo>
                  <a:lnTo>
                    <a:pt x="6614774" y="251407"/>
                  </a:lnTo>
                  <a:lnTo>
                    <a:pt x="6608550" y="210709"/>
                  </a:lnTo>
                  <a:lnTo>
                    <a:pt x="6578863" y="135670"/>
                  </a:lnTo>
                  <a:lnTo>
                    <a:pt x="6552788" y="98513"/>
                  </a:lnTo>
                  <a:lnTo>
                    <a:pt x="6520803" y="66528"/>
                  </a:lnTo>
                  <a:lnTo>
                    <a:pt x="6483645" y="40454"/>
                  </a:lnTo>
                  <a:lnTo>
                    <a:pt x="6442054" y="21028"/>
                  </a:lnTo>
                  <a:lnTo>
                    <a:pt x="6367908" y="4542"/>
                  </a:lnTo>
                  <a:lnTo>
                    <a:pt x="6318748" y="1345"/>
                  </a:lnTo>
                  <a:lnTo>
                    <a:pt x="6259918" y="168"/>
                  </a:lnTo>
                  <a:lnTo>
                    <a:pt x="6190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2202" y="5352455"/>
              <a:ext cx="1696720" cy="666750"/>
            </a:xfrm>
            <a:custGeom>
              <a:avLst/>
              <a:gdLst/>
              <a:ahLst/>
              <a:cxnLst/>
              <a:rect l="l" t="t" r="r" b="b"/>
              <a:pathLst>
                <a:path w="1696720" h="666750">
                  <a:moveTo>
                    <a:pt x="1466589" y="0"/>
                  </a:moveTo>
                  <a:lnTo>
                    <a:pt x="229682" y="0"/>
                  </a:lnTo>
                  <a:lnTo>
                    <a:pt x="183976" y="175"/>
                  </a:lnTo>
                  <a:lnTo>
                    <a:pt x="117839" y="4748"/>
                  </a:lnTo>
                  <a:lnTo>
                    <a:pt x="67408" y="24824"/>
                  </a:lnTo>
                  <a:lnTo>
                    <a:pt x="24824" y="67408"/>
                  </a:lnTo>
                  <a:lnTo>
                    <a:pt x="4748" y="117839"/>
                  </a:lnTo>
                  <a:lnTo>
                    <a:pt x="175" y="183976"/>
                  </a:lnTo>
                  <a:lnTo>
                    <a:pt x="0" y="229682"/>
                  </a:lnTo>
                  <a:lnTo>
                    <a:pt x="0" y="436555"/>
                  </a:lnTo>
                  <a:lnTo>
                    <a:pt x="175" y="482260"/>
                  </a:lnTo>
                  <a:lnTo>
                    <a:pt x="4748" y="548397"/>
                  </a:lnTo>
                  <a:lnTo>
                    <a:pt x="24824" y="598828"/>
                  </a:lnTo>
                  <a:lnTo>
                    <a:pt x="67408" y="641412"/>
                  </a:lnTo>
                  <a:lnTo>
                    <a:pt x="117839" y="661488"/>
                  </a:lnTo>
                  <a:lnTo>
                    <a:pt x="183976" y="666061"/>
                  </a:lnTo>
                  <a:lnTo>
                    <a:pt x="229682" y="666237"/>
                  </a:lnTo>
                  <a:lnTo>
                    <a:pt x="1466589" y="666237"/>
                  </a:lnTo>
                  <a:lnTo>
                    <a:pt x="1512295" y="666061"/>
                  </a:lnTo>
                  <a:lnTo>
                    <a:pt x="1578431" y="661488"/>
                  </a:lnTo>
                  <a:lnTo>
                    <a:pt x="1628863" y="641412"/>
                  </a:lnTo>
                  <a:lnTo>
                    <a:pt x="1671447" y="598828"/>
                  </a:lnTo>
                  <a:lnTo>
                    <a:pt x="1691523" y="548397"/>
                  </a:lnTo>
                  <a:lnTo>
                    <a:pt x="1696096" y="482260"/>
                  </a:lnTo>
                  <a:lnTo>
                    <a:pt x="1696271" y="436555"/>
                  </a:lnTo>
                  <a:lnTo>
                    <a:pt x="1696271" y="229682"/>
                  </a:lnTo>
                  <a:lnTo>
                    <a:pt x="1696096" y="183976"/>
                  </a:lnTo>
                  <a:lnTo>
                    <a:pt x="1691523" y="117839"/>
                  </a:lnTo>
                  <a:lnTo>
                    <a:pt x="1671447" y="67408"/>
                  </a:lnTo>
                  <a:lnTo>
                    <a:pt x="1628863" y="24824"/>
                  </a:lnTo>
                  <a:lnTo>
                    <a:pt x="1578431" y="4748"/>
                  </a:lnTo>
                  <a:lnTo>
                    <a:pt x="1512295" y="175"/>
                  </a:lnTo>
                  <a:lnTo>
                    <a:pt x="1466589" y="0"/>
                  </a:lnTo>
                  <a:close/>
                </a:path>
              </a:pathLst>
            </a:custGeom>
            <a:solidFill>
              <a:srgbClr val="00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9132" y="4796263"/>
            <a:ext cx="1208274" cy="19639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7967" y="4796263"/>
            <a:ext cx="1208274" cy="196392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984425" y="5784773"/>
            <a:ext cx="1040130" cy="100965"/>
            <a:chOff x="5984425" y="5784773"/>
            <a:chExt cx="1040130" cy="100965"/>
          </a:xfrm>
        </p:grpSpPr>
        <p:sp>
          <p:nvSpPr>
            <p:cNvPr id="10" name="object 10"/>
            <p:cNvSpPr/>
            <p:nvPr/>
          </p:nvSpPr>
          <p:spPr>
            <a:xfrm>
              <a:off x="5984425" y="5835033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23589" y="578477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990527" y="5784773"/>
            <a:ext cx="1040130" cy="100965"/>
            <a:chOff x="13990527" y="5784773"/>
            <a:chExt cx="1040130" cy="100965"/>
          </a:xfrm>
        </p:grpSpPr>
        <p:sp>
          <p:nvSpPr>
            <p:cNvPr id="13" name="object 13"/>
            <p:cNvSpPr/>
            <p:nvPr/>
          </p:nvSpPr>
          <p:spPr>
            <a:xfrm>
              <a:off x="13990527" y="5835033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59">
                  <a:moveTo>
                    <a:pt x="0" y="0"/>
                  </a:moveTo>
                  <a:lnTo>
                    <a:pt x="939163" y="0"/>
                  </a:lnTo>
                  <a:lnTo>
                    <a:pt x="94963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9692" y="578477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89844" y="5543955"/>
            <a:ext cx="14458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0" dirty="0">
                <a:latin typeface="Arial MT"/>
                <a:cs typeface="Arial MT"/>
              </a:rPr>
              <a:t>Deserialization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06862" y="2810443"/>
            <a:ext cx="2292985" cy="1047115"/>
          </a:xfrm>
          <a:custGeom>
            <a:avLst/>
            <a:gdLst/>
            <a:ahLst/>
            <a:cxnLst/>
            <a:rect l="l" t="t" r="r" b="b"/>
            <a:pathLst>
              <a:path w="2292984" h="1047114">
                <a:moveTo>
                  <a:pt x="2052401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299"/>
                </a:lnTo>
                <a:lnTo>
                  <a:pt x="11766" y="947903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052401" y="1047088"/>
                </a:lnTo>
                <a:lnTo>
                  <a:pt x="2100181" y="1046904"/>
                </a:lnTo>
                <a:lnTo>
                  <a:pt x="2138715" y="1045617"/>
                </a:lnTo>
                <a:lnTo>
                  <a:pt x="2193318" y="1035322"/>
                </a:lnTo>
                <a:lnTo>
                  <a:pt x="2246720" y="1001303"/>
                </a:lnTo>
                <a:lnTo>
                  <a:pt x="2280739" y="947903"/>
                </a:lnTo>
                <a:lnTo>
                  <a:pt x="2291028" y="893299"/>
                </a:lnTo>
                <a:lnTo>
                  <a:pt x="2292315" y="854769"/>
                </a:lnTo>
                <a:lnTo>
                  <a:pt x="2292498" y="806991"/>
                </a:lnTo>
                <a:lnTo>
                  <a:pt x="2292498" y="240096"/>
                </a:lnTo>
                <a:lnTo>
                  <a:pt x="2292315" y="192318"/>
                </a:lnTo>
                <a:lnTo>
                  <a:pt x="2291028" y="153787"/>
                </a:lnTo>
                <a:lnTo>
                  <a:pt x="2280739" y="99184"/>
                </a:lnTo>
                <a:lnTo>
                  <a:pt x="2246720" y="45784"/>
                </a:lnTo>
                <a:lnTo>
                  <a:pt x="2193318" y="11765"/>
                </a:lnTo>
                <a:lnTo>
                  <a:pt x="2138715" y="1470"/>
                </a:lnTo>
                <a:lnTo>
                  <a:pt x="2100181" y="183"/>
                </a:lnTo>
                <a:lnTo>
                  <a:pt x="2052401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8040" y="2903791"/>
            <a:ext cx="203073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558165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latin typeface="Arial MT"/>
                <a:cs typeface="Arial MT"/>
              </a:rPr>
              <a:t>Kafka </a:t>
            </a:r>
            <a:r>
              <a:rPr sz="2600" spc="70" dirty="0">
                <a:latin typeface="Arial MT"/>
                <a:cs typeface="Arial MT"/>
              </a:rPr>
              <a:t> </a:t>
            </a:r>
            <a:r>
              <a:rPr sz="2600" spc="55" dirty="0">
                <a:latin typeface="Arial MT"/>
                <a:cs typeface="Arial MT"/>
              </a:rPr>
              <a:t>Streams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App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704978" y="5352454"/>
            <a:ext cx="1696720" cy="666750"/>
          </a:xfrm>
          <a:custGeom>
            <a:avLst/>
            <a:gdLst/>
            <a:ahLst/>
            <a:cxnLst/>
            <a:rect l="l" t="t" r="r" b="b"/>
            <a:pathLst>
              <a:path w="1696720" h="666750">
                <a:moveTo>
                  <a:pt x="1466587" y="0"/>
                </a:moveTo>
                <a:lnTo>
                  <a:pt x="229682" y="0"/>
                </a:lnTo>
                <a:lnTo>
                  <a:pt x="183976" y="175"/>
                </a:lnTo>
                <a:lnTo>
                  <a:pt x="117840" y="4748"/>
                </a:lnTo>
                <a:lnTo>
                  <a:pt x="67408" y="24824"/>
                </a:lnTo>
                <a:lnTo>
                  <a:pt x="24824" y="67408"/>
                </a:lnTo>
                <a:lnTo>
                  <a:pt x="4748" y="117839"/>
                </a:lnTo>
                <a:lnTo>
                  <a:pt x="175" y="183976"/>
                </a:lnTo>
                <a:lnTo>
                  <a:pt x="0" y="229682"/>
                </a:lnTo>
                <a:lnTo>
                  <a:pt x="0" y="436555"/>
                </a:lnTo>
                <a:lnTo>
                  <a:pt x="175" y="482260"/>
                </a:lnTo>
                <a:lnTo>
                  <a:pt x="4748" y="548397"/>
                </a:lnTo>
                <a:lnTo>
                  <a:pt x="24824" y="598828"/>
                </a:lnTo>
                <a:lnTo>
                  <a:pt x="67408" y="641412"/>
                </a:lnTo>
                <a:lnTo>
                  <a:pt x="117840" y="661488"/>
                </a:lnTo>
                <a:lnTo>
                  <a:pt x="183976" y="666061"/>
                </a:lnTo>
                <a:lnTo>
                  <a:pt x="229682" y="666237"/>
                </a:lnTo>
                <a:lnTo>
                  <a:pt x="1466587" y="666237"/>
                </a:lnTo>
                <a:lnTo>
                  <a:pt x="1512293" y="666061"/>
                </a:lnTo>
                <a:lnTo>
                  <a:pt x="1578430" y="661488"/>
                </a:lnTo>
                <a:lnTo>
                  <a:pt x="1628865" y="641412"/>
                </a:lnTo>
                <a:lnTo>
                  <a:pt x="1671451" y="598828"/>
                </a:lnTo>
                <a:lnTo>
                  <a:pt x="1691528" y="548397"/>
                </a:lnTo>
                <a:lnTo>
                  <a:pt x="1696101" y="482260"/>
                </a:lnTo>
                <a:lnTo>
                  <a:pt x="1696277" y="436555"/>
                </a:lnTo>
                <a:lnTo>
                  <a:pt x="1696277" y="229682"/>
                </a:lnTo>
                <a:lnTo>
                  <a:pt x="1696101" y="183976"/>
                </a:lnTo>
                <a:lnTo>
                  <a:pt x="1691528" y="117839"/>
                </a:lnTo>
                <a:lnTo>
                  <a:pt x="1671451" y="67408"/>
                </a:lnTo>
                <a:lnTo>
                  <a:pt x="1628865" y="24824"/>
                </a:lnTo>
                <a:lnTo>
                  <a:pt x="1578430" y="4748"/>
                </a:lnTo>
                <a:lnTo>
                  <a:pt x="1512293" y="175"/>
                </a:lnTo>
                <a:lnTo>
                  <a:pt x="1466587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100224" y="5544773"/>
            <a:ext cx="91059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220" dirty="0">
                <a:latin typeface="Arial MT"/>
                <a:cs typeface="Arial MT"/>
              </a:rPr>
              <a:t>T</a:t>
            </a:r>
            <a:r>
              <a:rPr sz="1650" spc="55" dirty="0">
                <a:latin typeface="Arial MT"/>
                <a:cs typeface="Arial MT"/>
              </a:rPr>
              <a:t>opology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847754" y="5352454"/>
            <a:ext cx="1696720" cy="666750"/>
          </a:xfrm>
          <a:custGeom>
            <a:avLst/>
            <a:gdLst/>
            <a:ahLst/>
            <a:cxnLst/>
            <a:rect l="l" t="t" r="r" b="b"/>
            <a:pathLst>
              <a:path w="1696719" h="666750">
                <a:moveTo>
                  <a:pt x="1466583" y="0"/>
                </a:moveTo>
                <a:lnTo>
                  <a:pt x="229678" y="0"/>
                </a:lnTo>
                <a:lnTo>
                  <a:pt x="183972" y="175"/>
                </a:lnTo>
                <a:lnTo>
                  <a:pt x="117836" y="4748"/>
                </a:lnTo>
                <a:lnTo>
                  <a:pt x="67407" y="24824"/>
                </a:lnTo>
                <a:lnTo>
                  <a:pt x="24825" y="67408"/>
                </a:lnTo>
                <a:lnTo>
                  <a:pt x="4748" y="117839"/>
                </a:lnTo>
                <a:lnTo>
                  <a:pt x="175" y="183976"/>
                </a:lnTo>
                <a:lnTo>
                  <a:pt x="0" y="229682"/>
                </a:lnTo>
                <a:lnTo>
                  <a:pt x="0" y="436555"/>
                </a:lnTo>
                <a:lnTo>
                  <a:pt x="175" y="482260"/>
                </a:lnTo>
                <a:lnTo>
                  <a:pt x="4748" y="548397"/>
                </a:lnTo>
                <a:lnTo>
                  <a:pt x="24825" y="598828"/>
                </a:lnTo>
                <a:lnTo>
                  <a:pt x="67407" y="641412"/>
                </a:lnTo>
                <a:lnTo>
                  <a:pt x="117836" y="661488"/>
                </a:lnTo>
                <a:lnTo>
                  <a:pt x="183972" y="666061"/>
                </a:lnTo>
                <a:lnTo>
                  <a:pt x="229678" y="666237"/>
                </a:lnTo>
                <a:lnTo>
                  <a:pt x="1466583" y="666237"/>
                </a:lnTo>
                <a:lnTo>
                  <a:pt x="1512289" y="666061"/>
                </a:lnTo>
                <a:lnTo>
                  <a:pt x="1578426" y="661488"/>
                </a:lnTo>
                <a:lnTo>
                  <a:pt x="1628861" y="641412"/>
                </a:lnTo>
                <a:lnTo>
                  <a:pt x="1671447" y="598828"/>
                </a:lnTo>
                <a:lnTo>
                  <a:pt x="1691524" y="548397"/>
                </a:lnTo>
                <a:lnTo>
                  <a:pt x="1696097" y="482260"/>
                </a:lnTo>
                <a:lnTo>
                  <a:pt x="1696272" y="436555"/>
                </a:lnTo>
                <a:lnTo>
                  <a:pt x="1696272" y="229682"/>
                </a:lnTo>
                <a:lnTo>
                  <a:pt x="1696097" y="183976"/>
                </a:lnTo>
                <a:lnTo>
                  <a:pt x="1691524" y="117839"/>
                </a:lnTo>
                <a:lnTo>
                  <a:pt x="1671447" y="67408"/>
                </a:lnTo>
                <a:lnTo>
                  <a:pt x="1628861" y="24824"/>
                </a:lnTo>
                <a:lnTo>
                  <a:pt x="1578426" y="4748"/>
                </a:lnTo>
                <a:lnTo>
                  <a:pt x="1512289" y="175"/>
                </a:lnTo>
                <a:lnTo>
                  <a:pt x="1466583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095674" y="5544773"/>
            <a:ext cx="12052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0" dirty="0">
                <a:latin typeface="Arial MT"/>
                <a:cs typeface="Arial MT"/>
              </a:rPr>
              <a:t>Serialization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05673" y="5924301"/>
            <a:ext cx="4695190" cy="409575"/>
          </a:xfrm>
          <a:custGeom>
            <a:avLst/>
            <a:gdLst/>
            <a:ahLst/>
            <a:cxnLst/>
            <a:rect l="l" t="t" r="r" b="b"/>
            <a:pathLst>
              <a:path w="4695190" h="409575">
                <a:moveTo>
                  <a:pt x="409321" y="344030"/>
                </a:moveTo>
                <a:lnTo>
                  <a:pt x="335673" y="270395"/>
                </a:lnTo>
                <a:lnTo>
                  <a:pt x="270395" y="205130"/>
                </a:lnTo>
                <a:lnTo>
                  <a:pt x="270395" y="204177"/>
                </a:lnTo>
                <a:lnTo>
                  <a:pt x="335661" y="138925"/>
                </a:lnTo>
                <a:lnTo>
                  <a:pt x="409308" y="65290"/>
                </a:lnTo>
                <a:lnTo>
                  <a:pt x="409308" y="63893"/>
                </a:lnTo>
                <a:lnTo>
                  <a:pt x="345414" y="0"/>
                </a:lnTo>
                <a:lnTo>
                  <a:pt x="344030" y="0"/>
                </a:lnTo>
                <a:lnTo>
                  <a:pt x="205130" y="138925"/>
                </a:lnTo>
                <a:lnTo>
                  <a:pt x="204216" y="138925"/>
                </a:lnTo>
                <a:lnTo>
                  <a:pt x="65722" y="444"/>
                </a:lnTo>
                <a:lnTo>
                  <a:pt x="65163" y="228"/>
                </a:lnTo>
                <a:lnTo>
                  <a:pt x="64033" y="228"/>
                </a:lnTo>
                <a:lnTo>
                  <a:pt x="63461" y="444"/>
                </a:lnTo>
                <a:lnTo>
                  <a:pt x="12" y="63893"/>
                </a:lnTo>
                <a:lnTo>
                  <a:pt x="0" y="65290"/>
                </a:lnTo>
                <a:lnTo>
                  <a:pt x="138912" y="204177"/>
                </a:lnTo>
                <a:lnTo>
                  <a:pt x="138899" y="205130"/>
                </a:lnTo>
                <a:lnTo>
                  <a:pt x="0" y="344030"/>
                </a:lnTo>
                <a:lnTo>
                  <a:pt x="0" y="345414"/>
                </a:lnTo>
                <a:lnTo>
                  <a:pt x="63906" y="409321"/>
                </a:lnTo>
                <a:lnTo>
                  <a:pt x="65290" y="409321"/>
                </a:lnTo>
                <a:lnTo>
                  <a:pt x="204190" y="270395"/>
                </a:lnTo>
                <a:lnTo>
                  <a:pt x="205143" y="270395"/>
                </a:lnTo>
                <a:lnTo>
                  <a:pt x="344030" y="409321"/>
                </a:lnTo>
                <a:lnTo>
                  <a:pt x="345414" y="409321"/>
                </a:lnTo>
                <a:lnTo>
                  <a:pt x="409321" y="345414"/>
                </a:lnTo>
                <a:lnTo>
                  <a:pt x="409321" y="344030"/>
                </a:lnTo>
                <a:close/>
              </a:path>
              <a:path w="4695190" h="409575">
                <a:moveTo>
                  <a:pt x="2552090" y="344030"/>
                </a:moveTo>
                <a:lnTo>
                  <a:pt x="2478443" y="270395"/>
                </a:lnTo>
                <a:lnTo>
                  <a:pt x="2413165" y="205130"/>
                </a:lnTo>
                <a:lnTo>
                  <a:pt x="2413165" y="204177"/>
                </a:lnTo>
                <a:lnTo>
                  <a:pt x="2478443" y="138925"/>
                </a:lnTo>
                <a:lnTo>
                  <a:pt x="2552077" y="65290"/>
                </a:lnTo>
                <a:lnTo>
                  <a:pt x="2552077" y="63893"/>
                </a:lnTo>
                <a:lnTo>
                  <a:pt x="2488196" y="0"/>
                </a:lnTo>
                <a:lnTo>
                  <a:pt x="2486799" y="0"/>
                </a:lnTo>
                <a:lnTo>
                  <a:pt x="2347899" y="138925"/>
                </a:lnTo>
                <a:lnTo>
                  <a:pt x="2346985" y="138925"/>
                </a:lnTo>
                <a:lnTo>
                  <a:pt x="2208504" y="444"/>
                </a:lnTo>
                <a:lnTo>
                  <a:pt x="2207933" y="228"/>
                </a:lnTo>
                <a:lnTo>
                  <a:pt x="2206802" y="228"/>
                </a:lnTo>
                <a:lnTo>
                  <a:pt x="2206244" y="444"/>
                </a:lnTo>
                <a:lnTo>
                  <a:pt x="2142794" y="63893"/>
                </a:lnTo>
                <a:lnTo>
                  <a:pt x="2142782" y="65290"/>
                </a:lnTo>
                <a:lnTo>
                  <a:pt x="2281682" y="204177"/>
                </a:lnTo>
                <a:lnTo>
                  <a:pt x="2281682" y="205130"/>
                </a:lnTo>
                <a:lnTo>
                  <a:pt x="2142782" y="344030"/>
                </a:lnTo>
                <a:lnTo>
                  <a:pt x="2142782" y="345414"/>
                </a:lnTo>
                <a:lnTo>
                  <a:pt x="2206675" y="409321"/>
                </a:lnTo>
                <a:lnTo>
                  <a:pt x="2208072" y="409321"/>
                </a:lnTo>
                <a:lnTo>
                  <a:pt x="2346960" y="270395"/>
                </a:lnTo>
                <a:lnTo>
                  <a:pt x="2347912" y="270395"/>
                </a:lnTo>
                <a:lnTo>
                  <a:pt x="2486799" y="409321"/>
                </a:lnTo>
                <a:lnTo>
                  <a:pt x="2488196" y="409321"/>
                </a:lnTo>
                <a:lnTo>
                  <a:pt x="2552090" y="345414"/>
                </a:lnTo>
                <a:lnTo>
                  <a:pt x="2552090" y="344030"/>
                </a:lnTo>
                <a:close/>
              </a:path>
              <a:path w="4695190" h="409575">
                <a:moveTo>
                  <a:pt x="4694872" y="344030"/>
                </a:moveTo>
                <a:lnTo>
                  <a:pt x="4621225" y="270395"/>
                </a:lnTo>
                <a:lnTo>
                  <a:pt x="4555947" y="205130"/>
                </a:lnTo>
                <a:lnTo>
                  <a:pt x="4555947" y="204177"/>
                </a:lnTo>
                <a:lnTo>
                  <a:pt x="4621225" y="138925"/>
                </a:lnTo>
                <a:lnTo>
                  <a:pt x="4694860" y="65290"/>
                </a:lnTo>
                <a:lnTo>
                  <a:pt x="4694860" y="63893"/>
                </a:lnTo>
                <a:lnTo>
                  <a:pt x="4630966" y="0"/>
                </a:lnTo>
                <a:lnTo>
                  <a:pt x="4629569" y="0"/>
                </a:lnTo>
                <a:lnTo>
                  <a:pt x="4490682" y="138925"/>
                </a:lnTo>
                <a:lnTo>
                  <a:pt x="4489755" y="138925"/>
                </a:lnTo>
                <a:lnTo>
                  <a:pt x="4351274" y="444"/>
                </a:lnTo>
                <a:lnTo>
                  <a:pt x="4350715" y="228"/>
                </a:lnTo>
                <a:lnTo>
                  <a:pt x="4349585" y="228"/>
                </a:lnTo>
                <a:lnTo>
                  <a:pt x="4349013" y="444"/>
                </a:lnTo>
                <a:lnTo>
                  <a:pt x="4285564" y="63893"/>
                </a:lnTo>
                <a:lnTo>
                  <a:pt x="4285551" y="65290"/>
                </a:lnTo>
                <a:lnTo>
                  <a:pt x="4424464" y="204177"/>
                </a:lnTo>
                <a:lnTo>
                  <a:pt x="4424451" y="205130"/>
                </a:lnTo>
                <a:lnTo>
                  <a:pt x="4285551" y="344030"/>
                </a:lnTo>
                <a:lnTo>
                  <a:pt x="4285551" y="345414"/>
                </a:lnTo>
                <a:lnTo>
                  <a:pt x="4349445" y="409321"/>
                </a:lnTo>
                <a:lnTo>
                  <a:pt x="4350842" y="409321"/>
                </a:lnTo>
                <a:lnTo>
                  <a:pt x="4489729" y="270395"/>
                </a:lnTo>
                <a:lnTo>
                  <a:pt x="4490682" y="270395"/>
                </a:lnTo>
                <a:lnTo>
                  <a:pt x="4629569" y="409321"/>
                </a:lnTo>
                <a:lnTo>
                  <a:pt x="4630966" y="409321"/>
                </a:lnTo>
                <a:lnTo>
                  <a:pt x="4694872" y="345414"/>
                </a:lnTo>
                <a:lnTo>
                  <a:pt x="4694872" y="34403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39194"/>
            <a:ext cx="129451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10" dirty="0">
                <a:latin typeface="Arial"/>
                <a:cs typeface="Arial"/>
              </a:rPr>
              <a:t>Er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45" dirty="0">
                <a:latin typeface="Arial"/>
                <a:cs typeface="Arial"/>
              </a:rPr>
              <a:t>orHandler</a:t>
            </a:r>
            <a:r>
              <a:rPr sz="7000" b="1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5" dirty="0">
                <a:latin typeface="Arial"/>
                <a:cs typeface="Arial"/>
              </a:rPr>
              <a:t>eams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8769" y="3167442"/>
            <a:ext cx="5738495" cy="1689100"/>
          </a:xfrm>
          <a:prstGeom prst="rect">
            <a:avLst/>
          </a:prstGeom>
          <a:solidFill>
            <a:srgbClr val="991A5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7371" y="3167442"/>
            <a:ext cx="5738495" cy="1689100"/>
          </a:xfrm>
          <a:prstGeom prst="rect">
            <a:avLst/>
          </a:prstGeom>
          <a:solidFill>
            <a:srgbClr val="991A5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solidFill>
                  <a:srgbClr val="FFFFFF"/>
                </a:solidFill>
                <a:latin typeface="Arial"/>
                <a:cs typeface="Arial"/>
              </a:rPr>
              <a:t>Handler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8769" y="5485122"/>
            <a:ext cx="57384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5" dirty="0">
                <a:latin typeface="Arial MT"/>
                <a:cs typeface="Arial MT"/>
              </a:rPr>
              <a:t>Deserialization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7371" y="5369942"/>
            <a:ext cx="57435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Arial MT"/>
                <a:cs typeface="Arial MT"/>
              </a:rPr>
              <a:t>DeserializationExceptionHandler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8769" y="7184231"/>
            <a:ext cx="57384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45" dirty="0">
                <a:latin typeface="Arial MT"/>
                <a:cs typeface="Arial MT"/>
              </a:rPr>
              <a:t>Application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Error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(Topology)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57371" y="6985284"/>
            <a:ext cx="57435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35"/>
              </a:spcBef>
            </a:pPr>
            <a:r>
              <a:rPr sz="2600" spc="30" dirty="0">
                <a:latin typeface="Arial MT"/>
                <a:cs typeface="Arial MT"/>
              </a:rPr>
              <a:t>StreamsUncaughtExceptionHandler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8769" y="8883341"/>
            <a:ext cx="57384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5" dirty="0">
                <a:latin typeface="Arial MT"/>
                <a:cs typeface="Arial MT"/>
              </a:rPr>
              <a:t>Serialization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57371" y="8684393"/>
            <a:ext cx="57435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35" dirty="0">
                <a:latin typeface="Arial MT"/>
                <a:cs typeface="Arial MT"/>
              </a:rPr>
              <a:t>ProductionExceptionHandler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8298" y="3156972"/>
            <a:ext cx="12256135" cy="6807200"/>
            <a:chOff x="4298298" y="3156972"/>
            <a:chExt cx="12256135" cy="6807200"/>
          </a:xfrm>
        </p:grpSpPr>
        <p:sp>
          <p:nvSpPr>
            <p:cNvPr id="12" name="object 12"/>
            <p:cNvSpPr/>
            <p:nvPr/>
          </p:nvSpPr>
          <p:spPr>
            <a:xfrm>
              <a:off x="10052136" y="3156972"/>
              <a:ext cx="0" cy="1704339"/>
            </a:xfrm>
            <a:custGeom>
              <a:avLst/>
              <a:gdLst/>
              <a:ahLst/>
              <a:cxnLst/>
              <a:rect l="l" t="t" r="r" b="b"/>
              <a:pathLst>
                <a:path h="1704339">
                  <a:moveTo>
                    <a:pt x="0" y="0"/>
                  </a:moveTo>
                  <a:lnTo>
                    <a:pt x="0" y="1704344"/>
                  </a:lnTo>
                </a:path>
              </a:pathLst>
            </a:custGeom>
            <a:ln w="10470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298" y="4861317"/>
              <a:ext cx="11508105" cy="5102860"/>
            </a:xfrm>
            <a:custGeom>
              <a:avLst/>
              <a:gdLst/>
              <a:ahLst/>
              <a:cxnLst/>
              <a:rect l="l" t="t" r="r" b="b"/>
              <a:pathLst>
                <a:path w="11508105" h="5102859">
                  <a:moveTo>
                    <a:pt x="5753837" y="0"/>
                  </a:moveTo>
                  <a:lnTo>
                    <a:pt x="5753837" y="5102564"/>
                  </a:lnTo>
                </a:path>
                <a:path w="11508105" h="5102859">
                  <a:moveTo>
                    <a:pt x="0" y="1699109"/>
                  </a:moveTo>
                  <a:lnTo>
                    <a:pt x="11507670" y="1699109"/>
                  </a:lnTo>
                </a:path>
                <a:path w="11508105" h="5102859">
                  <a:moveTo>
                    <a:pt x="0" y="3398219"/>
                  </a:moveTo>
                  <a:lnTo>
                    <a:pt x="11507670" y="3398219"/>
                  </a:lnTo>
                </a:path>
              </a:pathLst>
            </a:custGeom>
            <a:ln w="10470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298" y="4861317"/>
              <a:ext cx="11508105" cy="0"/>
            </a:xfrm>
            <a:custGeom>
              <a:avLst/>
              <a:gdLst/>
              <a:ahLst/>
              <a:cxnLst/>
              <a:rect l="l" t="t" r="r" b="b"/>
              <a:pathLst>
                <a:path w="11508105">
                  <a:moveTo>
                    <a:pt x="0" y="0"/>
                  </a:moveTo>
                  <a:lnTo>
                    <a:pt x="11507670" y="0"/>
                  </a:lnTo>
                </a:path>
              </a:pathLst>
            </a:custGeom>
            <a:ln w="10470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298" y="3156972"/>
              <a:ext cx="11508105" cy="6807200"/>
            </a:xfrm>
            <a:custGeom>
              <a:avLst/>
              <a:gdLst/>
              <a:ahLst/>
              <a:cxnLst/>
              <a:rect l="l" t="t" r="r" b="b"/>
              <a:pathLst>
                <a:path w="11508105" h="6807200">
                  <a:moveTo>
                    <a:pt x="5235" y="0"/>
                  </a:moveTo>
                  <a:lnTo>
                    <a:pt x="5235" y="1704344"/>
                  </a:lnTo>
                </a:path>
                <a:path w="11508105" h="6807200">
                  <a:moveTo>
                    <a:pt x="5235" y="1704344"/>
                  </a:moveTo>
                  <a:lnTo>
                    <a:pt x="5235" y="6806908"/>
                  </a:lnTo>
                </a:path>
                <a:path w="11508105" h="6807200">
                  <a:moveTo>
                    <a:pt x="11502435" y="0"/>
                  </a:moveTo>
                  <a:lnTo>
                    <a:pt x="11502435" y="1704344"/>
                  </a:lnTo>
                </a:path>
                <a:path w="11508105" h="6807200">
                  <a:moveTo>
                    <a:pt x="11502435" y="1704344"/>
                  </a:moveTo>
                  <a:lnTo>
                    <a:pt x="11502435" y="6806908"/>
                  </a:lnTo>
                </a:path>
                <a:path w="11508105" h="6807200">
                  <a:moveTo>
                    <a:pt x="0" y="5235"/>
                  </a:moveTo>
                  <a:lnTo>
                    <a:pt x="11507670" y="5235"/>
                  </a:lnTo>
                </a:path>
                <a:path w="11508105" h="6807200">
                  <a:moveTo>
                    <a:pt x="0" y="6801673"/>
                  </a:moveTo>
                  <a:lnTo>
                    <a:pt x="11507670" y="6801673"/>
                  </a:lnTo>
                </a:path>
              </a:pathLst>
            </a:custGeom>
            <a:ln w="10470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32799" y="5223439"/>
              <a:ext cx="1021715" cy="4018279"/>
            </a:xfrm>
            <a:custGeom>
              <a:avLst/>
              <a:gdLst/>
              <a:ahLst/>
              <a:cxnLst/>
              <a:rect l="l" t="t" r="r" b="b"/>
              <a:pathLst>
                <a:path w="1021715" h="4018279">
                  <a:moveTo>
                    <a:pt x="900912" y="217563"/>
                  </a:moveTo>
                  <a:lnTo>
                    <a:pt x="576592" y="217563"/>
                  </a:lnTo>
                  <a:lnTo>
                    <a:pt x="576592" y="0"/>
                  </a:lnTo>
                  <a:lnTo>
                    <a:pt x="0" y="319951"/>
                  </a:lnTo>
                  <a:lnTo>
                    <a:pt x="576592" y="639889"/>
                  </a:lnTo>
                  <a:lnTo>
                    <a:pt x="576592" y="422325"/>
                  </a:lnTo>
                  <a:lnTo>
                    <a:pt x="900912" y="422325"/>
                  </a:lnTo>
                  <a:lnTo>
                    <a:pt x="900912" y="217563"/>
                  </a:lnTo>
                  <a:close/>
                </a:path>
                <a:path w="1021715" h="4018279">
                  <a:moveTo>
                    <a:pt x="1021461" y="3595471"/>
                  </a:moveTo>
                  <a:lnTo>
                    <a:pt x="697141" y="3595471"/>
                  </a:lnTo>
                  <a:lnTo>
                    <a:pt x="697141" y="3377920"/>
                  </a:lnTo>
                  <a:lnTo>
                    <a:pt x="120548" y="3697859"/>
                  </a:lnTo>
                  <a:lnTo>
                    <a:pt x="697141" y="4017797"/>
                  </a:lnTo>
                  <a:lnTo>
                    <a:pt x="697141" y="3800246"/>
                  </a:lnTo>
                  <a:lnTo>
                    <a:pt x="1021461" y="3800246"/>
                  </a:lnTo>
                  <a:lnTo>
                    <a:pt x="1021461" y="3595471"/>
                  </a:lnTo>
                  <a:close/>
                </a:path>
                <a:path w="1021715" h="4018279">
                  <a:moveTo>
                    <a:pt x="1021461" y="1906524"/>
                  </a:moveTo>
                  <a:lnTo>
                    <a:pt x="697141" y="1906524"/>
                  </a:lnTo>
                  <a:lnTo>
                    <a:pt x="697141" y="1688960"/>
                  </a:lnTo>
                  <a:lnTo>
                    <a:pt x="120548" y="2008898"/>
                  </a:lnTo>
                  <a:lnTo>
                    <a:pt x="697141" y="2328849"/>
                  </a:lnTo>
                  <a:lnTo>
                    <a:pt x="697141" y="2111286"/>
                  </a:lnTo>
                  <a:lnTo>
                    <a:pt x="1021461" y="2111286"/>
                  </a:lnTo>
                  <a:lnTo>
                    <a:pt x="1021461" y="1906524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190" y="4886959"/>
            <a:ext cx="708342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-10" dirty="0"/>
              <a:t>Source</a:t>
            </a:r>
            <a:r>
              <a:rPr sz="9550" spc="-450" dirty="0"/>
              <a:t> </a:t>
            </a:r>
            <a:r>
              <a:rPr sz="9550" spc="30" dirty="0"/>
              <a:t>Code</a:t>
            </a:r>
            <a:endParaRPr sz="955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56013"/>
            <a:ext cx="28067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54" dirty="0">
                <a:latin typeface="Arial"/>
                <a:cs typeface="Arial"/>
              </a:rPr>
              <a:t>KTable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48274"/>
            <a:ext cx="17972405" cy="116903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14984" marR="5080" indent="-502920">
              <a:lnSpc>
                <a:spcPts val="4250"/>
              </a:lnSpc>
              <a:spcBef>
                <a:spcPts val="655"/>
              </a:spcBef>
              <a:buClr>
                <a:srgbClr val="000000"/>
              </a:buClr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b="1" spc="-60" dirty="0">
                <a:solidFill>
                  <a:srgbClr val="EE220C"/>
                </a:solidFill>
                <a:latin typeface="Arial"/>
                <a:cs typeface="Arial"/>
              </a:rPr>
              <a:t>KTable</a:t>
            </a:r>
            <a:r>
              <a:rPr sz="3950" b="1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abstraction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which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holds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latest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value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given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key.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485" y="5515019"/>
            <a:ext cx="10731500" cy="0"/>
          </a:xfrm>
          <a:custGeom>
            <a:avLst/>
            <a:gdLst/>
            <a:ahLst/>
            <a:cxnLst/>
            <a:rect l="l" t="t" r="r" b="b"/>
            <a:pathLst>
              <a:path w="10731500">
                <a:moveTo>
                  <a:pt x="0" y="0"/>
                </a:moveTo>
                <a:lnTo>
                  <a:pt x="10731128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89561" y="4270821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39">
                <a:moveTo>
                  <a:pt x="1105631" y="0"/>
                </a:moveTo>
                <a:lnTo>
                  <a:pt x="232806" y="0"/>
                </a:lnTo>
                <a:lnTo>
                  <a:pt x="186479" y="178"/>
                </a:lnTo>
                <a:lnTo>
                  <a:pt x="149118" y="1426"/>
                </a:lnTo>
                <a:lnTo>
                  <a:pt x="119443" y="4812"/>
                </a:lnTo>
                <a:lnTo>
                  <a:pt x="96172" y="11408"/>
                </a:lnTo>
                <a:lnTo>
                  <a:pt x="44395" y="44394"/>
                </a:lnTo>
                <a:lnTo>
                  <a:pt x="11409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5" y="574110"/>
                </a:lnTo>
                <a:lnTo>
                  <a:pt x="119443" y="594460"/>
                </a:lnTo>
                <a:lnTo>
                  <a:pt x="186479" y="599094"/>
                </a:lnTo>
                <a:lnTo>
                  <a:pt x="232806" y="599272"/>
                </a:lnTo>
                <a:lnTo>
                  <a:pt x="1105631" y="599272"/>
                </a:lnTo>
                <a:lnTo>
                  <a:pt x="1151958" y="599094"/>
                </a:lnTo>
                <a:lnTo>
                  <a:pt x="1218994" y="594460"/>
                </a:lnTo>
                <a:lnTo>
                  <a:pt x="1270112" y="574110"/>
                </a:lnTo>
                <a:lnTo>
                  <a:pt x="1313275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7"/>
                </a:lnTo>
                <a:lnTo>
                  <a:pt x="1333623" y="119442"/>
                </a:lnTo>
                <a:lnTo>
                  <a:pt x="1313275" y="68324"/>
                </a:lnTo>
                <a:lnTo>
                  <a:pt x="1270112" y="25161"/>
                </a:lnTo>
                <a:lnTo>
                  <a:pt x="1218994" y="4812"/>
                </a:lnTo>
                <a:lnTo>
                  <a:pt x="1151958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98389" y="4410870"/>
            <a:ext cx="92646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Apple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0777" y="4270821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39">
                <a:moveTo>
                  <a:pt x="1105631" y="0"/>
                </a:moveTo>
                <a:lnTo>
                  <a:pt x="232806" y="0"/>
                </a:lnTo>
                <a:lnTo>
                  <a:pt x="186478" y="178"/>
                </a:lnTo>
                <a:lnTo>
                  <a:pt x="149117" y="1426"/>
                </a:lnTo>
                <a:lnTo>
                  <a:pt x="119442" y="4812"/>
                </a:lnTo>
                <a:lnTo>
                  <a:pt x="96172" y="11408"/>
                </a:lnTo>
                <a:lnTo>
                  <a:pt x="44395" y="44394"/>
                </a:lnTo>
                <a:lnTo>
                  <a:pt x="11409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5" y="574110"/>
                </a:lnTo>
                <a:lnTo>
                  <a:pt x="119442" y="594460"/>
                </a:lnTo>
                <a:lnTo>
                  <a:pt x="186478" y="599094"/>
                </a:lnTo>
                <a:lnTo>
                  <a:pt x="232806" y="599272"/>
                </a:lnTo>
                <a:lnTo>
                  <a:pt x="1105631" y="599272"/>
                </a:lnTo>
                <a:lnTo>
                  <a:pt x="1151958" y="599094"/>
                </a:lnTo>
                <a:lnTo>
                  <a:pt x="1218994" y="594460"/>
                </a:lnTo>
                <a:lnTo>
                  <a:pt x="1270111" y="574110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7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1" y="25161"/>
                </a:lnTo>
                <a:lnTo>
                  <a:pt x="1218994" y="4812"/>
                </a:lnTo>
                <a:lnTo>
                  <a:pt x="1151958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4073" y="4410870"/>
            <a:ext cx="71755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Ball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51993" y="4270821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39">
                <a:moveTo>
                  <a:pt x="1105631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49117" y="1426"/>
                </a:lnTo>
                <a:lnTo>
                  <a:pt x="119442" y="4812"/>
                </a:lnTo>
                <a:lnTo>
                  <a:pt x="96172" y="11408"/>
                </a:lnTo>
                <a:lnTo>
                  <a:pt x="44394" y="44394"/>
                </a:lnTo>
                <a:lnTo>
                  <a:pt x="11409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5" y="574110"/>
                </a:lnTo>
                <a:lnTo>
                  <a:pt x="119442" y="594460"/>
                </a:lnTo>
                <a:lnTo>
                  <a:pt x="186478" y="599094"/>
                </a:lnTo>
                <a:lnTo>
                  <a:pt x="232805" y="599272"/>
                </a:lnTo>
                <a:lnTo>
                  <a:pt x="1105631" y="599272"/>
                </a:lnTo>
                <a:lnTo>
                  <a:pt x="1151958" y="599094"/>
                </a:lnTo>
                <a:lnTo>
                  <a:pt x="1218994" y="594460"/>
                </a:lnTo>
                <a:lnTo>
                  <a:pt x="1270111" y="574110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7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1" y="25161"/>
                </a:lnTo>
                <a:lnTo>
                  <a:pt x="1218994" y="4812"/>
                </a:lnTo>
                <a:lnTo>
                  <a:pt x="1151958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88901" y="4410870"/>
            <a:ext cx="66992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Ant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83209" y="4270821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39">
                <a:moveTo>
                  <a:pt x="1105628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49117" y="1426"/>
                </a:lnTo>
                <a:lnTo>
                  <a:pt x="119442" y="4812"/>
                </a:lnTo>
                <a:lnTo>
                  <a:pt x="96171" y="11408"/>
                </a:lnTo>
                <a:lnTo>
                  <a:pt x="44394" y="44394"/>
                </a:lnTo>
                <a:lnTo>
                  <a:pt x="11409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3" y="479830"/>
                </a:lnTo>
                <a:lnTo>
                  <a:pt x="25162" y="530948"/>
                </a:lnTo>
                <a:lnTo>
                  <a:pt x="68324" y="574110"/>
                </a:lnTo>
                <a:lnTo>
                  <a:pt x="119442" y="594460"/>
                </a:lnTo>
                <a:lnTo>
                  <a:pt x="186478" y="599094"/>
                </a:lnTo>
                <a:lnTo>
                  <a:pt x="232805" y="599272"/>
                </a:lnTo>
                <a:lnTo>
                  <a:pt x="1105628" y="599272"/>
                </a:lnTo>
                <a:lnTo>
                  <a:pt x="1151957" y="599094"/>
                </a:lnTo>
                <a:lnTo>
                  <a:pt x="1218991" y="594460"/>
                </a:lnTo>
                <a:lnTo>
                  <a:pt x="1270109" y="574110"/>
                </a:lnTo>
                <a:lnTo>
                  <a:pt x="1313272" y="530948"/>
                </a:lnTo>
                <a:lnTo>
                  <a:pt x="1333622" y="479830"/>
                </a:lnTo>
                <a:lnTo>
                  <a:pt x="1338259" y="412794"/>
                </a:lnTo>
                <a:lnTo>
                  <a:pt x="1338437" y="366467"/>
                </a:lnTo>
                <a:lnTo>
                  <a:pt x="1338437" y="232805"/>
                </a:lnTo>
                <a:lnTo>
                  <a:pt x="1338259" y="186477"/>
                </a:lnTo>
                <a:lnTo>
                  <a:pt x="1333622" y="119442"/>
                </a:lnTo>
                <a:lnTo>
                  <a:pt x="1313272" y="68324"/>
                </a:lnTo>
                <a:lnTo>
                  <a:pt x="1270109" y="25161"/>
                </a:lnTo>
                <a:lnTo>
                  <a:pt x="1218991" y="4812"/>
                </a:lnTo>
                <a:lnTo>
                  <a:pt x="1151957" y="178"/>
                </a:lnTo>
                <a:lnTo>
                  <a:pt x="1105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96299" y="4410870"/>
            <a:ext cx="9175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Alpha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14424" y="4270821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39">
                <a:moveTo>
                  <a:pt x="1105631" y="0"/>
                </a:moveTo>
                <a:lnTo>
                  <a:pt x="232809" y="0"/>
                </a:lnTo>
                <a:lnTo>
                  <a:pt x="186480" y="178"/>
                </a:lnTo>
                <a:lnTo>
                  <a:pt x="149119" y="1426"/>
                </a:lnTo>
                <a:lnTo>
                  <a:pt x="119445" y="4812"/>
                </a:lnTo>
                <a:lnTo>
                  <a:pt x="96175" y="11408"/>
                </a:lnTo>
                <a:lnTo>
                  <a:pt x="44397" y="44394"/>
                </a:lnTo>
                <a:lnTo>
                  <a:pt x="11413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4" y="479830"/>
                </a:lnTo>
                <a:lnTo>
                  <a:pt x="25165" y="530948"/>
                </a:lnTo>
                <a:lnTo>
                  <a:pt x="68328" y="574110"/>
                </a:lnTo>
                <a:lnTo>
                  <a:pt x="119445" y="594460"/>
                </a:lnTo>
                <a:lnTo>
                  <a:pt x="186480" y="599094"/>
                </a:lnTo>
                <a:lnTo>
                  <a:pt x="232809" y="599272"/>
                </a:lnTo>
                <a:lnTo>
                  <a:pt x="1105631" y="599272"/>
                </a:lnTo>
                <a:lnTo>
                  <a:pt x="1151960" y="599094"/>
                </a:lnTo>
                <a:lnTo>
                  <a:pt x="1218995" y="594460"/>
                </a:lnTo>
                <a:lnTo>
                  <a:pt x="1270112" y="574110"/>
                </a:lnTo>
                <a:lnTo>
                  <a:pt x="1313275" y="530948"/>
                </a:lnTo>
                <a:lnTo>
                  <a:pt x="1333625" y="479830"/>
                </a:lnTo>
                <a:lnTo>
                  <a:pt x="1338262" y="412794"/>
                </a:lnTo>
                <a:lnTo>
                  <a:pt x="1338440" y="366467"/>
                </a:lnTo>
                <a:lnTo>
                  <a:pt x="1338440" y="232805"/>
                </a:lnTo>
                <a:lnTo>
                  <a:pt x="1338262" y="186477"/>
                </a:lnTo>
                <a:lnTo>
                  <a:pt x="1333625" y="119442"/>
                </a:lnTo>
                <a:lnTo>
                  <a:pt x="1313275" y="68324"/>
                </a:lnTo>
                <a:lnTo>
                  <a:pt x="1270112" y="25161"/>
                </a:lnTo>
                <a:lnTo>
                  <a:pt x="1218995" y="4812"/>
                </a:lnTo>
                <a:lnTo>
                  <a:pt x="1151960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53088" y="4410870"/>
            <a:ext cx="8667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Baby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60357" y="3037093"/>
            <a:ext cx="5183505" cy="599440"/>
          </a:xfrm>
          <a:custGeom>
            <a:avLst/>
            <a:gdLst/>
            <a:ahLst/>
            <a:cxnLst/>
            <a:rect l="l" t="t" r="r" b="b"/>
            <a:pathLst>
              <a:path w="5183505" h="599439">
                <a:moveTo>
                  <a:pt x="4950584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19442" y="4813"/>
                </a:lnTo>
                <a:lnTo>
                  <a:pt x="68324" y="25162"/>
                </a:lnTo>
                <a:lnTo>
                  <a:pt x="25161" y="68325"/>
                </a:lnTo>
                <a:lnTo>
                  <a:pt x="4812" y="119443"/>
                </a:lnTo>
                <a:lnTo>
                  <a:pt x="178" y="186479"/>
                </a:lnTo>
                <a:lnTo>
                  <a:pt x="0" y="232806"/>
                </a:lnTo>
                <a:lnTo>
                  <a:pt x="0" y="366467"/>
                </a:lnTo>
                <a:lnTo>
                  <a:pt x="178" y="412795"/>
                </a:lnTo>
                <a:lnTo>
                  <a:pt x="4812" y="479830"/>
                </a:lnTo>
                <a:lnTo>
                  <a:pt x="25161" y="530948"/>
                </a:lnTo>
                <a:lnTo>
                  <a:pt x="68324" y="574111"/>
                </a:lnTo>
                <a:lnTo>
                  <a:pt x="119442" y="594460"/>
                </a:lnTo>
                <a:lnTo>
                  <a:pt x="186478" y="599095"/>
                </a:lnTo>
                <a:lnTo>
                  <a:pt x="232805" y="599273"/>
                </a:lnTo>
                <a:lnTo>
                  <a:pt x="4950584" y="599273"/>
                </a:lnTo>
                <a:lnTo>
                  <a:pt x="4996909" y="599095"/>
                </a:lnTo>
                <a:lnTo>
                  <a:pt x="5063946" y="594460"/>
                </a:lnTo>
                <a:lnTo>
                  <a:pt x="5115063" y="574111"/>
                </a:lnTo>
                <a:lnTo>
                  <a:pt x="5158224" y="530948"/>
                </a:lnTo>
                <a:lnTo>
                  <a:pt x="5178572" y="479830"/>
                </a:lnTo>
                <a:lnTo>
                  <a:pt x="5183205" y="412795"/>
                </a:lnTo>
                <a:lnTo>
                  <a:pt x="5183383" y="366467"/>
                </a:lnTo>
                <a:lnTo>
                  <a:pt x="5183383" y="232806"/>
                </a:lnTo>
                <a:lnTo>
                  <a:pt x="5183205" y="186479"/>
                </a:lnTo>
                <a:lnTo>
                  <a:pt x="5178572" y="119443"/>
                </a:lnTo>
                <a:lnTo>
                  <a:pt x="5158224" y="68325"/>
                </a:lnTo>
                <a:lnTo>
                  <a:pt x="5115063" y="25162"/>
                </a:lnTo>
                <a:lnTo>
                  <a:pt x="5063946" y="4813"/>
                </a:lnTo>
                <a:lnTo>
                  <a:pt x="4996909" y="178"/>
                </a:lnTo>
                <a:lnTo>
                  <a:pt x="495058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66702" y="3177143"/>
            <a:ext cx="177609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15" dirty="0">
                <a:latin typeface="Arial MT"/>
                <a:cs typeface="Arial MT"/>
              </a:rPr>
              <a:t>Topic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(key,Value)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41765" y="6443773"/>
            <a:ext cx="1881505" cy="624840"/>
          </a:xfrm>
          <a:custGeom>
            <a:avLst/>
            <a:gdLst/>
            <a:ahLst/>
            <a:cxnLst/>
            <a:rect l="l" t="t" r="r" b="b"/>
            <a:pathLst>
              <a:path w="1881504" h="624840">
                <a:moveTo>
                  <a:pt x="1641024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384697"/>
                </a:lnTo>
                <a:lnTo>
                  <a:pt x="183" y="432475"/>
                </a:lnTo>
                <a:lnTo>
                  <a:pt x="1470" y="471006"/>
                </a:lnTo>
                <a:lnTo>
                  <a:pt x="11766" y="525610"/>
                </a:lnTo>
                <a:lnTo>
                  <a:pt x="45785" y="579009"/>
                </a:lnTo>
                <a:lnTo>
                  <a:pt x="99184" y="613028"/>
                </a:lnTo>
                <a:lnTo>
                  <a:pt x="153788" y="623323"/>
                </a:lnTo>
                <a:lnTo>
                  <a:pt x="192319" y="624610"/>
                </a:lnTo>
                <a:lnTo>
                  <a:pt x="240097" y="624794"/>
                </a:lnTo>
                <a:lnTo>
                  <a:pt x="1641024" y="624794"/>
                </a:lnTo>
                <a:lnTo>
                  <a:pt x="1688802" y="624610"/>
                </a:lnTo>
                <a:lnTo>
                  <a:pt x="1727333" y="623323"/>
                </a:lnTo>
                <a:lnTo>
                  <a:pt x="1781937" y="613028"/>
                </a:lnTo>
                <a:lnTo>
                  <a:pt x="1835336" y="579009"/>
                </a:lnTo>
                <a:lnTo>
                  <a:pt x="1869355" y="525610"/>
                </a:lnTo>
                <a:lnTo>
                  <a:pt x="1879651" y="471006"/>
                </a:lnTo>
                <a:lnTo>
                  <a:pt x="1880937" y="432475"/>
                </a:lnTo>
                <a:lnTo>
                  <a:pt x="1881121" y="384697"/>
                </a:lnTo>
                <a:lnTo>
                  <a:pt x="1881121" y="240097"/>
                </a:lnTo>
                <a:lnTo>
                  <a:pt x="1880937" y="192319"/>
                </a:lnTo>
                <a:lnTo>
                  <a:pt x="1879651" y="153788"/>
                </a:lnTo>
                <a:lnTo>
                  <a:pt x="1869355" y="99184"/>
                </a:lnTo>
                <a:lnTo>
                  <a:pt x="1835336" y="45785"/>
                </a:lnTo>
                <a:lnTo>
                  <a:pt x="1781937" y="11766"/>
                </a:lnTo>
                <a:lnTo>
                  <a:pt x="1727333" y="1470"/>
                </a:lnTo>
                <a:lnTo>
                  <a:pt x="1688802" y="183"/>
                </a:lnTo>
                <a:lnTo>
                  <a:pt x="1641024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0607" y="6599528"/>
            <a:ext cx="74930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latin typeface="Arial MT"/>
                <a:cs typeface="Arial MT"/>
              </a:rPr>
              <a:t>K</a:t>
            </a:r>
            <a:r>
              <a:rPr sz="1800" spc="-210" dirty="0">
                <a:latin typeface="Arial MT"/>
                <a:cs typeface="Arial MT"/>
              </a:rPr>
              <a:t>T</a:t>
            </a:r>
            <a:r>
              <a:rPr sz="1800" spc="35" dirty="0">
                <a:latin typeface="Arial MT"/>
                <a:cs typeface="Arial MT"/>
              </a:rPr>
              <a:t>able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1620" y="6456534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79" h="599440">
                <a:moveTo>
                  <a:pt x="1105630" y="0"/>
                </a:moveTo>
                <a:lnTo>
                  <a:pt x="232805" y="0"/>
                </a:lnTo>
                <a:lnTo>
                  <a:pt x="186477" y="178"/>
                </a:lnTo>
                <a:lnTo>
                  <a:pt x="119442" y="4812"/>
                </a:lnTo>
                <a:lnTo>
                  <a:pt x="68324" y="25161"/>
                </a:lnTo>
                <a:lnTo>
                  <a:pt x="25161" y="68324"/>
                </a:lnTo>
                <a:lnTo>
                  <a:pt x="4812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2" y="479830"/>
                </a:lnTo>
                <a:lnTo>
                  <a:pt x="25161" y="530948"/>
                </a:lnTo>
                <a:lnTo>
                  <a:pt x="68324" y="574111"/>
                </a:lnTo>
                <a:lnTo>
                  <a:pt x="119442" y="594460"/>
                </a:lnTo>
                <a:lnTo>
                  <a:pt x="186477" y="599094"/>
                </a:lnTo>
                <a:lnTo>
                  <a:pt x="232805" y="599272"/>
                </a:lnTo>
                <a:lnTo>
                  <a:pt x="1105630" y="599272"/>
                </a:lnTo>
                <a:lnTo>
                  <a:pt x="1151957" y="599094"/>
                </a:lnTo>
                <a:lnTo>
                  <a:pt x="1218993" y="594460"/>
                </a:lnTo>
                <a:lnTo>
                  <a:pt x="1270111" y="574111"/>
                </a:lnTo>
                <a:lnTo>
                  <a:pt x="1313274" y="530948"/>
                </a:lnTo>
                <a:lnTo>
                  <a:pt x="1333623" y="479830"/>
                </a:lnTo>
                <a:lnTo>
                  <a:pt x="1338258" y="412794"/>
                </a:lnTo>
                <a:lnTo>
                  <a:pt x="1338436" y="366467"/>
                </a:lnTo>
                <a:lnTo>
                  <a:pt x="1338436" y="232805"/>
                </a:lnTo>
                <a:lnTo>
                  <a:pt x="1338258" y="186478"/>
                </a:lnTo>
                <a:lnTo>
                  <a:pt x="1333623" y="119442"/>
                </a:lnTo>
                <a:lnTo>
                  <a:pt x="1313274" y="68324"/>
                </a:lnTo>
                <a:lnTo>
                  <a:pt x="1270111" y="25161"/>
                </a:lnTo>
                <a:lnTo>
                  <a:pt x="1218993" y="4812"/>
                </a:lnTo>
                <a:lnTo>
                  <a:pt x="1151957" y="178"/>
                </a:lnTo>
                <a:lnTo>
                  <a:pt x="1105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54709" y="6596582"/>
            <a:ext cx="9175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Alpha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72835" y="6456534"/>
            <a:ext cx="1338580" cy="599440"/>
            <a:chOff x="6572835" y="6456534"/>
            <a:chExt cx="1338580" cy="599440"/>
          </a:xfrm>
        </p:grpSpPr>
        <p:sp>
          <p:nvSpPr>
            <p:cNvPr id="22" name="object 22"/>
            <p:cNvSpPr/>
            <p:nvPr/>
          </p:nvSpPr>
          <p:spPr>
            <a:xfrm>
              <a:off x="6572835" y="6456534"/>
              <a:ext cx="1338580" cy="599440"/>
            </a:xfrm>
            <a:custGeom>
              <a:avLst/>
              <a:gdLst/>
              <a:ahLst/>
              <a:cxnLst/>
              <a:rect l="l" t="t" r="r" b="b"/>
              <a:pathLst>
                <a:path w="1338579" h="599440">
                  <a:moveTo>
                    <a:pt x="1105631" y="0"/>
                  </a:moveTo>
                  <a:lnTo>
                    <a:pt x="232805" y="0"/>
                  </a:lnTo>
                  <a:lnTo>
                    <a:pt x="186478" y="178"/>
                  </a:lnTo>
                  <a:lnTo>
                    <a:pt x="119442" y="4812"/>
                  </a:lnTo>
                  <a:lnTo>
                    <a:pt x="68325" y="25161"/>
                  </a:lnTo>
                  <a:lnTo>
                    <a:pt x="25162" y="68324"/>
                  </a:lnTo>
                  <a:lnTo>
                    <a:pt x="4813" y="119442"/>
                  </a:lnTo>
                  <a:lnTo>
                    <a:pt x="178" y="186478"/>
                  </a:lnTo>
                  <a:lnTo>
                    <a:pt x="0" y="232805"/>
                  </a:lnTo>
                  <a:lnTo>
                    <a:pt x="0" y="366467"/>
                  </a:lnTo>
                  <a:lnTo>
                    <a:pt x="178" y="412794"/>
                  </a:lnTo>
                  <a:lnTo>
                    <a:pt x="4813" y="479830"/>
                  </a:lnTo>
                  <a:lnTo>
                    <a:pt x="25162" y="530948"/>
                  </a:lnTo>
                  <a:lnTo>
                    <a:pt x="68325" y="574111"/>
                  </a:lnTo>
                  <a:lnTo>
                    <a:pt x="119442" y="594460"/>
                  </a:lnTo>
                  <a:lnTo>
                    <a:pt x="186478" y="599094"/>
                  </a:lnTo>
                  <a:lnTo>
                    <a:pt x="232805" y="599272"/>
                  </a:lnTo>
                  <a:lnTo>
                    <a:pt x="1105631" y="599272"/>
                  </a:lnTo>
                  <a:lnTo>
                    <a:pt x="1151958" y="599094"/>
                  </a:lnTo>
                  <a:lnTo>
                    <a:pt x="1218994" y="594460"/>
                  </a:lnTo>
                  <a:lnTo>
                    <a:pt x="1270111" y="574111"/>
                  </a:lnTo>
                  <a:lnTo>
                    <a:pt x="1313274" y="530948"/>
                  </a:lnTo>
                  <a:lnTo>
                    <a:pt x="1333623" y="479830"/>
                  </a:lnTo>
                  <a:lnTo>
                    <a:pt x="1338258" y="412794"/>
                  </a:lnTo>
                  <a:lnTo>
                    <a:pt x="1338436" y="366467"/>
                  </a:lnTo>
                  <a:lnTo>
                    <a:pt x="1338436" y="232805"/>
                  </a:lnTo>
                  <a:lnTo>
                    <a:pt x="1338258" y="186478"/>
                  </a:lnTo>
                  <a:lnTo>
                    <a:pt x="1333623" y="119442"/>
                  </a:lnTo>
                  <a:lnTo>
                    <a:pt x="1313274" y="68324"/>
                  </a:lnTo>
                  <a:lnTo>
                    <a:pt x="1270111" y="25161"/>
                  </a:lnTo>
                  <a:lnTo>
                    <a:pt x="1218994" y="4812"/>
                  </a:lnTo>
                  <a:lnTo>
                    <a:pt x="1151958" y="178"/>
                  </a:lnTo>
                  <a:lnTo>
                    <a:pt x="1105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72835" y="6456534"/>
              <a:ext cx="1338580" cy="599440"/>
            </a:xfrm>
            <a:custGeom>
              <a:avLst/>
              <a:gdLst/>
              <a:ahLst/>
              <a:cxnLst/>
              <a:rect l="l" t="t" r="r" b="b"/>
              <a:pathLst>
                <a:path w="1338579" h="599440">
                  <a:moveTo>
                    <a:pt x="1105631" y="0"/>
                  </a:moveTo>
                  <a:lnTo>
                    <a:pt x="232805" y="0"/>
                  </a:lnTo>
                  <a:lnTo>
                    <a:pt x="186478" y="178"/>
                  </a:lnTo>
                  <a:lnTo>
                    <a:pt x="119442" y="4812"/>
                  </a:lnTo>
                  <a:lnTo>
                    <a:pt x="68325" y="25161"/>
                  </a:lnTo>
                  <a:lnTo>
                    <a:pt x="25162" y="68324"/>
                  </a:lnTo>
                  <a:lnTo>
                    <a:pt x="4813" y="119442"/>
                  </a:lnTo>
                  <a:lnTo>
                    <a:pt x="178" y="186478"/>
                  </a:lnTo>
                  <a:lnTo>
                    <a:pt x="0" y="232805"/>
                  </a:lnTo>
                  <a:lnTo>
                    <a:pt x="0" y="366467"/>
                  </a:lnTo>
                  <a:lnTo>
                    <a:pt x="178" y="412794"/>
                  </a:lnTo>
                  <a:lnTo>
                    <a:pt x="4813" y="479830"/>
                  </a:lnTo>
                  <a:lnTo>
                    <a:pt x="25162" y="530948"/>
                  </a:lnTo>
                  <a:lnTo>
                    <a:pt x="68325" y="574111"/>
                  </a:lnTo>
                  <a:lnTo>
                    <a:pt x="119442" y="594460"/>
                  </a:lnTo>
                  <a:lnTo>
                    <a:pt x="186478" y="599094"/>
                  </a:lnTo>
                  <a:lnTo>
                    <a:pt x="232805" y="599272"/>
                  </a:lnTo>
                  <a:lnTo>
                    <a:pt x="1105631" y="599272"/>
                  </a:lnTo>
                  <a:lnTo>
                    <a:pt x="1151958" y="599094"/>
                  </a:lnTo>
                  <a:lnTo>
                    <a:pt x="1218994" y="594460"/>
                  </a:lnTo>
                  <a:lnTo>
                    <a:pt x="1270111" y="574111"/>
                  </a:lnTo>
                  <a:lnTo>
                    <a:pt x="1313274" y="530948"/>
                  </a:lnTo>
                  <a:lnTo>
                    <a:pt x="1333623" y="479830"/>
                  </a:lnTo>
                  <a:lnTo>
                    <a:pt x="1338258" y="412794"/>
                  </a:lnTo>
                  <a:lnTo>
                    <a:pt x="1338436" y="366467"/>
                  </a:lnTo>
                  <a:lnTo>
                    <a:pt x="1338436" y="232805"/>
                  </a:lnTo>
                  <a:lnTo>
                    <a:pt x="1338258" y="186478"/>
                  </a:lnTo>
                  <a:lnTo>
                    <a:pt x="1333623" y="119442"/>
                  </a:lnTo>
                  <a:lnTo>
                    <a:pt x="1313274" y="68324"/>
                  </a:lnTo>
                  <a:lnTo>
                    <a:pt x="1270111" y="25161"/>
                  </a:lnTo>
                  <a:lnTo>
                    <a:pt x="1218994" y="4812"/>
                  </a:lnTo>
                  <a:lnTo>
                    <a:pt x="1151958" y="178"/>
                  </a:lnTo>
                  <a:lnTo>
                    <a:pt x="1105631" y="0"/>
                  </a:lnTo>
                  <a:close/>
                </a:path>
              </a:pathLst>
            </a:custGeom>
            <a:solidFill>
              <a:srgbClr val="FF42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11494" y="6596582"/>
            <a:ext cx="8667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66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46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800" spc="-66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46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47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3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434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6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8626" y="7814492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" dirty="0">
                <a:latin typeface="Arial MT"/>
                <a:cs typeface="Arial MT"/>
              </a:rPr>
              <a:t>•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1228" y="7665291"/>
            <a:ext cx="6727190" cy="124079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600" spc="-50" dirty="0">
                <a:latin typeface="Arial MT"/>
                <a:cs typeface="Arial MT"/>
              </a:rPr>
              <a:t>KTable</a:t>
            </a:r>
            <a:r>
              <a:rPr sz="2600" spc="10" dirty="0">
                <a:latin typeface="Arial MT"/>
                <a:cs typeface="Arial MT"/>
              </a:rPr>
              <a:t> is </a:t>
            </a:r>
            <a:r>
              <a:rPr sz="2600" spc="15" dirty="0">
                <a:latin typeface="Arial MT"/>
                <a:cs typeface="Arial MT"/>
              </a:rPr>
              <a:t>also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known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b="1" spc="45" dirty="0">
                <a:latin typeface="Arial"/>
                <a:cs typeface="Arial"/>
              </a:rPr>
              <a:t>update-stream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spc="40" dirty="0">
                <a:latin typeface="Arial MT"/>
                <a:cs typeface="Arial MT"/>
              </a:rPr>
              <a:t>or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600" b="1" spc="30" dirty="0">
                <a:latin typeface="Arial"/>
                <a:cs typeface="Arial"/>
              </a:rPr>
              <a:t>change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log.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8626" y="9495990"/>
            <a:ext cx="1701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5" dirty="0">
                <a:latin typeface="Arial MT"/>
                <a:cs typeface="Arial MT"/>
              </a:rPr>
              <a:t>•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31228" y="9358599"/>
            <a:ext cx="7417434" cy="1210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90"/>
              </a:spcBef>
            </a:pPr>
            <a:r>
              <a:rPr sz="2600" spc="-50" dirty="0">
                <a:latin typeface="Arial MT"/>
                <a:cs typeface="Arial MT"/>
              </a:rPr>
              <a:t>KTable</a:t>
            </a:r>
            <a:r>
              <a:rPr sz="2600" spc="10" dirty="0">
                <a:latin typeface="Arial MT"/>
                <a:cs typeface="Arial MT"/>
              </a:rPr>
              <a:t> represents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30" dirty="0">
                <a:latin typeface="Arial MT"/>
                <a:cs typeface="Arial MT"/>
              </a:rPr>
              <a:t>latest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value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45" dirty="0">
                <a:latin typeface="Arial MT"/>
                <a:cs typeface="Arial MT"/>
              </a:rPr>
              <a:t>for</a:t>
            </a:r>
            <a:r>
              <a:rPr sz="2600" spc="15" dirty="0">
                <a:latin typeface="Arial MT"/>
                <a:cs typeface="Arial MT"/>
              </a:rPr>
              <a:t> given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key </a:t>
            </a:r>
            <a:r>
              <a:rPr sz="2600" spc="10" dirty="0">
                <a:latin typeface="Arial MT"/>
                <a:cs typeface="Arial MT"/>
              </a:rPr>
              <a:t>in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Kafka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25" dirty="0">
                <a:latin typeface="Arial MT"/>
                <a:cs typeface="Arial MT"/>
              </a:rPr>
              <a:t>Record.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73366" y="7750079"/>
            <a:ext cx="145415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5" dirty="0">
                <a:latin typeface="Arial MT"/>
                <a:cs typeface="Arial MT"/>
              </a:rPr>
              <a:t>•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90526" y="7791915"/>
            <a:ext cx="7407909" cy="6616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85"/>
              </a:spcBef>
            </a:pPr>
            <a:r>
              <a:rPr sz="2150" spc="25" dirty="0">
                <a:latin typeface="Arial MT"/>
                <a:cs typeface="Arial MT"/>
              </a:rPr>
              <a:t>Record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45" dirty="0">
                <a:latin typeface="Arial MT"/>
                <a:cs typeface="Arial MT"/>
              </a:rPr>
              <a:t>that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45" dirty="0">
                <a:latin typeface="Arial MT"/>
                <a:cs typeface="Arial MT"/>
              </a:rPr>
              <a:t>comes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5" dirty="0">
                <a:latin typeface="Arial MT"/>
                <a:cs typeface="Arial MT"/>
              </a:rPr>
              <a:t>with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30" dirty="0">
                <a:latin typeface="Arial MT"/>
                <a:cs typeface="Arial MT"/>
              </a:rPr>
              <a:t>the</a:t>
            </a:r>
            <a:r>
              <a:rPr sz="2150" spc="10" dirty="0">
                <a:latin typeface="Arial MT"/>
                <a:cs typeface="Arial MT"/>
              </a:rPr>
              <a:t> same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key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40" dirty="0">
                <a:latin typeface="Arial MT"/>
                <a:cs typeface="Arial MT"/>
              </a:rPr>
              <a:t>updates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30" dirty="0">
                <a:latin typeface="Arial MT"/>
                <a:cs typeface="Arial MT"/>
              </a:rPr>
              <a:t>the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previous </a:t>
            </a:r>
            <a:r>
              <a:rPr sz="2150" spc="-5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value.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73366" y="8745846"/>
            <a:ext cx="145415" cy="1129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5" dirty="0">
                <a:latin typeface="Arial MT"/>
                <a:cs typeface="Arial MT"/>
              </a:rPr>
              <a:t>•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700" spc="-5" dirty="0">
                <a:latin typeface="Arial MT"/>
                <a:cs typeface="Arial MT"/>
              </a:rPr>
              <a:t>•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90526" y="8787682"/>
            <a:ext cx="4862830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5" dirty="0">
                <a:latin typeface="Arial MT"/>
                <a:cs typeface="Arial MT"/>
              </a:rPr>
              <a:t>Any </a:t>
            </a:r>
            <a:r>
              <a:rPr sz="2150" spc="25" dirty="0">
                <a:latin typeface="Arial MT"/>
                <a:cs typeface="Arial MT"/>
              </a:rPr>
              <a:t>Reocrd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5" dirty="0">
                <a:latin typeface="Arial MT"/>
                <a:cs typeface="Arial MT"/>
              </a:rPr>
              <a:t>without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30" dirty="0">
                <a:latin typeface="Arial MT"/>
                <a:cs typeface="Arial MT"/>
              </a:rPr>
              <a:t>the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Key </a:t>
            </a:r>
            <a:r>
              <a:rPr sz="2150" spc="10" dirty="0">
                <a:latin typeface="Arial MT"/>
                <a:cs typeface="Arial MT"/>
              </a:rPr>
              <a:t>is </a:t>
            </a:r>
            <a:r>
              <a:rPr sz="2150" spc="25" dirty="0">
                <a:latin typeface="Arial MT"/>
                <a:cs typeface="Arial MT"/>
              </a:rPr>
              <a:t>ignored.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290526" y="9481111"/>
            <a:ext cx="7447280" cy="14300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15" dirty="0">
                <a:latin typeface="Arial MT"/>
                <a:cs typeface="Arial MT"/>
              </a:rPr>
              <a:t>Analogy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(Relational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DB):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 MT"/>
              <a:cs typeface="Arial MT"/>
            </a:endParaRPr>
          </a:p>
          <a:p>
            <a:pPr marL="514984" marR="5080" indent="-417195">
              <a:lnSpc>
                <a:spcPct val="105000"/>
              </a:lnSpc>
              <a:buSzPct val="125581"/>
              <a:buChar char="•"/>
              <a:tabLst>
                <a:tab pos="514984" algn="l"/>
                <a:tab pos="515620" algn="l"/>
              </a:tabLst>
            </a:pPr>
            <a:r>
              <a:rPr sz="2150" spc="-60" dirty="0">
                <a:latin typeface="Arial MT"/>
                <a:cs typeface="Arial MT"/>
              </a:rPr>
              <a:t>You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30" dirty="0">
                <a:latin typeface="Arial MT"/>
                <a:cs typeface="Arial MT"/>
              </a:rPr>
              <a:t>can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40" dirty="0">
                <a:latin typeface="Arial MT"/>
                <a:cs typeface="Arial MT"/>
              </a:rPr>
              <a:t>think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5" dirty="0">
                <a:latin typeface="Arial MT"/>
                <a:cs typeface="Arial MT"/>
              </a:rPr>
              <a:t>of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35" dirty="0">
                <a:latin typeface="Arial MT"/>
                <a:cs typeface="Arial MT"/>
              </a:rPr>
              <a:t>this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45" dirty="0">
                <a:latin typeface="Arial MT"/>
                <a:cs typeface="Arial MT"/>
              </a:rPr>
              <a:t>update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35" dirty="0">
                <a:latin typeface="Arial MT"/>
                <a:cs typeface="Arial MT"/>
              </a:rPr>
              <a:t>operation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in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30" dirty="0">
                <a:latin typeface="Arial MT"/>
                <a:cs typeface="Arial MT"/>
              </a:rPr>
              <a:t>the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30" dirty="0">
                <a:latin typeface="Arial MT"/>
                <a:cs typeface="Arial MT"/>
              </a:rPr>
              <a:t>table </a:t>
            </a:r>
            <a:r>
              <a:rPr sz="2150" spc="-580" dirty="0">
                <a:latin typeface="Arial MT"/>
                <a:cs typeface="Arial MT"/>
              </a:rPr>
              <a:t> </a:t>
            </a:r>
            <a:r>
              <a:rPr sz="2150" spc="40" dirty="0">
                <a:latin typeface="Arial MT"/>
                <a:cs typeface="Arial MT"/>
              </a:rPr>
              <a:t>for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-20" dirty="0">
                <a:latin typeface="Arial MT"/>
                <a:cs typeface="Arial MT"/>
              </a:rPr>
              <a:t>a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given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b="1" spc="30" dirty="0">
                <a:latin typeface="Arial"/>
                <a:cs typeface="Arial"/>
              </a:rPr>
              <a:t>primary-key</a:t>
            </a:r>
            <a:endParaRPr sz="21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7466" y="4902622"/>
            <a:ext cx="535305" cy="476884"/>
          </a:xfrm>
          <a:custGeom>
            <a:avLst/>
            <a:gdLst/>
            <a:ahLst/>
            <a:cxnLst/>
            <a:rect l="l" t="t" r="r" b="b"/>
            <a:pathLst>
              <a:path w="535304" h="476885">
                <a:moveTo>
                  <a:pt x="290164" y="0"/>
                </a:moveTo>
                <a:lnTo>
                  <a:pt x="244590" y="0"/>
                </a:lnTo>
                <a:lnTo>
                  <a:pt x="199550" y="6916"/>
                </a:lnTo>
                <a:lnTo>
                  <a:pt x="156111" y="20750"/>
                </a:lnTo>
                <a:lnTo>
                  <a:pt x="115343" y="41501"/>
                </a:lnTo>
                <a:lnTo>
                  <a:pt x="78312" y="69169"/>
                </a:lnTo>
                <a:lnTo>
                  <a:pt x="44050" y="106680"/>
                </a:lnTo>
                <a:lnTo>
                  <a:pt x="19578" y="148269"/>
                </a:lnTo>
                <a:lnTo>
                  <a:pt x="4894" y="192579"/>
                </a:lnTo>
                <a:lnTo>
                  <a:pt x="0" y="238248"/>
                </a:lnTo>
                <a:lnTo>
                  <a:pt x="4894" y="283917"/>
                </a:lnTo>
                <a:lnTo>
                  <a:pt x="19578" y="328227"/>
                </a:lnTo>
                <a:lnTo>
                  <a:pt x="44050" y="369816"/>
                </a:lnTo>
                <a:lnTo>
                  <a:pt x="78312" y="407327"/>
                </a:lnTo>
                <a:lnTo>
                  <a:pt x="115343" y="434995"/>
                </a:lnTo>
                <a:lnTo>
                  <a:pt x="156111" y="455746"/>
                </a:lnTo>
                <a:lnTo>
                  <a:pt x="199550" y="469580"/>
                </a:lnTo>
                <a:lnTo>
                  <a:pt x="244590" y="476497"/>
                </a:lnTo>
                <a:lnTo>
                  <a:pt x="290164" y="476497"/>
                </a:lnTo>
                <a:lnTo>
                  <a:pt x="335204" y="469580"/>
                </a:lnTo>
                <a:lnTo>
                  <a:pt x="378642" y="455746"/>
                </a:lnTo>
                <a:lnTo>
                  <a:pt x="419410" y="434995"/>
                </a:lnTo>
                <a:lnTo>
                  <a:pt x="456441" y="407327"/>
                </a:lnTo>
                <a:lnTo>
                  <a:pt x="490703" y="369816"/>
                </a:lnTo>
                <a:lnTo>
                  <a:pt x="515176" y="328227"/>
                </a:lnTo>
                <a:lnTo>
                  <a:pt x="529860" y="283917"/>
                </a:lnTo>
                <a:lnTo>
                  <a:pt x="534754" y="238248"/>
                </a:lnTo>
                <a:lnTo>
                  <a:pt x="529860" y="192579"/>
                </a:lnTo>
                <a:lnTo>
                  <a:pt x="515176" y="148269"/>
                </a:lnTo>
                <a:lnTo>
                  <a:pt x="490703" y="106680"/>
                </a:lnTo>
                <a:lnTo>
                  <a:pt x="456441" y="69169"/>
                </a:lnTo>
                <a:lnTo>
                  <a:pt x="419410" y="41501"/>
                </a:lnTo>
                <a:lnTo>
                  <a:pt x="378642" y="20750"/>
                </a:lnTo>
                <a:lnTo>
                  <a:pt x="335204" y="6916"/>
                </a:lnTo>
                <a:lnTo>
                  <a:pt x="29016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22239" y="4969412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latin typeface="Arial MT"/>
                <a:cs typeface="Arial MT"/>
              </a:rPr>
              <a:t>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625720" y="4902622"/>
            <a:ext cx="535305" cy="476884"/>
          </a:xfrm>
          <a:custGeom>
            <a:avLst/>
            <a:gdLst/>
            <a:ahLst/>
            <a:cxnLst/>
            <a:rect l="l" t="t" r="r" b="b"/>
            <a:pathLst>
              <a:path w="535304" h="476885">
                <a:moveTo>
                  <a:pt x="290164" y="0"/>
                </a:moveTo>
                <a:lnTo>
                  <a:pt x="244590" y="0"/>
                </a:lnTo>
                <a:lnTo>
                  <a:pt x="199550" y="6916"/>
                </a:lnTo>
                <a:lnTo>
                  <a:pt x="156111" y="20750"/>
                </a:lnTo>
                <a:lnTo>
                  <a:pt x="115343" y="41501"/>
                </a:lnTo>
                <a:lnTo>
                  <a:pt x="78312" y="69169"/>
                </a:lnTo>
                <a:lnTo>
                  <a:pt x="44050" y="106680"/>
                </a:lnTo>
                <a:lnTo>
                  <a:pt x="19578" y="148269"/>
                </a:lnTo>
                <a:lnTo>
                  <a:pt x="4894" y="192579"/>
                </a:lnTo>
                <a:lnTo>
                  <a:pt x="0" y="238248"/>
                </a:lnTo>
                <a:lnTo>
                  <a:pt x="4894" y="283917"/>
                </a:lnTo>
                <a:lnTo>
                  <a:pt x="19578" y="328227"/>
                </a:lnTo>
                <a:lnTo>
                  <a:pt x="44050" y="369816"/>
                </a:lnTo>
                <a:lnTo>
                  <a:pt x="78312" y="407327"/>
                </a:lnTo>
                <a:lnTo>
                  <a:pt x="115343" y="434995"/>
                </a:lnTo>
                <a:lnTo>
                  <a:pt x="156111" y="455746"/>
                </a:lnTo>
                <a:lnTo>
                  <a:pt x="199550" y="469580"/>
                </a:lnTo>
                <a:lnTo>
                  <a:pt x="244590" y="476497"/>
                </a:lnTo>
                <a:lnTo>
                  <a:pt x="290164" y="476497"/>
                </a:lnTo>
                <a:lnTo>
                  <a:pt x="335204" y="469580"/>
                </a:lnTo>
                <a:lnTo>
                  <a:pt x="378642" y="455746"/>
                </a:lnTo>
                <a:lnTo>
                  <a:pt x="419410" y="434995"/>
                </a:lnTo>
                <a:lnTo>
                  <a:pt x="456441" y="407327"/>
                </a:lnTo>
                <a:lnTo>
                  <a:pt x="490703" y="369816"/>
                </a:lnTo>
                <a:lnTo>
                  <a:pt x="515176" y="328227"/>
                </a:lnTo>
                <a:lnTo>
                  <a:pt x="529860" y="283917"/>
                </a:lnTo>
                <a:lnTo>
                  <a:pt x="534754" y="238248"/>
                </a:lnTo>
                <a:lnTo>
                  <a:pt x="529860" y="192579"/>
                </a:lnTo>
                <a:lnTo>
                  <a:pt x="515176" y="148269"/>
                </a:lnTo>
                <a:lnTo>
                  <a:pt x="490703" y="106680"/>
                </a:lnTo>
                <a:lnTo>
                  <a:pt x="456441" y="69169"/>
                </a:lnTo>
                <a:lnTo>
                  <a:pt x="419410" y="41501"/>
                </a:lnTo>
                <a:lnTo>
                  <a:pt x="378642" y="20750"/>
                </a:lnTo>
                <a:lnTo>
                  <a:pt x="335204" y="6916"/>
                </a:lnTo>
                <a:lnTo>
                  <a:pt x="29016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10493" y="4969412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latin typeface="Arial MT"/>
                <a:cs typeface="Arial MT"/>
              </a:rPr>
              <a:t>2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302730" y="4902622"/>
            <a:ext cx="535305" cy="476884"/>
          </a:xfrm>
          <a:custGeom>
            <a:avLst/>
            <a:gdLst/>
            <a:ahLst/>
            <a:cxnLst/>
            <a:rect l="l" t="t" r="r" b="b"/>
            <a:pathLst>
              <a:path w="535304" h="476885">
                <a:moveTo>
                  <a:pt x="290163" y="0"/>
                </a:moveTo>
                <a:lnTo>
                  <a:pt x="244589" y="0"/>
                </a:lnTo>
                <a:lnTo>
                  <a:pt x="199549" y="6916"/>
                </a:lnTo>
                <a:lnTo>
                  <a:pt x="156111" y="20750"/>
                </a:lnTo>
                <a:lnTo>
                  <a:pt x="115343" y="41501"/>
                </a:lnTo>
                <a:lnTo>
                  <a:pt x="78313" y="69169"/>
                </a:lnTo>
                <a:lnTo>
                  <a:pt x="44051" y="106680"/>
                </a:lnTo>
                <a:lnTo>
                  <a:pt x="19578" y="148269"/>
                </a:lnTo>
                <a:lnTo>
                  <a:pt x="4894" y="192579"/>
                </a:lnTo>
                <a:lnTo>
                  <a:pt x="0" y="238248"/>
                </a:lnTo>
                <a:lnTo>
                  <a:pt x="4894" y="283917"/>
                </a:lnTo>
                <a:lnTo>
                  <a:pt x="19578" y="328227"/>
                </a:lnTo>
                <a:lnTo>
                  <a:pt x="44051" y="369816"/>
                </a:lnTo>
                <a:lnTo>
                  <a:pt x="78313" y="407327"/>
                </a:lnTo>
                <a:lnTo>
                  <a:pt x="115343" y="434995"/>
                </a:lnTo>
                <a:lnTo>
                  <a:pt x="156111" y="455746"/>
                </a:lnTo>
                <a:lnTo>
                  <a:pt x="199549" y="469580"/>
                </a:lnTo>
                <a:lnTo>
                  <a:pt x="244589" y="476497"/>
                </a:lnTo>
                <a:lnTo>
                  <a:pt x="290163" y="476497"/>
                </a:lnTo>
                <a:lnTo>
                  <a:pt x="335203" y="469580"/>
                </a:lnTo>
                <a:lnTo>
                  <a:pt x="378640" y="455746"/>
                </a:lnTo>
                <a:lnTo>
                  <a:pt x="419408" y="434995"/>
                </a:lnTo>
                <a:lnTo>
                  <a:pt x="456438" y="407327"/>
                </a:lnTo>
                <a:lnTo>
                  <a:pt x="490700" y="369816"/>
                </a:lnTo>
                <a:lnTo>
                  <a:pt x="515172" y="328227"/>
                </a:lnTo>
                <a:lnTo>
                  <a:pt x="529856" y="283917"/>
                </a:lnTo>
                <a:lnTo>
                  <a:pt x="534750" y="238248"/>
                </a:lnTo>
                <a:lnTo>
                  <a:pt x="529856" y="192579"/>
                </a:lnTo>
                <a:lnTo>
                  <a:pt x="515172" y="148269"/>
                </a:lnTo>
                <a:lnTo>
                  <a:pt x="490700" y="106680"/>
                </a:lnTo>
                <a:lnTo>
                  <a:pt x="456438" y="69169"/>
                </a:lnTo>
                <a:lnTo>
                  <a:pt x="419408" y="41501"/>
                </a:lnTo>
                <a:lnTo>
                  <a:pt x="378640" y="20750"/>
                </a:lnTo>
                <a:lnTo>
                  <a:pt x="335203" y="6916"/>
                </a:lnTo>
                <a:lnTo>
                  <a:pt x="29016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487504" y="4969412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latin typeface="Arial MT"/>
                <a:cs typeface="Arial MT"/>
              </a:rPr>
              <a:t>3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172929" y="4256216"/>
            <a:ext cx="1338580" cy="599440"/>
          </a:xfrm>
          <a:custGeom>
            <a:avLst/>
            <a:gdLst/>
            <a:ahLst/>
            <a:cxnLst/>
            <a:rect l="l" t="t" r="r" b="b"/>
            <a:pathLst>
              <a:path w="1338580" h="599439">
                <a:moveTo>
                  <a:pt x="1105631" y="0"/>
                </a:moveTo>
                <a:lnTo>
                  <a:pt x="232809" y="0"/>
                </a:lnTo>
                <a:lnTo>
                  <a:pt x="186480" y="178"/>
                </a:lnTo>
                <a:lnTo>
                  <a:pt x="119445" y="4813"/>
                </a:lnTo>
                <a:lnTo>
                  <a:pt x="68328" y="25162"/>
                </a:lnTo>
                <a:lnTo>
                  <a:pt x="25165" y="68325"/>
                </a:lnTo>
                <a:lnTo>
                  <a:pt x="4814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366467"/>
                </a:lnTo>
                <a:lnTo>
                  <a:pt x="178" y="412794"/>
                </a:lnTo>
                <a:lnTo>
                  <a:pt x="4814" y="479830"/>
                </a:lnTo>
                <a:lnTo>
                  <a:pt x="25165" y="530948"/>
                </a:lnTo>
                <a:lnTo>
                  <a:pt x="68328" y="574111"/>
                </a:lnTo>
                <a:lnTo>
                  <a:pt x="119445" y="594460"/>
                </a:lnTo>
                <a:lnTo>
                  <a:pt x="186480" y="599095"/>
                </a:lnTo>
                <a:lnTo>
                  <a:pt x="232809" y="599273"/>
                </a:lnTo>
                <a:lnTo>
                  <a:pt x="1105631" y="599273"/>
                </a:lnTo>
                <a:lnTo>
                  <a:pt x="1151960" y="599095"/>
                </a:lnTo>
                <a:lnTo>
                  <a:pt x="1218995" y="594460"/>
                </a:lnTo>
                <a:lnTo>
                  <a:pt x="1270112" y="574111"/>
                </a:lnTo>
                <a:lnTo>
                  <a:pt x="1313275" y="530948"/>
                </a:lnTo>
                <a:lnTo>
                  <a:pt x="1333625" y="479830"/>
                </a:lnTo>
                <a:lnTo>
                  <a:pt x="1338262" y="412794"/>
                </a:lnTo>
                <a:lnTo>
                  <a:pt x="1338440" y="366467"/>
                </a:lnTo>
                <a:lnTo>
                  <a:pt x="1338440" y="232805"/>
                </a:lnTo>
                <a:lnTo>
                  <a:pt x="1338262" y="186478"/>
                </a:lnTo>
                <a:lnTo>
                  <a:pt x="1333625" y="119442"/>
                </a:lnTo>
                <a:lnTo>
                  <a:pt x="1313275" y="68325"/>
                </a:lnTo>
                <a:lnTo>
                  <a:pt x="1270112" y="25162"/>
                </a:lnTo>
                <a:lnTo>
                  <a:pt x="1218995" y="4813"/>
                </a:lnTo>
                <a:lnTo>
                  <a:pt x="1151960" y="178"/>
                </a:lnTo>
                <a:lnTo>
                  <a:pt x="110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3479895" y="4396266"/>
            <a:ext cx="72961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Bus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01808"/>
            <a:ext cx="102139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" dirty="0">
                <a:latin typeface="Arial"/>
                <a:cs typeface="Arial"/>
              </a:rPr>
              <a:t>Ho</a:t>
            </a:r>
            <a:r>
              <a:rPr sz="7000" b="1" spc="145" dirty="0">
                <a:latin typeface="Arial"/>
                <a:cs typeface="Arial"/>
              </a:rPr>
              <a:t>w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t</a:t>
            </a:r>
            <a:r>
              <a:rPr sz="7000" b="1" spc="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0" dirty="0">
                <a:latin typeface="Arial"/>
                <a:cs typeface="Arial"/>
              </a:rPr>
              <a:t>c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eat</a:t>
            </a:r>
            <a:r>
              <a:rPr sz="7000" b="1" spc="14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K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114" dirty="0">
                <a:latin typeface="Arial"/>
                <a:cs typeface="Arial"/>
              </a:rPr>
              <a:t>abl</a:t>
            </a:r>
            <a:r>
              <a:rPr sz="7000" b="1" spc="3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4822202"/>
            <a:ext cx="11071860" cy="5634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5"/>
              </a:spcBef>
              <a:buSzPct val="123404"/>
              <a:buChar char="•"/>
              <a:tabLst>
                <a:tab pos="239395" algn="l"/>
              </a:tabLst>
            </a:pPr>
            <a:r>
              <a:rPr sz="2350" spc="15" dirty="0">
                <a:latin typeface="Arial MT"/>
                <a:cs typeface="Arial MT"/>
              </a:rPr>
              <a:t>StateStore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is necessary </a:t>
            </a:r>
            <a:r>
              <a:rPr sz="2350" spc="35" dirty="0">
                <a:latin typeface="Arial MT"/>
                <a:cs typeface="Arial MT"/>
              </a:rPr>
              <a:t>for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35" dirty="0">
                <a:latin typeface="Arial MT"/>
                <a:cs typeface="Arial MT"/>
              </a:rPr>
              <a:t>storing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25" dirty="0">
                <a:latin typeface="Arial MT"/>
                <a:cs typeface="Arial MT"/>
              </a:rPr>
              <a:t>the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30" dirty="0">
                <a:latin typeface="Arial MT"/>
                <a:cs typeface="Arial MT"/>
              </a:rPr>
              <a:t>data</a:t>
            </a:r>
            <a:r>
              <a:rPr sz="2350" spc="5" dirty="0">
                <a:latin typeface="Arial MT"/>
                <a:cs typeface="Arial MT"/>
              </a:rPr>
              <a:t> in </a:t>
            </a:r>
            <a:r>
              <a:rPr sz="2350" spc="-10" dirty="0">
                <a:latin typeface="Arial MT"/>
                <a:cs typeface="Arial MT"/>
              </a:rPr>
              <a:t>an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30" dirty="0">
                <a:latin typeface="Arial MT"/>
                <a:cs typeface="Arial MT"/>
              </a:rPr>
              <a:t>additional</a:t>
            </a:r>
            <a:r>
              <a:rPr sz="2350" dirty="0">
                <a:latin typeface="Arial MT"/>
                <a:cs typeface="Arial MT"/>
              </a:rPr>
              <a:t> entity.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650">
              <a:latin typeface="Arial MT"/>
              <a:cs typeface="Arial MT"/>
            </a:endParaRPr>
          </a:p>
          <a:p>
            <a:pPr marL="741045" lvl="1" indent="-226695">
              <a:lnSpc>
                <a:spcPct val="100000"/>
              </a:lnSpc>
              <a:buSzPct val="123404"/>
              <a:buFont typeface="Arial MT"/>
              <a:buChar char="•"/>
              <a:tabLst>
                <a:tab pos="741680" algn="l"/>
              </a:tabLst>
            </a:pPr>
            <a:r>
              <a:rPr sz="2350" b="1" spc="15" dirty="0">
                <a:latin typeface="Arial"/>
                <a:cs typeface="Arial"/>
              </a:rPr>
              <a:t>Materialized.as(“words-store”)</a:t>
            </a:r>
            <a:r>
              <a:rPr sz="2350" b="1" dirty="0">
                <a:latin typeface="Arial"/>
                <a:cs typeface="Arial"/>
              </a:rPr>
              <a:t> </a:t>
            </a:r>
            <a:r>
              <a:rPr sz="2350" b="1" spc="25" dirty="0">
                <a:latin typeface="Arial"/>
                <a:cs typeface="Arial"/>
              </a:rPr>
              <a:t>creates</a:t>
            </a:r>
            <a:r>
              <a:rPr sz="2350" b="1" dirty="0">
                <a:latin typeface="Arial"/>
                <a:cs typeface="Arial"/>
              </a:rPr>
              <a:t> </a:t>
            </a:r>
            <a:r>
              <a:rPr sz="2350" b="1" spc="55" dirty="0">
                <a:latin typeface="Arial"/>
                <a:cs typeface="Arial"/>
              </a:rPr>
              <a:t>a</a:t>
            </a:r>
            <a:r>
              <a:rPr sz="2350" b="1" dirty="0">
                <a:latin typeface="Arial"/>
                <a:cs typeface="Arial"/>
              </a:rPr>
              <a:t> </a:t>
            </a:r>
            <a:r>
              <a:rPr sz="2350" b="1" spc="20" dirty="0">
                <a:latin typeface="Arial"/>
                <a:cs typeface="Arial"/>
              </a:rPr>
              <a:t>stateStore</a:t>
            </a:r>
            <a:r>
              <a:rPr sz="2350" spc="20" dirty="0">
                <a:latin typeface="Arial MT"/>
                <a:cs typeface="Arial MT"/>
              </a:rPr>
              <a:t>.</a:t>
            </a:r>
            <a:endParaRPr sz="23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650">
              <a:latin typeface="Arial MT"/>
              <a:cs typeface="Arial MT"/>
            </a:endParaRPr>
          </a:p>
          <a:p>
            <a:pPr marL="741045" lvl="1" indent="-226695">
              <a:lnSpc>
                <a:spcPct val="100000"/>
              </a:lnSpc>
              <a:spcBef>
                <a:spcPts val="5"/>
              </a:spcBef>
              <a:buSzPct val="123404"/>
              <a:buChar char="•"/>
              <a:tabLst>
                <a:tab pos="741680" algn="l"/>
              </a:tabLst>
            </a:pPr>
            <a:r>
              <a:rPr sz="2350" spc="-15" dirty="0">
                <a:latin typeface="Arial MT"/>
                <a:cs typeface="Arial MT"/>
              </a:rPr>
              <a:t>This</a:t>
            </a:r>
            <a:r>
              <a:rPr sz="2350" spc="5" dirty="0">
                <a:latin typeface="Arial MT"/>
                <a:cs typeface="Arial MT"/>
              </a:rPr>
              <a:t> is </a:t>
            </a:r>
            <a:r>
              <a:rPr sz="2350" spc="20" dirty="0">
                <a:latin typeface="Arial MT"/>
                <a:cs typeface="Arial MT"/>
              </a:rPr>
              <a:t>needed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75" dirty="0">
                <a:latin typeface="Arial MT"/>
                <a:cs typeface="Arial MT"/>
              </a:rPr>
              <a:t>to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retaining </a:t>
            </a:r>
            <a:r>
              <a:rPr sz="2350" spc="25" dirty="0">
                <a:latin typeface="Arial MT"/>
                <a:cs typeface="Arial MT"/>
              </a:rPr>
              <a:t>the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30" dirty="0">
                <a:latin typeface="Arial MT"/>
                <a:cs typeface="Arial MT"/>
              </a:rPr>
              <a:t>data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in </a:t>
            </a:r>
            <a:r>
              <a:rPr sz="2350" spc="-10" dirty="0">
                <a:latin typeface="Arial MT"/>
                <a:cs typeface="Arial MT"/>
              </a:rPr>
              <a:t>an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55" dirty="0">
                <a:latin typeface="Arial MT"/>
                <a:cs typeface="Arial MT"/>
              </a:rPr>
              <a:t>app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20" dirty="0">
                <a:latin typeface="Arial MT"/>
                <a:cs typeface="Arial MT"/>
              </a:rPr>
              <a:t>crash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30" dirty="0">
                <a:latin typeface="Arial MT"/>
                <a:cs typeface="Arial MT"/>
              </a:rPr>
              <a:t>or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5" dirty="0">
                <a:latin typeface="Arial MT"/>
                <a:cs typeface="Arial MT"/>
              </a:rPr>
              <a:t>restart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30" dirty="0">
                <a:latin typeface="Arial MT"/>
                <a:cs typeface="Arial MT"/>
              </a:rPr>
              <a:t>or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35" dirty="0">
                <a:latin typeface="Arial MT"/>
                <a:cs typeface="Arial MT"/>
              </a:rPr>
              <a:t>deployment.</a:t>
            </a:r>
            <a:endParaRPr sz="23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650">
              <a:latin typeface="Arial MT"/>
              <a:cs typeface="Arial MT"/>
            </a:endParaRPr>
          </a:p>
          <a:p>
            <a:pPr marL="238760" indent="-226695">
              <a:lnSpc>
                <a:spcPct val="100000"/>
              </a:lnSpc>
              <a:spcBef>
                <a:spcPts val="5"/>
              </a:spcBef>
              <a:buSzPct val="123404"/>
              <a:buChar char="•"/>
              <a:tabLst>
                <a:tab pos="239395" algn="l"/>
              </a:tabLst>
            </a:pPr>
            <a:r>
              <a:rPr sz="2350" spc="-35" dirty="0">
                <a:latin typeface="Arial MT"/>
                <a:cs typeface="Arial MT"/>
              </a:rPr>
              <a:t>The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25" dirty="0">
                <a:latin typeface="Arial MT"/>
                <a:cs typeface="Arial MT"/>
              </a:rPr>
              <a:t>default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25" dirty="0">
                <a:latin typeface="Arial MT"/>
                <a:cs typeface="Arial MT"/>
              </a:rPr>
              <a:t>state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5" dirty="0">
                <a:latin typeface="Arial MT"/>
                <a:cs typeface="Arial MT"/>
              </a:rPr>
              <a:t>store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is </a:t>
            </a:r>
            <a:r>
              <a:rPr sz="2350" b="1" spc="15" dirty="0">
                <a:latin typeface="Arial"/>
                <a:cs typeface="Arial"/>
              </a:rPr>
              <a:t>RocksDB</a:t>
            </a:r>
            <a:r>
              <a:rPr sz="2350" spc="15" dirty="0">
                <a:latin typeface="Arial MT"/>
                <a:cs typeface="Arial MT"/>
              </a:rPr>
              <a:t>.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650">
              <a:latin typeface="Arial MT"/>
              <a:cs typeface="Arial MT"/>
            </a:endParaRPr>
          </a:p>
          <a:p>
            <a:pPr marL="741045" lvl="1" indent="-226695">
              <a:lnSpc>
                <a:spcPct val="100000"/>
              </a:lnSpc>
              <a:buSzPct val="123404"/>
              <a:buChar char="•"/>
              <a:tabLst>
                <a:tab pos="741680" algn="l"/>
              </a:tabLst>
            </a:pPr>
            <a:r>
              <a:rPr sz="2350" spc="25" dirty="0">
                <a:latin typeface="Arial MT"/>
                <a:cs typeface="Arial MT"/>
              </a:rPr>
              <a:t>RocksDB</a:t>
            </a:r>
            <a:r>
              <a:rPr sz="2350" spc="5" dirty="0">
                <a:latin typeface="Arial MT"/>
                <a:cs typeface="Arial MT"/>
              </a:rPr>
              <a:t> is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-35" dirty="0">
                <a:latin typeface="Arial MT"/>
                <a:cs typeface="Arial MT"/>
              </a:rPr>
              <a:t>a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20" dirty="0">
                <a:latin typeface="Arial MT"/>
                <a:cs typeface="Arial MT"/>
              </a:rPr>
              <a:t>high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25" dirty="0">
                <a:latin typeface="Arial MT"/>
                <a:cs typeface="Arial MT"/>
              </a:rPr>
              <a:t>performance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45" dirty="0">
                <a:latin typeface="Arial MT"/>
                <a:cs typeface="Arial MT"/>
              </a:rPr>
              <a:t>embedded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20" dirty="0">
                <a:latin typeface="Arial MT"/>
                <a:cs typeface="Arial MT"/>
              </a:rPr>
              <a:t>database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35" dirty="0">
                <a:latin typeface="Arial MT"/>
                <a:cs typeface="Arial MT"/>
              </a:rPr>
              <a:t>for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15" dirty="0">
                <a:latin typeface="Arial MT"/>
                <a:cs typeface="Arial MT"/>
              </a:rPr>
              <a:t>key-value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25" dirty="0">
                <a:latin typeface="Arial MT"/>
                <a:cs typeface="Arial MT"/>
              </a:rPr>
              <a:t>data.</a:t>
            </a:r>
            <a:endParaRPr sz="2350">
              <a:latin typeface="Arial MT"/>
              <a:cs typeface="Arial MT"/>
            </a:endParaRPr>
          </a:p>
          <a:p>
            <a:pPr marL="741045" lvl="1" indent="-226695">
              <a:lnSpc>
                <a:spcPct val="100000"/>
              </a:lnSpc>
              <a:spcBef>
                <a:spcPts val="3020"/>
              </a:spcBef>
              <a:buSzPct val="123404"/>
              <a:buChar char="•"/>
              <a:tabLst>
                <a:tab pos="741680" algn="l"/>
              </a:tabLst>
            </a:pPr>
            <a:r>
              <a:rPr sz="2350" spc="-15" dirty="0">
                <a:latin typeface="Arial MT"/>
                <a:cs typeface="Arial MT"/>
              </a:rPr>
              <a:t>This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is </a:t>
            </a:r>
            <a:r>
              <a:rPr sz="2350" spc="-10" dirty="0">
                <a:latin typeface="Arial MT"/>
                <a:cs typeface="Arial MT"/>
              </a:rPr>
              <a:t>an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30" dirty="0">
                <a:latin typeface="Arial MT"/>
                <a:cs typeface="Arial MT"/>
              </a:rPr>
              <a:t>open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5" dirty="0">
                <a:latin typeface="Arial MT"/>
                <a:cs typeface="Arial MT"/>
              </a:rPr>
              <a:t>source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5" dirty="0">
                <a:latin typeface="Arial MT"/>
                <a:cs typeface="Arial MT"/>
              </a:rPr>
              <a:t>DB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20" dirty="0">
                <a:latin typeface="Arial MT"/>
                <a:cs typeface="Arial MT"/>
              </a:rPr>
              <a:t>under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25" dirty="0">
                <a:latin typeface="Arial MT"/>
                <a:cs typeface="Arial MT"/>
              </a:rPr>
              <a:t>the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20" dirty="0">
                <a:latin typeface="Arial MT"/>
                <a:cs typeface="Arial MT"/>
              </a:rPr>
              <a:t>Apache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2.0.</a:t>
            </a:r>
            <a:endParaRPr sz="2350">
              <a:latin typeface="Arial MT"/>
              <a:cs typeface="Arial MT"/>
            </a:endParaRPr>
          </a:p>
          <a:p>
            <a:pPr marL="741045" lvl="1" indent="-226695">
              <a:lnSpc>
                <a:spcPct val="100000"/>
              </a:lnSpc>
              <a:spcBef>
                <a:spcPts val="3020"/>
              </a:spcBef>
              <a:buSzPct val="123404"/>
              <a:buChar char="•"/>
              <a:tabLst>
                <a:tab pos="741680" algn="l"/>
              </a:tabLst>
            </a:pPr>
            <a:r>
              <a:rPr sz="2350" dirty="0">
                <a:latin typeface="Arial MT"/>
                <a:cs typeface="Arial MT"/>
              </a:rPr>
              <a:t>Data </a:t>
            </a:r>
            <a:r>
              <a:rPr sz="2350" spc="5" dirty="0">
                <a:latin typeface="Arial MT"/>
                <a:cs typeface="Arial MT"/>
              </a:rPr>
              <a:t>in </a:t>
            </a:r>
            <a:r>
              <a:rPr sz="2350" spc="25" dirty="0">
                <a:latin typeface="Arial MT"/>
                <a:cs typeface="Arial MT"/>
              </a:rPr>
              <a:t>the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45" dirty="0">
                <a:latin typeface="Arial MT"/>
                <a:cs typeface="Arial MT"/>
              </a:rPr>
              <a:t>embedded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5" dirty="0">
                <a:latin typeface="Arial MT"/>
                <a:cs typeface="Arial MT"/>
              </a:rPr>
              <a:t>key-value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5" dirty="0">
                <a:latin typeface="Arial MT"/>
                <a:cs typeface="Arial MT"/>
              </a:rPr>
              <a:t>store</a:t>
            </a:r>
            <a:r>
              <a:rPr sz="2350" spc="5" dirty="0">
                <a:latin typeface="Arial MT"/>
                <a:cs typeface="Arial MT"/>
              </a:rPr>
              <a:t> is </a:t>
            </a:r>
            <a:r>
              <a:rPr sz="2350" spc="10" dirty="0">
                <a:latin typeface="Arial MT"/>
                <a:cs typeface="Arial MT"/>
              </a:rPr>
              <a:t>also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30" dirty="0">
                <a:latin typeface="Arial MT"/>
                <a:cs typeface="Arial MT"/>
              </a:rPr>
              <a:t>persisted</a:t>
            </a:r>
            <a:r>
              <a:rPr sz="235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in </a:t>
            </a:r>
            <a:r>
              <a:rPr sz="2350" spc="-35" dirty="0">
                <a:latin typeface="Arial MT"/>
                <a:cs typeface="Arial MT"/>
              </a:rPr>
              <a:t>a</a:t>
            </a:r>
            <a:r>
              <a:rPr sz="2350" spc="5" dirty="0">
                <a:latin typeface="Arial MT"/>
                <a:cs typeface="Arial MT"/>
              </a:rPr>
              <a:t> file </a:t>
            </a:r>
            <a:r>
              <a:rPr sz="2350" spc="25" dirty="0">
                <a:latin typeface="Arial MT"/>
                <a:cs typeface="Arial MT"/>
              </a:rPr>
              <a:t>system.</a:t>
            </a:r>
            <a:endParaRPr sz="23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650">
              <a:latin typeface="Arial MT"/>
              <a:cs typeface="Arial MT"/>
            </a:endParaRPr>
          </a:p>
          <a:p>
            <a:pPr marL="238760" indent="-226695">
              <a:lnSpc>
                <a:spcPct val="100000"/>
              </a:lnSpc>
              <a:buSzPct val="123404"/>
              <a:buChar char="•"/>
              <a:tabLst>
                <a:tab pos="239395" algn="l"/>
              </a:tabLst>
            </a:pPr>
            <a:r>
              <a:rPr sz="2350" dirty="0">
                <a:latin typeface="Arial MT"/>
                <a:cs typeface="Arial MT"/>
              </a:rPr>
              <a:t>Data</a:t>
            </a:r>
            <a:r>
              <a:rPr sz="2350" spc="5" dirty="0">
                <a:latin typeface="Arial MT"/>
                <a:cs typeface="Arial MT"/>
              </a:rPr>
              <a:t> in </a:t>
            </a:r>
            <a:r>
              <a:rPr sz="2350" spc="25" dirty="0">
                <a:latin typeface="Arial MT"/>
                <a:cs typeface="Arial MT"/>
              </a:rPr>
              <a:t>the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30" dirty="0">
                <a:latin typeface="Arial MT"/>
                <a:cs typeface="Arial MT"/>
              </a:rPr>
              <a:t>Rocks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15" dirty="0">
                <a:latin typeface="Arial MT"/>
                <a:cs typeface="Arial MT"/>
              </a:rPr>
              <a:t>DB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10" dirty="0">
                <a:latin typeface="Arial MT"/>
                <a:cs typeface="Arial MT"/>
              </a:rPr>
              <a:t>also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20" dirty="0">
                <a:latin typeface="Arial MT"/>
                <a:cs typeface="Arial MT"/>
              </a:rPr>
              <a:t>maintained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5" dirty="0">
                <a:latin typeface="Arial MT"/>
                <a:cs typeface="Arial MT"/>
              </a:rPr>
              <a:t>in </a:t>
            </a:r>
            <a:r>
              <a:rPr sz="2350" spc="-35" dirty="0">
                <a:latin typeface="Arial MT"/>
                <a:cs typeface="Arial MT"/>
              </a:rPr>
              <a:t>a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25" dirty="0">
                <a:latin typeface="Arial MT"/>
                <a:cs typeface="Arial MT"/>
              </a:rPr>
              <a:t>changelog</a:t>
            </a:r>
            <a:r>
              <a:rPr sz="2350" spc="10" dirty="0">
                <a:latin typeface="Arial MT"/>
                <a:cs typeface="Arial MT"/>
              </a:rPr>
              <a:t> </a:t>
            </a:r>
            <a:r>
              <a:rPr sz="2350" spc="70" dirty="0">
                <a:latin typeface="Arial MT"/>
                <a:cs typeface="Arial MT"/>
              </a:rPr>
              <a:t>topic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spc="35" dirty="0">
                <a:latin typeface="Arial MT"/>
                <a:cs typeface="Arial MT"/>
              </a:rPr>
              <a:t>for</a:t>
            </a:r>
            <a:r>
              <a:rPr sz="2350" spc="5" dirty="0">
                <a:latin typeface="Arial MT"/>
                <a:cs typeface="Arial MT"/>
              </a:rPr>
              <a:t> </a:t>
            </a:r>
            <a:r>
              <a:rPr sz="2350" b="1" dirty="0">
                <a:solidFill>
                  <a:srgbClr val="EE220C"/>
                </a:solidFill>
                <a:latin typeface="Arial"/>
                <a:cs typeface="Arial"/>
              </a:rPr>
              <a:t>Fault</a:t>
            </a:r>
            <a:r>
              <a:rPr sz="2350" b="1" spc="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E220C"/>
                </a:solidFill>
                <a:latin typeface="Arial"/>
                <a:cs typeface="Arial"/>
              </a:rPr>
              <a:t>Tolerance</a:t>
            </a:r>
            <a:r>
              <a:rPr sz="2350" spc="-10" dirty="0">
                <a:latin typeface="Arial MT"/>
                <a:cs typeface="Arial MT"/>
              </a:rPr>
              <a:t>.</a:t>
            </a:r>
            <a:endParaRPr sz="23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94390" y="1650956"/>
            <a:ext cx="10063480" cy="3126740"/>
            <a:chOff x="4094390" y="1650956"/>
            <a:chExt cx="10063480" cy="3126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4390" y="1650956"/>
              <a:ext cx="10063056" cy="3126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40566" y="3405790"/>
              <a:ext cx="2408555" cy="1187450"/>
            </a:xfrm>
            <a:custGeom>
              <a:avLst/>
              <a:gdLst/>
              <a:ahLst/>
              <a:cxnLst/>
              <a:rect l="l" t="t" r="r" b="b"/>
              <a:pathLst>
                <a:path w="2408554" h="1187450">
                  <a:moveTo>
                    <a:pt x="490931" y="150114"/>
                  </a:moveTo>
                  <a:lnTo>
                    <a:pt x="176733" y="0"/>
                  </a:lnTo>
                  <a:lnTo>
                    <a:pt x="176733" y="102082"/>
                  </a:lnTo>
                  <a:lnTo>
                    <a:pt x="0" y="102082"/>
                  </a:lnTo>
                  <a:lnTo>
                    <a:pt x="0" y="198158"/>
                  </a:lnTo>
                  <a:lnTo>
                    <a:pt x="176733" y="198158"/>
                  </a:lnTo>
                  <a:lnTo>
                    <a:pt x="176733" y="300240"/>
                  </a:lnTo>
                  <a:lnTo>
                    <a:pt x="490931" y="150114"/>
                  </a:lnTo>
                  <a:close/>
                </a:path>
                <a:path w="2408554" h="1187450">
                  <a:moveTo>
                    <a:pt x="2408428" y="1010488"/>
                  </a:moveTo>
                  <a:lnTo>
                    <a:pt x="2258314" y="696290"/>
                  </a:lnTo>
                  <a:lnTo>
                    <a:pt x="2108187" y="1010488"/>
                  </a:lnTo>
                  <a:lnTo>
                    <a:pt x="2210270" y="1010488"/>
                  </a:lnTo>
                  <a:lnTo>
                    <a:pt x="2210270" y="1187221"/>
                  </a:lnTo>
                  <a:lnTo>
                    <a:pt x="2306345" y="1187221"/>
                  </a:lnTo>
                  <a:lnTo>
                    <a:pt x="2306345" y="1010488"/>
                  </a:lnTo>
                  <a:lnTo>
                    <a:pt x="2408428" y="1010488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304599" y="6380322"/>
            <a:ext cx="491490" cy="300355"/>
          </a:xfrm>
          <a:custGeom>
            <a:avLst/>
            <a:gdLst/>
            <a:ahLst/>
            <a:cxnLst/>
            <a:rect l="l" t="t" r="r" b="b"/>
            <a:pathLst>
              <a:path w="491490" h="300354">
                <a:moveTo>
                  <a:pt x="314199" y="0"/>
                </a:moveTo>
                <a:lnTo>
                  <a:pt x="0" y="150122"/>
                </a:lnTo>
                <a:lnTo>
                  <a:pt x="314199" y="300244"/>
                </a:lnTo>
                <a:lnTo>
                  <a:pt x="314199" y="198161"/>
                </a:lnTo>
                <a:lnTo>
                  <a:pt x="490927" y="198161"/>
                </a:lnTo>
                <a:lnTo>
                  <a:pt x="490927" y="102082"/>
                </a:lnTo>
                <a:lnTo>
                  <a:pt x="314199" y="102082"/>
                </a:lnTo>
                <a:lnTo>
                  <a:pt x="31419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44495"/>
            <a:ext cx="93154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35" dirty="0">
                <a:latin typeface="Arial"/>
                <a:cs typeface="Arial"/>
              </a:rPr>
              <a:t>When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5" dirty="0">
                <a:latin typeface="Arial"/>
                <a:cs typeface="Arial"/>
              </a:rPr>
              <a:t>to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use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290" dirty="0">
                <a:latin typeface="Arial"/>
                <a:cs typeface="Arial"/>
              </a:rPr>
              <a:t>KTable?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438154"/>
            <a:ext cx="17510760" cy="6289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Any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business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usecase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requires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streaming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app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maintain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latest</a:t>
            </a:r>
            <a:endParaRPr sz="3950"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  <a:spcBef>
                <a:spcPts val="4550"/>
              </a:spcBef>
            </a:pPr>
            <a:r>
              <a:rPr sz="3950" spc="-30" dirty="0">
                <a:latin typeface="Arial MT"/>
                <a:cs typeface="Arial MT"/>
              </a:rPr>
              <a:t>value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given key </a:t>
            </a:r>
            <a:r>
              <a:rPr sz="3950" spc="25" dirty="0">
                <a:latin typeface="Arial MT"/>
                <a:cs typeface="Arial MT"/>
              </a:rPr>
              <a:t>can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benefit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from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85" dirty="0">
                <a:latin typeface="Arial MT"/>
                <a:cs typeface="Arial MT"/>
              </a:rPr>
              <a:t>KTable.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60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2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0" dirty="0">
                <a:latin typeface="Arial MT"/>
                <a:cs typeface="Arial MT"/>
              </a:rPr>
              <a:t>Example</a:t>
            </a:r>
            <a:endParaRPr sz="3950">
              <a:latin typeface="Arial MT"/>
              <a:cs typeface="Arial MT"/>
            </a:endParaRPr>
          </a:p>
          <a:p>
            <a:pPr marL="1017905" marR="723265" lvl="1" indent="-502920">
              <a:lnSpc>
                <a:spcPct val="196000"/>
              </a:lnSpc>
              <a:spcBef>
                <a:spcPts val="3704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75" dirty="0">
                <a:latin typeface="Arial MT"/>
                <a:cs typeface="Arial MT"/>
              </a:rPr>
              <a:t>Stock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0" dirty="0">
                <a:latin typeface="Arial MT"/>
                <a:cs typeface="Arial MT"/>
              </a:rPr>
              <a:t>Trading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App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requires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maintain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latest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value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given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Stock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symbol.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9724"/>
            <a:ext cx="100869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5" dirty="0">
                <a:latin typeface="Arial"/>
                <a:cs typeface="Arial"/>
              </a:rPr>
              <a:t>K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114" dirty="0">
                <a:latin typeface="Arial"/>
                <a:cs typeface="Arial"/>
              </a:rPr>
              <a:t>abl</a:t>
            </a:r>
            <a:r>
              <a:rPr sz="7000" b="1" spc="3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Unde</a:t>
            </a:r>
            <a:r>
              <a:rPr sz="7000" b="1" spc="20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th</a:t>
            </a:r>
            <a:r>
              <a:rPr sz="7000" b="1" spc="50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10" dirty="0">
                <a:latin typeface="Arial"/>
                <a:cs typeface="Arial"/>
              </a:rPr>
              <a:t>Hood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532" y="2009122"/>
            <a:ext cx="16476980" cy="4730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When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does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95" dirty="0">
                <a:latin typeface="Arial MT"/>
                <a:cs typeface="Arial MT"/>
              </a:rPr>
              <a:t>KTable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decides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emit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data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downstream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nodes?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5" dirty="0">
                <a:latin typeface="Arial MT"/>
                <a:cs typeface="Arial MT"/>
              </a:rPr>
              <a:t>There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20" dirty="0">
                <a:latin typeface="Arial MT"/>
                <a:cs typeface="Arial MT"/>
              </a:rPr>
              <a:t>two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configurations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controls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this: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5" dirty="0">
                <a:latin typeface="Arial MT"/>
                <a:cs typeface="Arial MT"/>
              </a:rPr>
              <a:t>cache.max.bytes.buffering</a:t>
            </a:r>
            <a:endParaRPr sz="3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35" dirty="0">
                <a:latin typeface="Arial MT"/>
                <a:cs typeface="Arial MT"/>
              </a:rPr>
              <a:t>commit.interval.ms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062" y="415519"/>
            <a:ext cx="108089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5" dirty="0">
                <a:latin typeface="Arial"/>
                <a:cs typeface="Arial"/>
              </a:rPr>
              <a:t>cache.max.bytes.buffering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938359"/>
            <a:ext cx="17923510" cy="7604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9745" indent="-487680">
              <a:lnSpc>
                <a:spcPct val="100000"/>
              </a:lnSpc>
              <a:spcBef>
                <a:spcPts val="135"/>
              </a:spcBef>
              <a:buSzPct val="123684"/>
              <a:buFont typeface="Arial MT"/>
              <a:buChar char="•"/>
              <a:tabLst>
                <a:tab pos="499745" algn="l"/>
                <a:tab pos="500380" algn="l"/>
              </a:tabLst>
            </a:pPr>
            <a:r>
              <a:rPr sz="3800" b="1" spc="-40" dirty="0">
                <a:latin typeface="Arial"/>
                <a:cs typeface="Arial"/>
              </a:rPr>
              <a:t>KTable</a:t>
            </a:r>
            <a:r>
              <a:rPr sz="3800" b="1" spc="10" dirty="0">
                <a:latin typeface="Arial"/>
                <a:cs typeface="Arial"/>
              </a:rPr>
              <a:t> </a:t>
            </a:r>
            <a:r>
              <a:rPr sz="3800" dirty="0">
                <a:latin typeface="Arial MT"/>
                <a:cs typeface="Arial MT"/>
              </a:rPr>
              <a:t>uses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55" dirty="0">
                <a:latin typeface="Arial MT"/>
                <a:cs typeface="Arial MT"/>
              </a:rPr>
              <a:t>a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cache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20" dirty="0">
                <a:latin typeface="Arial MT"/>
                <a:cs typeface="Arial MT"/>
              </a:rPr>
              <a:t>internally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60" dirty="0">
                <a:latin typeface="Arial MT"/>
                <a:cs typeface="Arial MT"/>
              </a:rPr>
              <a:t>for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5" dirty="0">
                <a:latin typeface="Arial MT"/>
                <a:cs typeface="Arial MT"/>
              </a:rPr>
              <a:t>deduplication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and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cache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serves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20" dirty="0">
                <a:latin typeface="Arial MT"/>
                <a:cs typeface="Arial MT"/>
              </a:rPr>
              <a:t>as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-15" dirty="0">
                <a:latin typeface="Arial MT"/>
                <a:cs typeface="Arial MT"/>
              </a:rPr>
              <a:t>buffer.</a:t>
            </a:r>
            <a:endParaRPr sz="3800">
              <a:latin typeface="Arial MT"/>
              <a:cs typeface="Arial MT"/>
            </a:endParaRPr>
          </a:p>
          <a:p>
            <a:pPr marL="1002665" marR="927100" lvl="1" indent="-487680">
              <a:lnSpc>
                <a:spcPct val="148000"/>
              </a:lnSpc>
              <a:spcBef>
                <a:spcPts val="3660"/>
              </a:spcBef>
              <a:buSzPct val="123684"/>
              <a:buChar char="•"/>
              <a:tabLst>
                <a:tab pos="1002665" algn="l"/>
                <a:tab pos="1003300" algn="l"/>
              </a:tabLst>
            </a:pPr>
            <a:r>
              <a:rPr sz="3800" spc="-20" dirty="0">
                <a:latin typeface="Arial MT"/>
                <a:cs typeface="Arial MT"/>
              </a:rPr>
              <a:t>This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buffer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0" dirty="0">
                <a:latin typeface="Arial MT"/>
                <a:cs typeface="Arial MT"/>
              </a:rPr>
              <a:t>holds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25" dirty="0">
                <a:latin typeface="Arial MT"/>
                <a:cs typeface="Arial MT"/>
              </a:rPr>
              <a:t>previous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value,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any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new</a:t>
            </a:r>
            <a:r>
              <a:rPr sz="3800" spc="10" dirty="0">
                <a:latin typeface="Arial MT"/>
                <a:cs typeface="Arial MT"/>
              </a:rPr>
              <a:t> message </a:t>
            </a:r>
            <a:r>
              <a:rPr sz="3800" spc="85" dirty="0">
                <a:latin typeface="Arial MT"/>
                <a:cs typeface="Arial MT"/>
              </a:rPr>
              <a:t>with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" dirty="0">
                <a:latin typeface="Arial MT"/>
                <a:cs typeface="Arial MT"/>
              </a:rPr>
              <a:t>same</a:t>
            </a:r>
            <a:r>
              <a:rPr sz="3800" spc="15" dirty="0">
                <a:latin typeface="Arial MT"/>
                <a:cs typeface="Arial MT"/>
              </a:rPr>
              <a:t> key </a:t>
            </a:r>
            <a:r>
              <a:rPr sz="3800" spc="-1045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updates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35" dirty="0">
                <a:latin typeface="Arial MT"/>
                <a:cs typeface="Arial MT"/>
              </a:rPr>
              <a:t>current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10" dirty="0">
                <a:latin typeface="Arial MT"/>
                <a:cs typeface="Arial MT"/>
              </a:rPr>
              <a:t>value.</a:t>
            </a:r>
            <a:endParaRPr sz="3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5000">
              <a:latin typeface="Arial MT"/>
              <a:cs typeface="Arial MT"/>
            </a:endParaRPr>
          </a:p>
          <a:p>
            <a:pPr marL="499745" indent="-487680">
              <a:lnSpc>
                <a:spcPct val="100000"/>
              </a:lnSpc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35" dirty="0">
                <a:latin typeface="Arial MT"/>
                <a:cs typeface="Arial MT"/>
              </a:rPr>
              <a:t>Caching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15" dirty="0">
                <a:latin typeface="Arial MT"/>
                <a:cs typeface="Arial MT"/>
              </a:rPr>
              <a:t>also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30" dirty="0">
                <a:latin typeface="Arial MT"/>
                <a:cs typeface="Arial MT"/>
              </a:rPr>
              <a:t>helps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85" dirty="0">
                <a:latin typeface="Arial MT"/>
                <a:cs typeface="Arial MT"/>
              </a:rPr>
              <a:t>with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amount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85" dirty="0">
                <a:latin typeface="Arial MT"/>
                <a:cs typeface="Arial MT"/>
              </a:rPr>
              <a:t>of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50" dirty="0">
                <a:latin typeface="Arial MT"/>
                <a:cs typeface="Arial MT"/>
              </a:rPr>
              <a:t>data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5" dirty="0">
                <a:latin typeface="Arial MT"/>
                <a:cs typeface="Arial MT"/>
              </a:rPr>
              <a:t>written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65" dirty="0">
                <a:latin typeface="Arial MT"/>
                <a:cs typeface="Arial MT"/>
              </a:rPr>
              <a:t>into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RocksDB</a:t>
            </a:r>
            <a:endParaRPr sz="3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000">
              <a:latin typeface="Arial MT"/>
              <a:cs typeface="Arial MT"/>
            </a:endParaRPr>
          </a:p>
          <a:p>
            <a:pPr marL="499745" indent="-487680">
              <a:lnSpc>
                <a:spcPct val="100000"/>
              </a:lnSpc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40" dirty="0">
                <a:latin typeface="Arial MT"/>
                <a:cs typeface="Arial MT"/>
              </a:rPr>
              <a:t>cache.max.bytes.buffering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80" dirty="0">
                <a:latin typeface="Arial MT"/>
                <a:cs typeface="Arial MT"/>
              </a:rPr>
              <a:t>=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10485760(~10MB)</a:t>
            </a:r>
            <a:endParaRPr sz="3800">
              <a:latin typeface="Arial MT"/>
              <a:cs typeface="Arial MT"/>
            </a:endParaRPr>
          </a:p>
          <a:p>
            <a:pPr marL="499745" marR="363855" indent="-487680">
              <a:lnSpc>
                <a:spcPct val="149300"/>
              </a:lnSpc>
              <a:spcBef>
                <a:spcPts val="3600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15" dirty="0">
                <a:latin typeface="Arial MT"/>
                <a:cs typeface="Arial MT"/>
              </a:rPr>
              <a:t>So,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if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buffer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25" dirty="0">
                <a:latin typeface="Arial MT"/>
                <a:cs typeface="Arial MT"/>
              </a:rPr>
              <a:t>size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10" dirty="0">
                <a:latin typeface="Arial MT"/>
                <a:cs typeface="Arial MT"/>
              </a:rPr>
              <a:t>is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5" dirty="0">
                <a:latin typeface="Arial MT"/>
                <a:cs typeface="Arial MT"/>
              </a:rPr>
              <a:t>greater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35" dirty="0">
                <a:latin typeface="Arial MT"/>
                <a:cs typeface="Arial MT"/>
              </a:rPr>
              <a:t>than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b="1" spc="15" dirty="0">
                <a:latin typeface="Arial"/>
                <a:cs typeface="Arial"/>
              </a:rPr>
              <a:t>cache.max.bytes.buffering </a:t>
            </a:r>
            <a:r>
              <a:rPr sz="3800" spc="-15" dirty="0">
                <a:latin typeface="Arial MT"/>
                <a:cs typeface="Arial MT"/>
              </a:rPr>
              <a:t>value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35" dirty="0">
                <a:latin typeface="Arial MT"/>
                <a:cs typeface="Arial MT"/>
              </a:rPr>
              <a:t>then </a:t>
            </a:r>
            <a:r>
              <a:rPr sz="3800" spc="-104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50" dirty="0">
                <a:latin typeface="Arial MT"/>
                <a:cs typeface="Arial MT"/>
              </a:rPr>
              <a:t>data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will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be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5" dirty="0">
                <a:latin typeface="Arial MT"/>
                <a:cs typeface="Arial MT"/>
              </a:rPr>
              <a:t>emitted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120" dirty="0">
                <a:latin typeface="Arial MT"/>
                <a:cs typeface="Arial MT"/>
              </a:rPr>
              <a:t>to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downstream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nodes</a:t>
            </a:r>
            <a:endParaRPr sz="3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23928"/>
            <a:ext cx="783082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0" dirty="0">
                <a:latin typeface="Arial"/>
                <a:cs typeface="Arial"/>
              </a:rPr>
              <a:t>commit.interval.ms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002384"/>
            <a:ext cx="1768602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commit.interval.ms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=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30000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95" dirty="0">
                <a:latin typeface="Arial MT"/>
                <a:cs typeface="Arial MT"/>
              </a:rPr>
              <a:t>(30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seconds)</a:t>
            </a:r>
            <a:endParaRPr sz="3950">
              <a:latin typeface="Arial MT"/>
              <a:cs typeface="Arial MT"/>
            </a:endParaRPr>
          </a:p>
          <a:p>
            <a:pPr marL="514984" marR="5080" indent="-502920">
              <a:lnSpc>
                <a:spcPct val="148800"/>
              </a:lnSpc>
              <a:spcBef>
                <a:spcPts val="3715"/>
              </a:spcBef>
              <a:buSzPct val="122784"/>
              <a:buFont typeface="Arial MT"/>
              <a:buChar char="•"/>
              <a:tabLst>
                <a:tab pos="514984" algn="l"/>
                <a:tab pos="515620" algn="l"/>
              </a:tabLst>
            </a:pPr>
            <a:r>
              <a:rPr sz="3950" b="1" spc="-60" dirty="0">
                <a:latin typeface="Arial"/>
                <a:cs typeface="Arial"/>
              </a:rPr>
              <a:t>KTable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30" dirty="0">
                <a:latin typeface="Arial MT"/>
                <a:cs typeface="Arial MT"/>
              </a:rPr>
              <a:t>emits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data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downstream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processor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nodes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once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90" dirty="0">
                <a:latin typeface="Arial MT"/>
                <a:cs typeface="Arial MT"/>
              </a:rPr>
              <a:t>commit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interval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 </a:t>
            </a:r>
            <a:r>
              <a:rPr sz="3950" spc="15" dirty="0">
                <a:latin typeface="Arial MT"/>
                <a:cs typeface="Arial MT"/>
              </a:rPr>
              <a:t>exhausted.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07109"/>
            <a:ext cx="54330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20" dirty="0">
                <a:latin typeface="Arial"/>
                <a:cs typeface="Arial"/>
              </a:rPr>
              <a:t>GlobalKTable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5134645"/>
            <a:ext cx="11633835" cy="3370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 MT"/>
                <a:cs typeface="Arial MT"/>
              </a:rPr>
              <a:t>GlobalKtable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very</a:t>
            </a:r>
            <a:r>
              <a:rPr sz="3950" dirty="0">
                <a:latin typeface="Arial MT"/>
                <a:cs typeface="Arial MT"/>
              </a:rPr>
              <a:t> similar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Ktable.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02284" marR="51435" lvl="1" indent="-502284" algn="r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02284" algn="l"/>
                <a:tab pos="5029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also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stores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latest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value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given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key.</a:t>
            </a:r>
            <a:endParaRPr sz="3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02284" marR="5080" indent="-502284" algn="r">
              <a:lnSpc>
                <a:spcPct val="100000"/>
              </a:lnSpc>
              <a:buSzPct val="122784"/>
              <a:buChar char="•"/>
              <a:tabLst>
                <a:tab pos="5022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operations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very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limited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40" dirty="0">
                <a:latin typeface="Arial MT"/>
                <a:cs typeface="Arial MT"/>
              </a:rPr>
              <a:t>GlobalKTable.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0818" y="2291154"/>
            <a:ext cx="74656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r>
              <a:rPr sz="2600" spc="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wordsGlobalTable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6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streamsBuilder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9408" y="2689047"/>
            <a:ext cx="42481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.globalTable(</a:t>
            </a:r>
            <a:r>
              <a:rPr sz="2600" spc="20" dirty="0">
                <a:solidFill>
                  <a:srgbClr val="077D16"/>
                </a:solidFill>
                <a:latin typeface="Courier New"/>
                <a:cs typeface="Courier New"/>
              </a:rPr>
              <a:t>"words"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3030" y="2689047"/>
            <a:ext cx="60579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Consumed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600" i="1" spc="20" dirty="0">
                <a:solidFill>
                  <a:srgbClr val="080808"/>
                </a:solidFill>
                <a:latin typeface="Courier New"/>
                <a:cs typeface="Courier New"/>
              </a:rPr>
              <a:t>with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600" spc="20" dirty="0">
                <a:latin typeface="Courier New"/>
                <a:cs typeface="Courier New"/>
              </a:rPr>
              <a:t>Serdes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600" i="1" spc="20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(),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6319" y="2689047"/>
            <a:ext cx="32429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Courier New"/>
                <a:cs typeface="Courier New"/>
              </a:rPr>
              <a:t>Serdes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600" i="1" spc="20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())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9414" y="3086941"/>
            <a:ext cx="9476105" cy="825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21155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600" spc="20" dirty="0">
                <a:latin typeface="Courier New"/>
                <a:cs typeface="Courier New"/>
              </a:rPr>
              <a:t>Materialized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600" i="1" spc="20" dirty="0">
                <a:solidFill>
                  <a:srgbClr val="080808"/>
                </a:solidFill>
                <a:latin typeface="Courier New"/>
                <a:cs typeface="Courier New"/>
              </a:rPr>
              <a:t>as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600" spc="20" dirty="0">
                <a:solidFill>
                  <a:srgbClr val="077D16"/>
                </a:solidFill>
                <a:latin typeface="Courier New"/>
                <a:cs typeface="Courier New"/>
              </a:rPr>
              <a:t>"words-global-store"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6718" y="2840973"/>
            <a:ext cx="491490" cy="300355"/>
          </a:xfrm>
          <a:custGeom>
            <a:avLst/>
            <a:gdLst/>
            <a:ahLst/>
            <a:cxnLst/>
            <a:rect l="l" t="t" r="r" b="b"/>
            <a:pathLst>
              <a:path w="491489" h="300355">
                <a:moveTo>
                  <a:pt x="176733" y="0"/>
                </a:moveTo>
                <a:lnTo>
                  <a:pt x="176733" y="102082"/>
                </a:lnTo>
                <a:lnTo>
                  <a:pt x="0" y="102082"/>
                </a:lnTo>
                <a:lnTo>
                  <a:pt x="0" y="198161"/>
                </a:lnTo>
                <a:lnTo>
                  <a:pt x="176733" y="198161"/>
                </a:lnTo>
                <a:lnTo>
                  <a:pt x="176733" y="300245"/>
                </a:lnTo>
                <a:lnTo>
                  <a:pt x="490926" y="150122"/>
                </a:lnTo>
                <a:lnTo>
                  <a:pt x="176733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156" y="110217"/>
            <a:ext cx="95738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5" dirty="0">
                <a:latin typeface="Arial"/>
                <a:cs typeface="Arial"/>
              </a:rPr>
              <a:t>K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114" dirty="0">
                <a:latin typeface="Arial"/>
                <a:cs typeface="Arial"/>
              </a:rPr>
              <a:t>abl</a:t>
            </a:r>
            <a:r>
              <a:rPr sz="7000" b="1" spc="3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35" dirty="0">
                <a:latin typeface="Arial"/>
                <a:cs typeface="Arial"/>
              </a:rPr>
              <a:t>v</a:t>
            </a:r>
            <a:r>
              <a:rPr sz="7000" b="1" spc="-19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85" dirty="0">
                <a:latin typeface="Arial"/>
                <a:cs typeface="Arial"/>
              </a:rPr>
              <a:t>GlobalK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114" dirty="0">
                <a:latin typeface="Arial"/>
                <a:cs typeface="Arial"/>
              </a:rPr>
              <a:t>able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664" y="6735760"/>
            <a:ext cx="7937500" cy="414536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68935" marR="309880" indent="-356870">
              <a:lnSpc>
                <a:spcPts val="2980"/>
              </a:lnSpc>
              <a:spcBef>
                <a:spcPts val="525"/>
              </a:spcBef>
              <a:buSzPct val="123214"/>
              <a:buChar char="•"/>
              <a:tabLst>
                <a:tab pos="368935" algn="l"/>
                <a:tab pos="369570" algn="l"/>
              </a:tabLst>
            </a:pPr>
            <a:r>
              <a:rPr sz="2800" spc="-70" dirty="0">
                <a:latin typeface="Arial MT"/>
                <a:cs typeface="Arial MT"/>
              </a:rPr>
              <a:t>KTable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5" dirty="0">
                <a:latin typeface="Arial MT"/>
                <a:cs typeface="Arial MT"/>
              </a:rPr>
              <a:t>will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have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keys </a:t>
            </a:r>
            <a:r>
              <a:rPr sz="2800" spc="45" dirty="0">
                <a:latin typeface="Arial MT"/>
                <a:cs typeface="Arial MT"/>
              </a:rPr>
              <a:t>distributed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5" dirty="0">
                <a:latin typeface="Arial MT"/>
                <a:cs typeface="Arial MT"/>
              </a:rPr>
              <a:t>between</a:t>
            </a:r>
            <a:r>
              <a:rPr lang="en-US"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these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90" dirty="0">
                <a:latin typeface="Arial MT"/>
                <a:cs typeface="Arial MT"/>
              </a:rPr>
              <a:t>two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instances</a:t>
            </a:r>
            <a:endParaRPr sz="2800" dirty="0">
              <a:latin typeface="Arial MT"/>
              <a:cs typeface="Arial MT"/>
            </a:endParaRPr>
          </a:p>
          <a:p>
            <a:pPr marL="368935" marR="210820" indent="-356870">
              <a:lnSpc>
                <a:spcPts val="2980"/>
              </a:lnSpc>
              <a:spcBef>
                <a:spcPts val="2625"/>
              </a:spcBef>
              <a:buSzPct val="123214"/>
              <a:buChar char="•"/>
              <a:tabLst>
                <a:tab pos="368935" algn="l"/>
                <a:tab pos="369570" algn="l"/>
              </a:tabLst>
            </a:pPr>
            <a:r>
              <a:rPr sz="2800" spc="-50" dirty="0">
                <a:latin typeface="Arial MT"/>
                <a:cs typeface="Arial MT"/>
              </a:rPr>
              <a:t>The </a:t>
            </a:r>
            <a:r>
              <a:rPr sz="2800" spc="-15" dirty="0">
                <a:latin typeface="Arial MT"/>
                <a:cs typeface="Arial MT"/>
              </a:rPr>
              <a:t>reason </a:t>
            </a:r>
            <a:r>
              <a:rPr sz="2800" spc="20" dirty="0">
                <a:latin typeface="Arial MT"/>
                <a:cs typeface="Arial MT"/>
              </a:rPr>
              <a:t>being </a:t>
            </a:r>
            <a:r>
              <a:rPr sz="2800" spc="25" dirty="0">
                <a:latin typeface="Arial MT"/>
                <a:cs typeface="Arial MT"/>
              </a:rPr>
              <a:t>we </a:t>
            </a:r>
            <a:r>
              <a:rPr sz="2800" spc="-25" dirty="0">
                <a:latin typeface="Arial MT"/>
                <a:cs typeface="Arial MT"/>
              </a:rPr>
              <a:t>have </a:t>
            </a:r>
            <a:r>
              <a:rPr sz="2800" spc="25" dirty="0">
                <a:latin typeface="Arial MT"/>
                <a:cs typeface="Arial MT"/>
              </a:rPr>
              <a:t>tasks </a:t>
            </a:r>
            <a:r>
              <a:rPr sz="2800" spc="40" dirty="0">
                <a:latin typeface="Arial MT"/>
                <a:cs typeface="Arial MT"/>
              </a:rPr>
              <a:t>split </a:t>
            </a:r>
            <a:r>
              <a:rPr sz="2800" spc="25" dirty="0">
                <a:latin typeface="Arial MT"/>
                <a:cs typeface="Arial MT"/>
              </a:rPr>
              <a:t>between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25" dirty="0">
                <a:latin typeface="Arial MT"/>
                <a:cs typeface="Arial MT"/>
              </a:rPr>
              <a:t>them</a:t>
            </a:r>
            <a:endParaRPr sz="2800" dirty="0">
              <a:latin typeface="Arial MT"/>
              <a:cs typeface="Arial MT"/>
            </a:endParaRPr>
          </a:p>
          <a:p>
            <a:pPr marL="368935" marR="5080" indent="-356870">
              <a:lnSpc>
                <a:spcPts val="2980"/>
              </a:lnSpc>
              <a:spcBef>
                <a:spcPts val="2625"/>
              </a:spcBef>
              <a:buSzPct val="123214"/>
              <a:buChar char="•"/>
              <a:tabLst>
                <a:tab pos="368935" algn="l"/>
                <a:tab pos="369570" algn="l"/>
              </a:tabLst>
            </a:pPr>
            <a:r>
              <a:rPr sz="2800" spc="10" dirty="0">
                <a:latin typeface="Arial MT"/>
                <a:cs typeface="Arial MT"/>
              </a:rPr>
              <a:t>Instance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1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has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access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80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15" dirty="0">
                <a:latin typeface="Arial MT"/>
                <a:cs typeface="Arial MT"/>
              </a:rPr>
              <a:t>only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keys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40" dirty="0">
                <a:latin typeface="Arial MT"/>
                <a:cs typeface="Arial MT"/>
              </a:rPr>
              <a:t>that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are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40" dirty="0">
                <a:latin typeface="Arial MT"/>
                <a:cs typeface="Arial MT"/>
              </a:rPr>
              <a:t>tied</a:t>
            </a:r>
            <a:r>
              <a:rPr lang="en-US" sz="2800" spc="40" dirty="0">
                <a:latin typeface="Arial MT"/>
                <a:cs typeface="Arial MT"/>
              </a:rPr>
              <a:t> </a:t>
            </a:r>
            <a:r>
              <a:rPr sz="2800" spc="80" dirty="0">
                <a:latin typeface="Arial MT"/>
                <a:cs typeface="Arial MT"/>
              </a:rPr>
              <a:t>to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Task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T1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T2</a:t>
            </a:r>
            <a:endParaRPr sz="2800" dirty="0">
              <a:latin typeface="Arial MT"/>
              <a:cs typeface="Arial MT"/>
            </a:endParaRPr>
          </a:p>
          <a:p>
            <a:pPr marL="368935" marR="5080" indent="-356870">
              <a:lnSpc>
                <a:spcPts val="2980"/>
              </a:lnSpc>
              <a:spcBef>
                <a:spcPts val="2630"/>
              </a:spcBef>
              <a:buSzPct val="123214"/>
              <a:buChar char="•"/>
              <a:tabLst>
                <a:tab pos="368935" algn="l"/>
                <a:tab pos="369570" algn="l"/>
              </a:tabLst>
            </a:pPr>
            <a:r>
              <a:rPr sz="2800" spc="10" dirty="0">
                <a:latin typeface="Arial MT"/>
                <a:cs typeface="Arial MT"/>
              </a:rPr>
              <a:t>Instance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2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has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access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80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15" dirty="0">
                <a:latin typeface="Arial MT"/>
                <a:cs typeface="Arial MT"/>
              </a:rPr>
              <a:t>only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keys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40" dirty="0">
                <a:latin typeface="Arial MT"/>
                <a:cs typeface="Arial MT"/>
              </a:rPr>
              <a:t>that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are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40" dirty="0">
                <a:latin typeface="Arial MT"/>
                <a:cs typeface="Arial MT"/>
              </a:rPr>
              <a:t>tied</a:t>
            </a:r>
            <a:r>
              <a:rPr lang="en-US" sz="2800" spc="40" dirty="0">
                <a:latin typeface="Arial MT"/>
                <a:cs typeface="Arial MT"/>
              </a:rPr>
              <a:t> </a:t>
            </a:r>
            <a:r>
              <a:rPr sz="2800" spc="80" dirty="0">
                <a:latin typeface="Arial MT"/>
                <a:cs typeface="Arial MT"/>
              </a:rPr>
              <a:t>to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Task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T3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T4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63263" y="1704947"/>
            <a:ext cx="4414520" cy="1999614"/>
            <a:chOff x="7763263" y="1704947"/>
            <a:chExt cx="4414520" cy="1999614"/>
          </a:xfrm>
        </p:grpSpPr>
        <p:sp>
          <p:nvSpPr>
            <p:cNvPr id="5" name="object 5"/>
            <p:cNvSpPr/>
            <p:nvPr/>
          </p:nvSpPr>
          <p:spPr>
            <a:xfrm>
              <a:off x="7763263" y="1704947"/>
              <a:ext cx="4414520" cy="1999614"/>
            </a:xfrm>
            <a:custGeom>
              <a:avLst/>
              <a:gdLst/>
              <a:ahLst/>
              <a:cxnLst/>
              <a:rect l="l" t="t" r="r" b="b"/>
              <a:pathLst>
                <a:path w="4414520" h="1999614">
                  <a:moveTo>
                    <a:pt x="4082836" y="0"/>
                  </a:moveTo>
                  <a:lnTo>
                    <a:pt x="331211" y="0"/>
                  </a:lnTo>
                  <a:lnTo>
                    <a:pt x="265302" y="253"/>
                  </a:lnTo>
                  <a:lnTo>
                    <a:pt x="212149" y="2028"/>
                  </a:lnTo>
                  <a:lnTo>
                    <a:pt x="169930" y="6847"/>
                  </a:lnTo>
                  <a:lnTo>
                    <a:pt x="97205" y="35798"/>
                  </a:lnTo>
                  <a:lnTo>
                    <a:pt x="63159" y="63160"/>
                  </a:lnTo>
                  <a:lnTo>
                    <a:pt x="35797" y="97205"/>
                  </a:lnTo>
                  <a:lnTo>
                    <a:pt x="16230" y="136824"/>
                  </a:lnTo>
                  <a:lnTo>
                    <a:pt x="2028" y="212149"/>
                  </a:lnTo>
                  <a:lnTo>
                    <a:pt x="253" y="265302"/>
                  </a:lnTo>
                  <a:lnTo>
                    <a:pt x="0" y="331212"/>
                  </a:lnTo>
                  <a:lnTo>
                    <a:pt x="0" y="1668273"/>
                  </a:lnTo>
                  <a:lnTo>
                    <a:pt x="253" y="1734183"/>
                  </a:lnTo>
                  <a:lnTo>
                    <a:pt x="2028" y="1787336"/>
                  </a:lnTo>
                  <a:lnTo>
                    <a:pt x="6847" y="1829555"/>
                  </a:lnTo>
                  <a:lnTo>
                    <a:pt x="35797" y="1902279"/>
                  </a:lnTo>
                  <a:lnTo>
                    <a:pt x="63159" y="1936325"/>
                  </a:lnTo>
                  <a:lnTo>
                    <a:pt x="97205" y="1963687"/>
                  </a:lnTo>
                  <a:lnTo>
                    <a:pt x="136824" y="1983254"/>
                  </a:lnTo>
                  <a:lnTo>
                    <a:pt x="212149" y="1997456"/>
                  </a:lnTo>
                  <a:lnTo>
                    <a:pt x="265302" y="1999232"/>
                  </a:lnTo>
                  <a:lnTo>
                    <a:pt x="331211" y="1999485"/>
                  </a:lnTo>
                  <a:lnTo>
                    <a:pt x="4082836" y="1999485"/>
                  </a:lnTo>
                  <a:lnTo>
                    <a:pt x="4148745" y="1999232"/>
                  </a:lnTo>
                  <a:lnTo>
                    <a:pt x="4201900" y="1997456"/>
                  </a:lnTo>
                  <a:lnTo>
                    <a:pt x="4244120" y="1992638"/>
                  </a:lnTo>
                  <a:lnTo>
                    <a:pt x="4316845" y="1963687"/>
                  </a:lnTo>
                  <a:lnTo>
                    <a:pt x="4350891" y="1936325"/>
                  </a:lnTo>
                  <a:lnTo>
                    <a:pt x="4378254" y="1902279"/>
                  </a:lnTo>
                  <a:lnTo>
                    <a:pt x="4397822" y="1862661"/>
                  </a:lnTo>
                  <a:lnTo>
                    <a:pt x="4412023" y="1787336"/>
                  </a:lnTo>
                  <a:lnTo>
                    <a:pt x="4413798" y="1734183"/>
                  </a:lnTo>
                  <a:lnTo>
                    <a:pt x="4414051" y="1668273"/>
                  </a:lnTo>
                  <a:lnTo>
                    <a:pt x="4414051" y="331212"/>
                  </a:lnTo>
                  <a:lnTo>
                    <a:pt x="4413798" y="265302"/>
                  </a:lnTo>
                  <a:lnTo>
                    <a:pt x="4412023" y="212149"/>
                  </a:lnTo>
                  <a:lnTo>
                    <a:pt x="4407205" y="169931"/>
                  </a:lnTo>
                  <a:lnTo>
                    <a:pt x="4378254" y="97205"/>
                  </a:lnTo>
                  <a:lnTo>
                    <a:pt x="4350891" y="63160"/>
                  </a:lnTo>
                  <a:lnTo>
                    <a:pt x="4316845" y="35798"/>
                  </a:lnTo>
                  <a:lnTo>
                    <a:pt x="4277228" y="16230"/>
                  </a:lnTo>
                  <a:lnTo>
                    <a:pt x="4201900" y="2028"/>
                  </a:lnTo>
                  <a:lnTo>
                    <a:pt x="4148745" y="253"/>
                  </a:lnTo>
                  <a:lnTo>
                    <a:pt x="4082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52751" y="1964454"/>
              <a:ext cx="2235200" cy="1540510"/>
            </a:xfrm>
            <a:custGeom>
              <a:avLst/>
              <a:gdLst/>
              <a:ahLst/>
              <a:cxnLst/>
              <a:rect l="l" t="t" r="r" b="b"/>
              <a:pathLst>
                <a:path w="2235200" h="1540510">
                  <a:moveTo>
                    <a:pt x="549427" y="1080452"/>
                  </a:moveTo>
                  <a:lnTo>
                    <a:pt x="543191" y="1030338"/>
                  </a:lnTo>
                  <a:lnTo>
                    <a:pt x="511606" y="990930"/>
                  </a:lnTo>
                  <a:lnTo>
                    <a:pt x="466763" y="977760"/>
                  </a:lnTo>
                  <a:lnTo>
                    <a:pt x="420331" y="976972"/>
                  </a:lnTo>
                  <a:lnTo>
                    <a:pt x="129095" y="976972"/>
                  </a:lnTo>
                  <a:lnTo>
                    <a:pt x="82651" y="977760"/>
                  </a:lnTo>
                  <a:lnTo>
                    <a:pt x="37820" y="990930"/>
                  </a:lnTo>
                  <a:lnTo>
                    <a:pt x="6235" y="1030338"/>
                  </a:lnTo>
                  <a:lnTo>
                    <a:pt x="0" y="1080452"/>
                  </a:lnTo>
                  <a:lnTo>
                    <a:pt x="0" y="1436916"/>
                  </a:lnTo>
                  <a:lnTo>
                    <a:pt x="6235" y="1487030"/>
                  </a:lnTo>
                  <a:lnTo>
                    <a:pt x="37820" y="1526438"/>
                  </a:lnTo>
                  <a:lnTo>
                    <a:pt x="82651" y="1539608"/>
                  </a:lnTo>
                  <a:lnTo>
                    <a:pt x="129095" y="1540395"/>
                  </a:lnTo>
                  <a:lnTo>
                    <a:pt x="420331" y="1540395"/>
                  </a:lnTo>
                  <a:lnTo>
                    <a:pt x="466763" y="1539608"/>
                  </a:lnTo>
                  <a:lnTo>
                    <a:pt x="511606" y="1526438"/>
                  </a:lnTo>
                  <a:lnTo>
                    <a:pt x="543191" y="1487030"/>
                  </a:lnTo>
                  <a:lnTo>
                    <a:pt x="549427" y="1436916"/>
                  </a:lnTo>
                  <a:lnTo>
                    <a:pt x="549427" y="1080452"/>
                  </a:lnTo>
                  <a:close/>
                </a:path>
                <a:path w="2235200" h="1540510">
                  <a:moveTo>
                    <a:pt x="1111300" y="1080452"/>
                  </a:moveTo>
                  <a:lnTo>
                    <a:pt x="1105065" y="1030338"/>
                  </a:lnTo>
                  <a:lnTo>
                    <a:pt x="1073480" y="990930"/>
                  </a:lnTo>
                  <a:lnTo>
                    <a:pt x="1028649" y="977760"/>
                  </a:lnTo>
                  <a:lnTo>
                    <a:pt x="982205" y="976972"/>
                  </a:lnTo>
                  <a:lnTo>
                    <a:pt x="690981" y="976972"/>
                  </a:lnTo>
                  <a:lnTo>
                    <a:pt x="644537" y="977760"/>
                  </a:lnTo>
                  <a:lnTo>
                    <a:pt x="599694" y="990930"/>
                  </a:lnTo>
                  <a:lnTo>
                    <a:pt x="568109" y="1030338"/>
                  </a:lnTo>
                  <a:lnTo>
                    <a:pt x="561886" y="1080452"/>
                  </a:lnTo>
                  <a:lnTo>
                    <a:pt x="561886" y="1436916"/>
                  </a:lnTo>
                  <a:lnTo>
                    <a:pt x="568109" y="1487030"/>
                  </a:lnTo>
                  <a:lnTo>
                    <a:pt x="599694" y="1526438"/>
                  </a:lnTo>
                  <a:lnTo>
                    <a:pt x="644537" y="1539608"/>
                  </a:lnTo>
                  <a:lnTo>
                    <a:pt x="690981" y="1540395"/>
                  </a:lnTo>
                  <a:lnTo>
                    <a:pt x="982205" y="1540395"/>
                  </a:lnTo>
                  <a:lnTo>
                    <a:pt x="1028649" y="1539608"/>
                  </a:lnTo>
                  <a:lnTo>
                    <a:pt x="1073480" y="1526438"/>
                  </a:lnTo>
                  <a:lnTo>
                    <a:pt x="1105065" y="1487030"/>
                  </a:lnTo>
                  <a:lnTo>
                    <a:pt x="1111300" y="1436916"/>
                  </a:lnTo>
                  <a:lnTo>
                    <a:pt x="1111300" y="1080452"/>
                  </a:lnTo>
                  <a:close/>
                </a:path>
                <a:path w="2235200" h="1540510">
                  <a:moveTo>
                    <a:pt x="1673174" y="1080452"/>
                  </a:moveTo>
                  <a:lnTo>
                    <a:pt x="1666951" y="1030338"/>
                  </a:lnTo>
                  <a:lnTo>
                    <a:pt x="1635366" y="990930"/>
                  </a:lnTo>
                  <a:lnTo>
                    <a:pt x="1590535" y="977760"/>
                  </a:lnTo>
                  <a:lnTo>
                    <a:pt x="1544091" y="976972"/>
                  </a:lnTo>
                  <a:lnTo>
                    <a:pt x="1252855" y="976972"/>
                  </a:lnTo>
                  <a:lnTo>
                    <a:pt x="1206411" y="977760"/>
                  </a:lnTo>
                  <a:lnTo>
                    <a:pt x="1161580" y="990930"/>
                  </a:lnTo>
                  <a:lnTo>
                    <a:pt x="1129995" y="1030338"/>
                  </a:lnTo>
                  <a:lnTo>
                    <a:pt x="1123759" y="1080452"/>
                  </a:lnTo>
                  <a:lnTo>
                    <a:pt x="1123759" y="1436916"/>
                  </a:lnTo>
                  <a:lnTo>
                    <a:pt x="1129995" y="1487030"/>
                  </a:lnTo>
                  <a:lnTo>
                    <a:pt x="1161580" y="1526438"/>
                  </a:lnTo>
                  <a:lnTo>
                    <a:pt x="1206411" y="1539608"/>
                  </a:lnTo>
                  <a:lnTo>
                    <a:pt x="1252855" y="1540395"/>
                  </a:lnTo>
                  <a:lnTo>
                    <a:pt x="1544091" y="1540395"/>
                  </a:lnTo>
                  <a:lnTo>
                    <a:pt x="1590535" y="1539608"/>
                  </a:lnTo>
                  <a:lnTo>
                    <a:pt x="1635366" y="1526438"/>
                  </a:lnTo>
                  <a:lnTo>
                    <a:pt x="1666951" y="1487030"/>
                  </a:lnTo>
                  <a:lnTo>
                    <a:pt x="1673174" y="1436916"/>
                  </a:lnTo>
                  <a:lnTo>
                    <a:pt x="1673174" y="1080452"/>
                  </a:lnTo>
                  <a:close/>
                </a:path>
                <a:path w="2235200" h="1540510">
                  <a:moveTo>
                    <a:pt x="1916722" y="240106"/>
                  </a:moveTo>
                  <a:lnTo>
                    <a:pt x="1916531" y="192328"/>
                  </a:lnTo>
                  <a:lnTo>
                    <a:pt x="1915248" y="153797"/>
                  </a:lnTo>
                  <a:lnTo>
                    <a:pt x="1904949" y="99187"/>
                  </a:lnTo>
                  <a:lnTo>
                    <a:pt x="1870925" y="45783"/>
                  </a:lnTo>
                  <a:lnTo>
                    <a:pt x="1817522" y="11772"/>
                  </a:lnTo>
                  <a:lnTo>
                    <a:pt x="1762925" y="1473"/>
                  </a:lnTo>
                  <a:lnTo>
                    <a:pt x="1724393" y="190"/>
                  </a:lnTo>
                  <a:lnTo>
                    <a:pt x="1676615" y="0"/>
                  </a:lnTo>
                  <a:lnTo>
                    <a:pt x="558444" y="0"/>
                  </a:lnTo>
                  <a:lnTo>
                    <a:pt x="510667" y="190"/>
                  </a:lnTo>
                  <a:lnTo>
                    <a:pt x="472135" y="1473"/>
                  </a:lnTo>
                  <a:lnTo>
                    <a:pt x="417537" y="11772"/>
                  </a:lnTo>
                  <a:lnTo>
                    <a:pt x="364134" y="45783"/>
                  </a:lnTo>
                  <a:lnTo>
                    <a:pt x="330111" y="99187"/>
                  </a:lnTo>
                  <a:lnTo>
                    <a:pt x="319824" y="153797"/>
                  </a:lnTo>
                  <a:lnTo>
                    <a:pt x="318541" y="192328"/>
                  </a:lnTo>
                  <a:lnTo>
                    <a:pt x="318350" y="240106"/>
                  </a:lnTo>
                  <a:lnTo>
                    <a:pt x="318350" y="484644"/>
                  </a:lnTo>
                  <a:lnTo>
                    <a:pt x="318541" y="532422"/>
                  </a:lnTo>
                  <a:lnTo>
                    <a:pt x="319824" y="570953"/>
                  </a:lnTo>
                  <a:lnTo>
                    <a:pt x="330111" y="625551"/>
                  </a:lnTo>
                  <a:lnTo>
                    <a:pt x="364134" y="678954"/>
                  </a:lnTo>
                  <a:lnTo>
                    <a:pt x="417537" y="712978"/>
                  </a:lnTo>
                  <a:lnTo>
                    <a:pt x="472135" y="723265"/>
                  </a:lnTo>
                  <a:lnTo>
                    <a:pt x="510667" y="724547"/>
                  </a:lnTo>
                  <a:lnTo>
                    <a:pt x="558444" y="724738"/>
                  </a:lnTo>
                  <a:lnTo>
                    <a:pt x="1676615" y="724738"/>
                  </a:lnTo>
                  <a:lnTo>
                    <a:pt x="1724393" y="724547"/>
                  </a:lnTo>
                  <a:lnTo>
                    <a:pt x="1762925" y="723265"/>
                  </a:lnTo>
                  <a:lnTo>
                    <a:pt x="1817522" y="712978"/>
                  </a:lnTo>
                  <a:lnTo>
                    <a:pt x="1870925" y="678954"/>
                  </a:lnTo>
                  <a:lnTo>
                    <a:pt x="1904949" y="625551"/>
                  </a:lnTo>
                  <a:lnTo>
                    <a:pt x="1915248" y="570953"/>
                  </a:lnTo>
                  <a:lnTo>
                    <a:pt x="1916531" y="532422"/>
                  </a:lnTo>
                  <a:lnTo>
                    <a:pt x="1916722" y="484644"/>
                  </a:lnTo>
                  <a:lnTo>
                    <a:pt x="1916722" y="240106"/>
                  </a:lnTo>
                  <a:close/>
                </a:path>
                <a:path w="2235200" h="1540510">
                  <a:moveTo>
                    <a:pt x="2235060" y="1080452"/>
                  </a:moveTo>
                  <a:lnTo>
                    <a:pt x="2228837" y="1030338"/>
                  </a:lnTo>
                  <a:lnTo>
                    <a:pt x="2197239" y="990930"/>
                  </a:lnTo>
                  <a:lnTo>
                    <a:pt x="2152408" y="977760"/>
                  </a:lnTo>
                  <a:lnTo>
                    <a:pt x="2105964" y="976972"/>
                  </a:lnTo>
                  <a:lnTo>
                    <a:pt x="1814741" y="976972"/>
                  </a:lnTo>
                  <a:lnTo>
                    <a:pt x="1768297" y="977760"/>
                  </a:lnTo>
                  <a:lnTo>
                    <a:pt x="1723453" y="990930"/>
                  </a:lnTo>
                  <a:lnTo>
                    <a:pt x="1691868" y="1030338"/>
                  </a:lnTo>
                  <a:lnTo>
                    <a:pt x="1685632" y="1080452"/>
                  </a:lnTo>
                  <a:lnTo>
                    <a:pt x="1685632" y="1436916"/>
                  </a:lnTo>
                  <a:lnTo>
                    <a:pt x="1691868" y="1487030"/>
                  </a:lnTo>
                  <a:lnTo>
                    <a:pt x="1723453" y="1526438"/>
                  </a:lnTo>
                  <a:lnTo>
                    <a:pt x="1768297" y="1539608"/>
                  </a:lnTo>
                  <a:lnTo>
                    <a:pt x="1814741" y="1540395"/>
                  </a:lnTo>
                  <a:lnTo>
                    <a:pt x="2105964" y="1540395"/>
                  </a:lnTo>
                  <a:lnTo>
                    <a:pt x="2152408" y="1539608"/>
                  </a:lnTo>
                  <a:lnTo>
                    <a:pt x="2197239" y="1526438"/>
                  </a:lnTo>
                  <a:lnTo>
                    <a:pt x="2228837" y="1487030"/>
                  </a:lnTo>
                  <a:lnTo>
                    <a:pt x="2235060" y="1436916"/>
                  </a:lnTo>
                  <a:lnTo>
                    <a:pt x="2235060" y="1080452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10091" y="2099684"/>
            <a:ext cx="2120900" cy="1320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35" dirty="0">
                <a:latin typeface="Arial MT"/>
                <a:cs typeface="Arial MT"/>
              </a:rPr>
              <a:t>Topic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561340" algn="l"/>
                <a:tab pos="1123315" algn="l"/>
                <a:tab pos="1685289" algn="l"/>
              </a:tabLst>
            </a:pPr>
            <a:r>
              <a:rPr sz="2600" spc="20" dirty="0">
                <a:latin typeface="Arial MT"/>
                <a:cs typeface="Arial MT"/>
              </a:rPr>
              <a:t>P1	P2	P3	P4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75250" y="4417494"/>
            <a:ext cx="7496175" cy="1945639"/>
            <a:chOff x="2275250" y="4417494"/>
            <a:chExt cx="7496175" cy="1945639"/>
          </a:xfrm>
        </p:grpSpPr>
        <p:sp>
          <p:nvSpPr>
            <p:cNvPr id="9" name="object 9"/>
            <p:cNvSpPr/>
            <p:nvPr/>
          </p:nvSpPr>
          <p:spPr>
            <a:xfrm>
              <a:off x="2285728" y="4427971"/>
              <a:ext cx="7475220" cy="1924685"/>
            </a:xfrm>
            <a:custGeom>
              <a:avLst/>
              <a:gdLst/>
              <a:ahLst/>
              <a:cxnLst/>
              <a:rect l="l" t="t" r="r" b="b"/>
              <a:pathLst>
                <a:path w="7475220" h="1924685">
                  <a:moveTo>
                    <a:pt x="0" y="0"/>
                  </a:moveTo>
                  <a:lnTo>
                    <a:pt x="7474831" y="0"/>
                  </a:lnTo>
                  <a:lnTo>
                    <a:pt x="7474831" y="1924328"/>
                  </a:lnTo>
                  <a:lnTo>
                    <a:pt x="0" y="1924328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00359" y="4573247"/>
              <a:ext cx="4128770" cy="711835"/>
            </a:xfrm>
            <a:custGeom>
              <a:avLst/>
              <a:gdLst/>
              <a:ahLst/>
              <a:cxnLst/>
              <a:rect l="l" t="t" r="r" b="b"/>
              <a:pathLst>
                <a:path w="4128770" h="711835">
                  <a:moveTo>
                    <a:pt x="3965577" y="0"/>
                  </a:moveTo>
                  <a:lnTo>
                    <a:pt x="163085" y="0"/>
                  </a:lnTo>
                  <a:lnTo>
                    <a:pt x="130607" y="124"/>
                  </a:lnTo>
                  <a:lnTo>
                    <a:pt x="83611" y="3374"/>
                  </a:lnTo>
                  <a:lnTo>
                    <a:pt x="47774" y="17639"/>
                  </a:lnTo>
                  <a:lnTo>
                    <a:pt x="17514" y="47900"/>
                  </a:lnTo>
                  <a:lnTo>
                    <a:pt x="3249" y="83736"/>
                  </a:lnTo>
                  <a:lnTo>
                    <a:pt x="0" y="130732"/>
                  </a:lnTo>
                  <a:lnTo>
                    <a:pt x="0" y="581047"/>
                  </a:lnTo>
                  <a:lnTo>
                    <a:pt x="874" y="607240"/>
                  </a:lnTo>
                  <a:lnTo>
                    <a:pt x="17514" y="663880"/>
                  </a:lnTo>
                  <a:lnTo>
                    <a:pt x="47774" y="694140"/>
                  </a:lnTo>
                  <a:lnTo>
                    <a:pt x="83611" y="708406"/>
                  </a:lnTo>
                  <a:lnTo>
                    <a:pt x="130607" y="711655"/>
                  </a:lnTo>
                  <a:lnTo>
                    <a:pt x="163085" y="711780"/>
                  </a:lnTo>
                  <a:lnTo>
                    <a:pt x="3965577" y="711780"/>
                  </a:lnTo>
                  <a:lnTo>
                    <a:pt x="4024247" y="710780"/>
                  </a:lnTo>
                  <a:lnTo>
                    <a:pt x="4080887" y="694140"/>
                  </a:lnTo>
                  <a:lnTo>
                    <a:pt x="4111147" y="663880"/>
                  </a:lnTo>
                  <a:lnTo>
                    <a:pt x="4125413" y="628044"/>
                  </a:lnTo>
                  <a:lnTo>
                    <a:pt x="4128663" y="581047"/>
                  </a:lnTo>
                  <a:lnTo>
                    <a:pt x="4128663" y="130732"/>
                  </a:lnTo>
                  <a:lnTo>
                    <a:pt x="4125413" y="83736"/>
                  </a:lnTo>
                  <a:lnTo>
                    <a:pt x="4111147" y="47900"/>
                  </a:lnTo>
                  <a:lnTo>
                    <a:pt x="4080887" y="17639"/>
                  </a:lnTo>
                  <a:lnTo>
                    <a:pt x="4045051" y="3374"/>
                  </a:lnTo>
                  <a:lnTo>
                    <a:pt x="3998055" y="124"/>
                  </a:lnTo>
                  <a:lnTo>
                    <a:pt x="3965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33444" y="4755263"/>
            <a:ext cx="22650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40558" y="4509085"/>
            <a:ext cx="7496175" cy="1945639"/>
            <a:chOff x="11340558" y="4509085"/>
            <a:chExt cx="7496175" cy="1945639"/>
          </a:xfrm>
        </p:grpSpPr>
        <p:sp>
          <p:nvSpPr>
            <p:cNvPr id="13" name="object 13"/>
            <p:cNvSpPr/>
            <p:nvPr/>
          </p:nvSpPr>
          <p:spPr>
            <a:xfrm>
              <a:off x="11351036" y="4519563"/>
              <a:ext cx="7475220" cy="1924685"/>
            </a:xfrm>
            <a:custGeom>
              <a:avLst/>
              <a:gdLst/>
              <a:ahLst/>
              <a:cxnLst/>
              <a:rect l="l" t="t" r="r" b="b"/>
              <a:pathLst>
                <a:path w="7475219" h="1924685">
                  <a:moveTo>
                    <a:pt x="0" y="0"/>
                  </a:moveTo>
                  <a:lnTo>
                    <a:pt x="7474831" y="0"/>
                  </a:lnTo>
                  <a:lnTo>
                    <a:pt x="7474831" y="1924328"/>
                  </a:lnTo>
                  <a:lnTo>
                    <a:pt x="0" y="1924328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565670" y="4664837"/>
              <a:ext cx="4128770" cy="711835"/>
            </a:xfrm>
            <a:custGeom>
              <a:avLst/>
              <a:gdLst/>
              <a:ahLst/>
              <a:cxnLst/>
              <a:rect l="l" t="t" r="r" b="b"/>
              <a:pathLst>
                <a:path w="4128769" h="711835">
                  <a:moveTo>
                    <a:pt x="3965576" y="0"/>
                  </a:moveTo>
                  <a:lnTo>
                    <a:pt x="163084" y="0"/>
                  </a:lnTo>
                  <a:lnTo>
                    <a:pt x="130605" y="124"/>
                  </a:lnTo>
                  <a:lnTo>
                    <a:pt x="104412" y="999"/>
                  </a:lnTo>
                  <a:lnTo>
                    <a:pt x="83608" y="3374"/>
                  </a:lnTo>
                  <a:lnTo>
                    <a:pt x="67297" y="7998"/>
                  </a:lnTo>
                  <a:lnTo>
                    <a:pt x="30992" y="31124"/>
                  </a:lnTo>
                  <a:lnTo>
                    <a:pt x="7864" y="67423"/>
                  </a:lnTo>
                  <a:lnTo>
                    <a:pt x="0" y="130733"/>
                  </a:lnTo>
                  <a:lnTo>
                    <a:pt x="0" y="581048"/>
                  </a:lnTo>
                  <a:lnTo>
                    <a:pt x="3245" y="628044"/>
                  </a:lnTo>
                  <a:lnTo>
                    <a:pt x="17507" y="663880"/>
                  </a:lnTo>
                  <a:lnTo>
                    <a:pt x="47771" y="694140"/>
                  </a:lnTo>
                  <a:lnTo>
                    <a:pt x="83608" y="708407"/>
                  </a:lnTo>
                  <a:lnTo>
                    <a:pt x="130605" y="711656"/>
                  </a:lnTo>
                  <a:lnTo>
                    <a:pt x="163084" y="711781"/>
                  </a:lnTo>
                  <a:lnTo>
                    <a:pt x="3965576" y="711781"/>
                  </a:lnTo>
                  <a:lnTo>
                    <a:pt x="4024244" y="710781"/>
                  </a:lnTo>
                  <a:lnTo>
                    <a:pt x="4080883" y="694140"/>
                  </a:lnTo>
                  <a:lnTo>
                    <a:pt x="4111143" y="663880"/>
                  </a:lnTo>
                  <a:lnTo>
                    <a:pt x="4125411" y="628044"/>
                  </a:lnTo>
                  <a:lnTo>
                    <a:pt x="4128661" y="581048"/>
                  </a:lnTo>
                  <a:lnTo>
                    <a:pt x="4128661" y="130733"/>
                  </a:lnTo>
                  <a:lnTo>
                    <a:pt x="4125411" y="83736"/>
                  </a:lnTo>
                  <a:lnTo>
                    <a:pt x="4111143" y="47900"/>
                  </a:lnTo>
                  <a:lnTo>
                    <a:pt x="4080883" y="17640"/>
                  </a:lnTo>
                  <a:lnTo>
                    <a:pt x="4045048" y="3374"/>
                  </a:lnTo>
                  <a:lnTo>
                    <a:pt x="3998053" y="124"/>
                  </a:lnTo>
                  <a:lnTo>
                    <a:pt x="3965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511454" y="4846853"/>
            <a:ext cx="22523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5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61056" y="5311755"/>
            <a:ext cx="6734175" cy="909319"/>
          </a:xfrm>
          <a:custGeom>
            <a:avLst/>
            <a:gdLst/>
            <a:ahLst/>
            <a:cxnLst/>
            <a:rect l="l" t="t" r="r" b="b"/>
            <a:pathLst>
              <a:path w="6734175" h="909320">
                <a:moveTo>
                  <a:pt x="869200" y="170967"/>
                </a:moveTo>
                <a:lnTo>
                  <a:pt x="868146" y="109512"/>
                </a:lnTo>
                <a:lnTo>
                  <a:pt x="860818" y="70624"/>
                </a:lnTo>
                <a:lnTo>
                  <a:pt x="836587" y="32600"/>
                </a:lnTo>
                <a:lnTo>
                  <a:pt x="798563" y="8369"/>
                </a:lnTo>
                <a:lnTo>
                  <a:pt x="759675" y="1041"/>
                </a:lnTo>
                <a:lnTo>
                  <a:pt x="698220" y="0"/>
                </a:lnTo>
                <a:lnTo>
                  <a:pt x="170967" y="0"/>
                </a:lnTo>
                <a:lnTo>
                  <a:pt x="109512" y="1041"/>
                </a:lnTo>
                <a:lnTo>
                  <a:pt x="70624" y="8369"/>
                </a:lnTo>
                <a:lnTo>
                  <a:pt x="32600" y="32600"/>
                </a:lnTo>
                <a:lnTo>
                  <a:pt x="8369" y="70624"/>
                </a:lnTo>
                <a:lnTo>
                  <a:pt x="1041" y="109512"/>
                </a:lnTo>
                <a:lnTo>
                  <a:pt x="0" y="170967"/>
                </a:lnTo>
                <a:lnTo>
                  <a:pt x="0" y="484047"/>
                </a:lnTo>
                <a:lnTo>
                  <a:pt x="1041" y="545503"/>
                </a:lnTo>
                <a:lnTo>
                  <a:pt x="8369" y="584390"/>
                </a:lnTo>
                <a:lnTo>
                  <a:pt x="32600" y="622414"/>
                </a:lnTo>
                <a:lnTo>
                  <a:pt x="70624" y="646633"/>
                </a:lnTo>
                <a:lnTo>
                  <a:pt x="109512" y="653973"/>
                </a:lnTo>
                <a:lnTo>
                  <a:pt x="170967" y="655015"/>
                </a:lnTo>
                <a:lnTo>
                  <a:pt x="698220" y="655015"/>
                </a:lnTo>
                <a:lnTo>
                  <a:pt x="759675" y="653973"/>
                </a:lnTo>
                <a:lnTo>
                  <a:pt x="798563" y="646633"/>
                </a:lnTo>
                <a:lnTo>
                  <a:pt x="836587" y="622414"/>
                </a:lnTo>
                <a:lnTo>
                  <a:pt x="860818" y="584390"/>
                </a:lnTo>
                <a:lnTo>
                  <a:pt x="868146" y="545503"/>
                </a:lnTo>
                <a:lnTo>
                  <a:pt x="869200" y="484047"/>
                </a:lnTo>
                <a:lnTo>
                  <a:pt x="869200" y="170967"/>
                </a:lnTo>
                <a:close/>
              </a:path>
              <a:path w="6734175" h="909320">
                <a:moveTo>
                  <a:pt x="1835124" y="170967"/>
                </a:moveTo>
                <a:lnTo>
                  <a:pt x="1834070" y="109512"/>
                </a:lnTo>
                <a:lnTo>
                  <a:pt x="1826742" y="70624"/>
                </a:lnTo>
                <a:lnTo>
                  <a:pt x="1802511" y="32600"/>
                </a:lnTo>
                <a:lnTo>
                  <a:pt x="1764487" y="8369"/>
                </a:lnTo>
                <a:lnTo>
                  <a:pt x="1725612" y="1041"/>
                </a:lnTo>
                <a:lnTo>
                  <a:pt x="1664144" y="0"/>
                </a:lnTo>
                <a:lnTo>
                  <a:pt x="1136891" y="0"/>
                </a:lnTo>
                <a:lnTo>
                  <a:pt x="1075436" y="1041"/>
                </a:lnTo>
                <a:lnTo>
                  <a:pt x="1036548" y="8369"/>
                </a:lnTo>
                <a:lnTo>
                  <a:pt x="998524" y="32600"/>
                </a:lnTo>
                <a:lnTo>
                  <a:pt x="974305" y="70624"/>
                </a:lnTo>
                <a:lnTo>
                  <a:pt x="966965" y="109512"/>
                </a:lnTo>
                <a:lnTo>
                  <a:pt x="965923" y="170967"/>
                </a:lnTo>
                <a:lnTo>
                  <a:pt x="965923" y="484047"/>
                </a:lnTo>
                <a:lnTo>
                  <a:pt x="966965" y="545503"/>
                </a:lnTo>
                <a:lnTo>
                  <a:pt x="974305" y="584390"/>
                </a:lnTo>
                <a:lnTo>
                  <a:pt x="998524" y="622414"/>
                </a:lnTo>
                <a:lnTo>
                  <a:pt x="1036548" y="646633"/>
                </a:lnTo>
                <a:lnTo>
                  <a:pt x="1075436" y="653973"/>
                </a:lnTo>
                <a:lnTo>
                  <a:pt x="1136891" y="655015"/>
                </a:lnTo>
                <a:lnTo>
                  <a:pt x="1664144" y="655015"/>
                </a:lnTo>
                <a:lnTo>
                  <a:pt x="1725612" y="653973"/>
                </a:lnTo>
                <a:lnTo>
                  <a:pt x="1764487" y="646633"/>
                </a:lnTo>
                <a:lnTo>
                  <a:pt x="1802511" y="622414"/>
                </a:lnTo>
                <a:lnTo>
                  <a:pt x="1826742" y="584390"/>
                </a:lnTo>
                <a:lnTo>
                  <a:pt x="1834070" y="545503"/>
                </a:lnTo>
                <a:lnTo>
                  <a:pt x="1835124" y="484047"/>
                </a:lnTo>
                <a:lnTo>
                  <a:pt x="1835124" y="170967"/>
                </a:lnTo>
                <a:close/>
              </a:path>
              <a:path w="6734175" h="909320">
                <a:moveTo>
                  <a:pt x="6733781" y="493903"/>
                </a:moveTo>
                <a:lnTo>
                  <a:pt x="6733603" y="446125"/>
                </a:lnTo>
                <a:lnTo>
                  <a:pt x="6732321" y="407593"/>
                </a:lnTo>
                <a:lnTo>
                  <a:pt x="6722021" y="352983"/>
                </a:lnTo>
                <a:lnTo>
                  <a:pt x="6687998" y="299593"/>
                </a:lnTo>
                <a:lnTo>
                  <a:pt x="6634607" y="265569"/>
                </a:lnTo>
                <a:lnTo>
                  <a:pt x="6579997" y="255270"/>
                </a:lnTo>
                <a:lnTo>
                  <a:pt x="6541465" y="253987"/>
                </a:lnTo>
                <a:lnTo>
                  <a:pt x="6493688" y="253809"/>
                </a:lnTo>
                <a:lnTo>
                  <a:pt x="4798377" y="253809"/>
                </a:lnTo>
                <a:lnTo>
                  <a:pt x="4750600" y="253987"/>
                </a:lnTo>
                <a:lnTo>
                  <a:pt x="4712068" y="255270"/>
                </a:lnTo>
                <a:lnTo>
                  <a:pt x="4657458" y="265569"/>
                </a:lnTo>
                <a:lnTo>
                  <a:pt x="4604055" y="299593"/>
                </a:lnTo>
                <a:lnTo>
                  <a:pt x="4570044" y="352983"/>
                </a:lnTo>
                <a:lnTo>
                  <a:pt x="4559744" y="407593"/>
                </a:lnTo>
                <a:lnTo>
                  <a:pt x="4558462" y="446125"/>
                </a:lnTo>
                <a:lnTo>
                  <a:pt x="4558271" y="493903"/>
                </a:lnTo>
                <a:lnTo>
                  <a:pt x="4558271" y="668731"/>
                </a:lnTo>
                <a:lnTo>
                  <a:pt x="4558462" y="716508"/>
                </a:lnTo>
                <a:lnTo>
                  <a:pt x="4559744" y="755040"/>
                </a:lnTo>
                <a:lnTo>
                  <a:pt x="4570044" y="809637"/>
                </a:lnTo>
                <a:lnTo>
                  <a:pt x="4604055" y="863041"/>
                </a:lnTo>
                <a:lnTo>
                  <a:pt x="4657458" y="897051"/>
                </a:lnTo>
                <a:lnTo>
                  <a:pt x="4712068" y="907351"/>
                </a:lnTo>
                <a:lnTo>
                  <a:pt x="4750600" y="908634"/>
                </a:lnTo>
                <a:lnTo>
                  <a:pt x="4798377" y="908824"/>
                </a:lnTo>
                <a:lnTo>
                  <a:pt x="6493688" y="908824"/>
                </a:lnTo>
                <a:lnTo>
                  <a:pt x="6541465" y="908634"/>
                </a:lnTo>
                <a:lnTo>
                  <a:pt x="6579997" y="907351"/>
                </a:lnTo>
                <a:lnTo>
                  <a:pt x="6634607" y="897051"/>
                </a:lnTo>
                <a:lnTo>
                  <a:pt x="6687998" y="863041"/>
                </a:lnTo>
                <a:lnTo>
                  <a:pt x="6722021" y="809637"/>
                </a:lnTo>
                <a:lnTo>
                  <a:pt x="6732321" y="755040"/>
                </a:lnTo>
                <a:lnTo>
                  <a:pt x="6733603" y="716508"/>
                </a:lnTo>
                <a:lnTo>
                  <a:pt x="6733781" y="668731"/>
                </a:lnTo>
                <a:lnTo>
                  <a:pt x="6733781" y="493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97373" y="5311755"/>
            <a:ext cx="6962775" cy="909319"/>
          </a:xfrm>
          <a:custGeom>
            <a:avLst/>
            <a:gdLst/>
            <a:ahLst/>
            <a:cxnLst/>
            <a:rect l="l" t="t" r="r" b="b"/>
            <a:pathLst>
              <a:path w="6962775" h="909320">
                <a:moveTo>
                  <a:pt x="869200" y="170967"/>
                </a:moveTo>
                <a:lnTo>
                  <a:pt x="868159" y="109512"/>
                </a:lnTo>
                <a:lnTo>
                  <a:pt x="860831" y="70624"/>
                </a:lnTo>
                <a:lnTo>
                  <a:pt x="836599" y="32600"/>
                </a:lnTo>
                <a:lnTo>
                  <a:pt x="798576" y="8369"/>
                </a:lnTo>
                <a:lnTo>
                  <a:pt x="759688" y="1041"/>
                </a:lnTo>
                <a:lnTo>
                  <a:pt x="698233" y="0"/>
                </a:lnTo>
                <a:lnTo>
                  <a:pt x="170980" y="0"/>
                </a:lnTo>
                <a:lnTo>
                  <a:pt x="109524" y="1041"/>
                </a:lnTo>
                <a:lnTo>
                  <a:pt x="70637" y="8369"/>
                </a:lnTo>
                <a:lnTo>
                  <a:pt x="32613" y="32600"/>
                </a:lnTo>
                <a:lnTo>
                  <a:pt x="8394" y="70624"/>
                </a:lnTo>
                <a:lnTo>
                  <a:pt x="1054" y="109512"/>
                </a:lnTo>
                <a:lnTo>
                  <a:pt x="0" y="170967"/>
                </a:lnTo>
                <a:lnTo>
                  <a:pt x="0" y="484047"/>
                </a:lnTo>
                <a:lnTo>
                  <a:pt x="1054" y="545503"/>
                </a:lnTo>
                <a:lnTo>
                  <a:pt x="8394" y="584390"/>
                </a:lnTo>
                <a:lnTo>
                  <a:pt x="32613" y="622414"/>
                </a:lnTo>
                <a:lnTo>
                  <a:pt x="70637" y="646633"/>
                </a:lnTo>
                <a:lnTo>
                  <a:pt x="109524" y="653973"/>
                </a:lnTo>
                <a:lnTo>
                  <a:pt x="170980" y="655015"/>
                </a:lnTo>
                <a:lnTo>
                  <a:pt x="698233" y="655015"/>
                </a:lnTo>
                <a:lnTo>
                  <a:pt x="759688" y="653973"/>
                </a:lnTo>
                <a:lnTo>
                  <a:pt x="798576" y="646633"/>
                </a:lnTo>
                <a:lnTo>
                  <a:pt x="836599" y="622414"/>
                </a:lnTo>
                <a:lnTo>
                  <a:pt x="860831" y="584390"/>
                </a:lnTo>
                <a:lnTo>
                  <a:pt x="868159" y="545503"/>
                </a:lnTo>
                <a:lnTo>
                  <a:pt x="869200" y="484047"/>
                </a:lnTo>
                <a:lnTo>
                  <a:pt x="869200" y="170967"/>
                </a:lnTo>
                <a:close/>
              </a:path>
              <a:path w="6962775" h="909320">
                <a:moveTo>
                  <a:pt x="1835137" y="170967"/>
                </a:moveTo>
                <a:lnTo>
                  <a:pt x="1834083" y="109512"/>
                </a:lnTo>
                <a:lnTo>
                  <a:pt x="1826755" y="70624"/>
                </a:lnTo>
                <a:lnTo>
                  <a:pt x="1802536" y="32600"/>
                </a:lnTo>
                <a:lnTo>
                  <a:pt x="1764512" y="8369"/>
                </a:lnTo>
                <a:lnTo>
                  <a:pt x="1725625" y="1041"/>
                </a:lnTo>
                <a:lnTo>
                  <a:pt x="1664169" y="0"/>
                </a:lnTo>
                <a:lnTo>
                  <a:pt x="1136916" y="0"/>
                </a:lnTo>
                <a:lnTo>
                  <a:pt x="1075448" y="1041"/>
                </a:lnTo>
                <a:lnTo>
                  <a:pt x="1036574" y="8369"/>
                </a:lnTo>
                <a:lnTo>
                  <a:pt x="998537" y="32600"/>
                </a:lnTo>
                <a:lnTo>
                  <a:pt x="974305" y="70624"/>
                </a:lnTo>
                <a:lnTo>
                  <a:pt x="966978" y="109512"/>
                </a:lnTo>
                <a:lnTo>
                  <a:pt x="965936" y="170967"/>
                </a:lnTo>
                <a:lnTo>
                  <a:pt x="965936" y="484047"/>
                </a:lnTo>
                <a:lnTo>
                  <a:pt x="966978" y="545503"/>
                </a:lnTo>
                <a:lnTo>
                  <a:pt x="974305" y="584390"/>
                </a:lnTo>
                <a:lnTo>
                  <a:pt x="998537" y="622414"/>
                </a:lnTo>
                <a:lnTo>
                  <a:pt x="1036574" y="646633"/>
                </a:lnTo>
                <a:lnTo>
                  <a:pt x="1075448" y="653973"/>
                </a:lnTo>
                <a:lnTo>
                  <a:pt x="1136916" y="655015"/>
                </a:lnTo>
                <a:lnTo>
                  <a:pt x="1664169" y="655015"/>
                </a:lnTo>
                <a:lnTo>
                  <a:pt x="1725625" y="653973"/>
                </a:lnTo>
                <a:lnTo>
                  <a:pt x="1764512" y="646633"/>
                </a:lnTo>
                <a:lnTo>
                  <a:pt x="1802536" y="622414"/>
                </a:lnTo>
                <a:lnTo>
                  <a:pt x="1826755" y="584390"/>
                </a:lnTo>
                <a:lnTo>
                  <a:pt x="1834083" y="545503"/>
                </a:lnTo>
                <a:lnTo>
                  <a:pt x="1835137" y="484047"/>
                </a:lnTo>
                <a:lnTo>
                  <a:pt x="1835137" y="170967"/>
                </a:lnTo>
                <a:close/>
              </a:path>
              <a:path w="6962775" h="909320">
                <a:moveTo>
                  <a:pt x="6962775" y="493903"/>
                </a:moveTo>
                <a:lnTo>
                  <a:pt x="6962597" y="446125"/>
                </a:lnTo>
                <a:lnTo>
                  <a:pt x="6961302" y="407593"/>
                </a:lnTo>
                <a:lnTo>
                  <a:pt x="6951015" y="352983"/>
                </a:lnTo>
                <a:lnTo>
                  <a:pt x="6916991" y="299593"/>
                </a:lnTo>
                <a:lnTo>
                  <a:pt x="6863588" y="265569"/>
                </a:lnTo>
                <a:lnTo>
                  <a:pt x="6808991" y="255270"/>
                </a:lnTo>
                <a:lnTo>
                  <a:pt x="6770459" y="253987"/>
                </a:lnTo>
                <a:lnTo>
                  <a:pt x="6722681" y="253809"/>
                </a:lnTo>
                <a:lnTo>
                  <a:pt x="5027358" y="253809"/>
                </a:lnTo>
                <a:lnTo>
                  <a:pt x="4979581" y="253987"/>
                </a:lnTo>
                <a:lnTo>
                  <a:pt x="4941049" y="255270"/>
                </a:lnTo>
                <a:lnTo>
                  <a:pt x="4886452" y="265569"/>
                </a:lnTo>
                <a:lnTo>
                  <a:pt x="4833048" y="299593"/>
                </a:lnTo>
                <a:lnTo>
                  <a:pt x="4799038" y="352983"/>
                </a:lnTo>
                <a:lnTo>
                  <a:pt x="4788738" y="407593"/>
                </a:lnTo>
                <a:lnTo>
                  <a:pt x="4787443" y="446125"/>
                </a:lnTo>
                <a:lnTo>
                  <a:pt x="4787265" y="493903"/>
                </a:lnTo>
                <a:lnTo>
                  <a:pt x="4787265" y="668731"/>
                </a:lnTo>
                <a:lnTo>
                  <a:pt x="4787443" y="716508"/>
                </a:lnTo>
                <a:lnTo>
                  <a:pt x="4788738" y="755040"/>
                </a:lnTo>
                <a:lnTo>
                  <a:pt x="4799038" y="809637"/>
                </a:lnTo>
                <a:lnTo>
                  <a:pt x="4833048" y="863041"/>
                </a:lnTo>
                <a:lnTo>
                  <a:pt x="4886452" y="897051"/>
                </a:lnTo>
                <a:lnTo>
                  <a:pt x="4941049" y="907351"/>
                </a:lnTo>
                <a:lnTo>
                  <a:pt x="4979581" y="908634"/>
                </a:lnTo>
                <a:lnTo>
                  <a:pt x="5027358" y="908824"/>
                </a:lnTo>
                <a:lnTo>
                  <a:pt x="6722681" y="908824"/>
                </a:lnTo>
                <a:lnTo>
                  <a:pt x="6770459" y="908634"/>
                </a:lnTo>
                <a:lnTo>
                  <a:pt x="6808991" y="907351"/>
                </a:lnTo>
                <a:lnTo>
                  <a:pt x="6863588" y="897051"/>
                </a:lnTo>
                <a:lnTo>
                  <a:pt x="6916991" y="863041"/>
                </a:lnTo>
                <a:lnTo>
                  <a:pt x="6951015" y="809637"/>
                </a:lnTo>
                <a:lnTo>
                  <a:pt x="6961302" y="755040"/>
                </a:lnTo>
                <a:lnTo>
                  <a:pt x="6962597" y="716508"/>
                </a:lnTo>
                <a:lnTo>
                  <a:pt x="6962775" y="668731"/>
                </a:lnTo>
                <a:lnTo>
                  <a:pt x="6962775" y="493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43000" y="5721393"/>
            <a:ext cx="17341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35" dirty="0">
                <a:solidFill>
                  <a:srgbClr val="FFFFFF"/>
                </a:solidFill>
                <a:latin typeface="Arial MT"/>
                <a:cs typeface="Arial MT"/>
              </a:rPr>
              <a:t>Stream</a:t>
            </a:r>
            <a:r>
              <a:rPr sz="19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Arial MT"/>
                <a:cs typeface="Arial MT"/>
              </a:rPr>
              <a:t>Thread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21002" y="5721393"/>
            <a:ext cx="17214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35" dirty="0">
                <a:solidFill>
                  <a:srgbClr val="FFFFFF"/>
                </a:solidFill>
                <a:latin typeface="Arial MT"/>
                <a:cs typeface="Arial MT"/>
              </a:rPr>
              <a:t>Stream</a:t>
            </a:r>
            <a:r>
              <a:rPr sz="19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Arial MT"/>
                <a:cs typeface="Arial MT"/>
              </a:rPr>
              <a:t>Thread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90466" y="3665349"/>
            <a:ext cx="3365500" cy="693420"/>
          </a:xfrm>
          <a:custGeom>
            <a:avLst/>
            <a:gdLst/>
            <a:ahLst/>
            <a:cxnLst/>
            <a:rect l="l" t="t" r="r" b="b"/>
            <a:pathLst>
              <a:path w="3365500" h="693420">
                <a:moveTo>
                  <a:pt x="3136925" y="0"/>
                </a:moveTo>
                <a:lnTo>
                  <a:pt x="228486" y="0"/>
                </a:lnTo>
                <a:lnTo>
                  <a:pt x="183018" y="174"/>
                </a:lnTo>
                <a:lnTo>
                  <a:pt x="117226" y="4723"/>
                </a:lnTo>
                <a:lnTo>
                  <a:pt x="67057" y="24694"/>
                </a:lnTo>
                <a:lnTo>
                  <a:pt x="24694" y="67057"/>
                </a:lnTo>
                <a:lnTo>
                  <a:pt x="4723" y="117226"/>
                </a:lnTo>
                <a:lnTo>
                  <a:pt x="174" y="183018"/>
                </a:lnTo>
                <a:lnTo>
                  <a:pt x="0" y="228486"/>
                </a:lnTo>
                <a:lnTo>
                  <a:pt x="0" y="464524"/>
                </a:lnTo>
                <a:lnTo>
                  <a:pt x="174" y="509991"/>
                </a:lnTo>
                <a:lnTo>
                  <a:pt x="4723" y="575783"/>
                </a:lnTo>
                <a:lnTo>
                  <a:pt x="24694" y="625953"/>
                </a:lnTo>
                <a:lnTo>
                  <a:pt x="67057" y="668315"/>
                </a:lnTo>
                <a:lnTo>
                  <a:pt x="117226" y="688286"/>
                </a:lnTo>
                <a:lnTo>
                  <a:pt x="183018" y="692835"/>
                </a:lnTo>
                <a:lnTo>
                  <a:pt x="228486" y="693010"/>
                </a:lnTo>
                <a:lnTo>
                  <a:pt x="3136925" y="693010"/>
                </a:lnTo>
                <a:lnTo>
                  <a:pt x="3182392" y="692835"/>
                </a:lnTo>
                <a:lnTo>
                  <a:pt x="3248184" y="688286"/>
                </a:lnTo>
                <a:lnTo>
                  <a:pt x="3298353" y="668315"/>
                </a:lnTo>
                <a:lnTo>
                  <a:pt x="3340716" y="625953"/>
                </a:lnTo>
                <a:lnTo>
                  <a:pt x="3360687" y="575783"/>
                </a:lnTo>
                <a:lnTo>
                  <a:pt x="3365236" y="509991"/>
                </a:lnTo>
                <a:lnTo>
                  <a:pt x="3365411" y="464524"/>
                </a:lnTo>
                <a:lnTo>
                  <a:pt x="3365411" y="228486"/>
                </a:lnTo>
                <a:lnTo>
                  <a:pt x="3365236" y="183018"/>
                </a:lnTo>
                <a:lnTo>
                  <a:pt x="3360687" y="117226"/>
                </a:lnTo>
                <a:lnTo>
                  <a:pt x="3340716" y="67057"/>
                </a:lnTo>
                <a:lnTo>
                  <a:pt x="3298353" y="24694"/>
                </a:lnTo>
                <a:lnTo>
                  <a:pt x="3248184" y="4723"/>
                </a:lnTo>
                <a:lnTo>
                  <a:pt x="3182392" y="174"/>
                </a:lnTo>
                <a:lnTo>
                  <a:pt x="313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67489" y="3836894"/>
            <a:ext cx="2811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application.id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431551" y="3665349"/>
            <a:ext cx="3365500" cy="693420"/>
          </a:xfrm>
          <a:custGeom>
            <a:avLst/>
            <a:gdLst/>
            <a:ahLst/>
            <a:cxnLst/>
            <a:rect l="l" t="t" r="r" b="b"/>
            <a:pathLst>
              <a:path w="3365500" h="693420">
                <a:moveTo>
                  <a:pt x="3136920" y="0"/>
                </a:moveTo>
                <a:lnTo>
                  <a:pt x="228485" y="0"/>
                </a:lnTo>
                <a:lnTo>
                  <a:pt x="183013" y="174"/>
                </a:lnTo>
                <a:lnTo>
                  <a:pt x="117221" y="4723"/>
                </a:lnTo>
                <a:lnTo>
                  <a:pt x="67051" y="24694"/>
                </a:lnTo>
                <a:lnTo>
                  <a:pt x="24691" y="67057"/>
                </a:lnTo>
                <a:lnTo>
                  <a:pt x="4722" y="117226"/>
                </a:lnTo>
                <a:lnTo>
                  <a:pt x="174" y="183018"/>
                </a:lnTo>
                <a:lnTo>
                  <a:pt x="0" y="228486"/>
                </a:lnTo>
                <a:lnTo>
                  <a:pt x="0" y="464524"/>
                </a:lnTo>
                <a:lnTo>
                  <a:pt x="174" y="509991"/>
                </a:lnTo>
                <a:lnTo>
                  <a:pt x="4722" y="575783"/>
                </a:lnTo>
                <a:lnTo>
                  <a:pt x="24691" y="625953"/>
                </a:lnTo>
                <a:lnTo>
                  <a:pt x="67051" y="668315"/>
                </a:lnTo>
                <a:lnTo>
                  <a:pt x="117221" y="688286"/>
                </a:lnTo>
                <a:lnTo>
                  <a:pt x="183013" y="692835"/>
                </a:lnTo>
                <a:lnTo>
                  <a:pt x="228485" y="693010"/>
                </a:lnTo>
                <a:lnTo>
                  <a:pt x="3136920" y="693010"/>
                </a:lnTo>
                <a:lnTo>
                  <a:pt x="3182385" y="692835"/>
                </a:lnTo>
                <a:lnTo>
                  <a:pt x="3248178" y="688286"/>
                </a:lnTo>
                <a:lnTo>
                  <a:pt x="3298349" y="668315"/>
                </a:lnTo>
                <a:lnTo>
                  <a:pt x="3340712" y="625953"/>
                </a:lnTo>
                <a:lnTo>
                  <a:pt x="3360683" y="575783"/>
                </a:lnTo>
                <a:lnTo>
                  <a:pt x="3365230" y="509991"/>
                </a:lnTo>
                <a:lnTo>
                  <a:pt x="3365405" y="464524"/>
                </a:lnTo>
                <a:lnTo>
                  <a:pt x="3365405" y="228486"/>
                </a:lnTo>
                <a:lnTo>
                  <a:pt x="3365230" y="183018"/>
                </a:lnTo>
                <a:lnTo>
                  <a:pt x="3360683" y="117226"/>
                </a:lnTo>
                <a:lnTo>
                  <a:pt x="3340712" y="67057"/>
                </a:lnTo>
                <a:lnTo>
                  <a:pt x="3298349" y="24694"/>
                </a:lnTo>
                <a:lnTo>
                  <a:pt x="3248178" y="4723"/>
                </a:lnTo>
                <a:lnTo>
                  <a:pt x="3182385" y="174"/>
                </a:lnTo>
                <a:lnTo>
                  <a:pt x="3136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708569" y="3836894"/>
            <a:ext cx="2811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application.id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568569" y="4604053"/>
            <a:ext cx="1892935" cy="462280"/>
          </a:xfrm>
          <a:custGeom>
            <a:avLst/>
            <a:gdLst/>
            <a:ahLst/>
            <a:cxnLst/>
            <a:rect l="l" t="t" r="r" b="b"/>
            <a:pathLst>
              <a:path w="1892934" h="462279">
                <a:moveTo>
                  <a:pt x="1669477" y="0"/>
                </a:moveTo>
                <a:lnTo>
                  <a:pt x="223291" y="0"/>
                </a:lnTo>
                <a:lnTo>
                  <a:pt x="178855" y="170"/>
                </a:lnTo>
                <a:lnTo>
                  <a:pt x="114557" y="4616"/>
                </a:lnTo>
                <a:lnTo>
                  <a:pt x="65526" y="24133"/>
                </a:lnTo>
                <a:lnTo>
                  <a:pt x="24130" y="65532"/>
                </a:lnTo>
                <a:lnTo>
                  <a:pt x="4616" y="114561"/>
                </a:lnTo>
                <a:lnTo>
                  <a:pt x="170" y="178857"/>
                </a:lnTo>
                <a:lnTo>
                  <a:pt x="0" y="223291"/>
                </a:lnTo>
                <a:lnTo>
                  <a:pt x="0" y="238707"/>
                </a:lnTo>
                <a:lnTo>
                  <a:pt x="170" y="283141"/>
                </a:lnTo>
                <a:lnTo>
                  <a:pt x="4616" y="347438"/>
                </a:lnTo>
                <a:lnTo>
                  <a:pt x="24130" y="396466"/>
                </a:lnTo>
                <a:lnTo>
                  <a:pt x="65526" y="437865"/>
                </a:lnTo>
                <a:lnTo>
                  <a:pt x="114557" y="457383"/>
                </a:lnTo>
                <a:lnTo>
                  <a:pt x="178855" y="461828"/>
                </a:lnTo>
                <a:lnTo>
                  <a:pt x="223291" y="461999"/>
                </a:lnTo>
                <a:lnTo>
                  <a:pt x="1669477" y="461999"/>
                </a:lnTo>
                <a:lnTo>
                  <a:pt x="1713911" y="461828"/>
                </a:lnTo>
                <a:lnTo>
                  <a:pt x="1778203" y="457383"/>
                </a:lnTo>
                <a:lnTo>
                  <a:pt x="1827232" y="437865"/>
                </a:lnTo>
                <a:lnTo>
                  <a:pt x="1868633" y="396466"/>
                </a:lnTo>
                <a:lnTo>
                  <a:pt x="1888153" y="347438"/>
                </a:lnTo>
                <a:lnTo>
                  <a:pt x="1892598" y="283141"/>
                </a:lnTo>
                <a:lnTo>
                  <a:pt x="1892769" y="238707"/>
                </a:lnTo>
                <a:lnTo>
                  <a:pt x="1892769" y="223291"/>
                </a:lnTo>
                <a:lnTo>
                  <a:pt x="1892598" y="178857"/>
                </a:lnTo>
                <a:lnTo>
                  <a:pt x="1888153" y="114561"/>
                </a:lnTo>
                <a:lnTo>
                  <a:pt x="1868633" y="65532"/>
                </a:lnTo>
                <a:lnTo>
                  <a:pt x="1827232" y="24133"/>
                </a:lnTo>
                <a:lnTo>
                  <a:pt x="1778203" y="4616"/>
                </a:lnTo>
                <a:lnTo>
                  <a:pt x="1713911" y="170"/>
                </a:lnTo>
                <a:lnTo>
                  <a:pt x="1669477" y="0"/>
                </a:lnTo>
                <a:close/>
              </a:path>
            </a:pathLst>
          </a:custGeom>
          <a:solidFill>
            <a:srgbClr val="FF4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839534" y="4660418"/>
            <a:ext cx="1363980" cy="1183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25"/>
              </a:spcBef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Instance</a:t>
            </a:r>
            <a:r>
              <a:rPr sz="19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965835" algn="l"/>
              </a:tabLst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T3	T4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32234" y="4604053"/>
            <a:ext cx="1892935" cy="462280"/>
          </a:xfrm>
          <a:custGeom>
            <a:avLst/>
            <a:gdLst/>
            <a:ahLst/>
            <a:cxnLst/>
            <a:rect l="l" t="t" r="r" b="b"/>
            <a:pathLst>
              <a:path w="1892935" h="462279">
                <a:moveTo>
                  <a:pt x="1669482" y="0"/>
                </a:moveTo>
                <a:lnTo>
                  <a:pt x="223291" y="0"/>
                </a:lnTo>
                <a:lnTo>
                  <a:pt x="178857" y="170"/>
                </a:lnTo>
                <a:lnTo>
                  <a:pt x="114561" y="4616"/>
                </a:lnTo>
                <a:lnTo>
                  <a:pt x="65533" y="24133"/>
                </a:lnTo>
                <a:lnTo>
                  <a:pt x="24134" y="65532"/>
                </a:lnTo>
                <a:lnTo>
                  <a:pt x="4616" y="114561"/>
                </a:lnTo>
                <a:lnTo>
                  <a:pt x="170" y="178857"/>
                </a:lnTo>
                <a:lnTo>
                  <a:pt x="0" y="223291"/>
                </a:lnTo>
                <a:lnTo>
                  <a:pt x="0" y="238707"/>
                </a:lnTo>
                <a:lnTo>
                  <a:pt x="170" y="283141"/>
                </a:lnTo>
                <a:lnTo>
                  <a:pt x="4616" y="347438"/>
                </a:lnTo>
                <a:lnTo>
                  <a:pt x="24134" y="396466"/>
                </a:lnTo>
                <a:lnTo>
                  <a:pt x="65533" y="437865"/>
                </a:lnTo>
                <a:lnTo>
                  <a:pt x="114561" y="457383"/>
                </a:lnTo>
                <a:lnTo>
                  <a:pt x="178857" y="461828"/>
                </a:lnTo>
                <a:lnTo>
                  <a:pt x="223291" y="461999"/>
                </a:lnTo>
                <a:lnTo>
                  <a:pt x="1669482" y="461999"/>
                </a:lnTo>
                <a:lnTo>
                  <a:pt x="1713915" y="461828"/>
                </a:lnTo>
                <a:lnTo>
                  <a:pt x="1778211" y="457383"/>
                </a:lnTo>
                <a:lnTo>
                  <a:pt x="1827240" y="437865"/>
                </a:lnTo>
                <a:lnTo>
                  <a:pt x="1868639" y="396466"/>
                </a:lnTo>
                <a:lnTo>
                  <a:pt x="1888157" y="347438"/>
                </a:lnTo>
                <a:lnTo>
                  <a:pt x="1892602" y="283141"/>
                </a:lnTo>
                <a:lnTo>
                  <a:pt x="1892773" y="238707"/>
                </a:lnTo>
                <a:lnTo>
                  <a:pt x="1892773" y="223291"/>
                </a:lnTo>
                <a:lnTo>
                  <a:pt x="1892602" y="178857"/>
                </a:lnTo>
                <a:lnTo>
                  <a:pt x="1888157" y="114561"/>
                </a:lnTo>
                <a:lnTo>
                  <a:pt x="1868639" y="65532"/>
                </a:lnTo>
                <a:lnTo>
                  <a:pt x="1827240" y="24133"/>
                </a:lnTo>
                <a:lnTo>
                  <a:pt x="1778211" y="4616"/>
                </a:lnTo>
                <a:lnTo>
                  <a:pt x="1713915" y="170"/>
                </a:lnTo>
                <a:lnTo>
                  <a:pt x="1669482" y="0"/>
                </a:lnTo>
                <a:close/>
              </a:path>
            </a:pathLst>
          </a:custGeom>
          <a:solidFill>
            <a:srgbClr val="FF4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90503" y="4660418"/>
            <a:ext cx="1376680" cy="1183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5"/>
              </a:spcBef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Instance</a:t>
            </a:r>
            <a:r>
              <a:rPr sz="19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78535" algn="l"/>
              </a:tabLst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T1	T2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64881" y="6732885"/>
            <a:ext cx="8134350" cy="319991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48069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2800" spc="-35" dirty="0">
                <a:latin typeface="Arial MT"/>
                <a:cs typeface="Arial MT"/>
              </a:rPr>
              <a:t>An </a:t>
            </a:r>
            <a:r>
              <a:rPr sz="2800" spc="20" dirty="0">
                <a:latin typeface="Arial MT"/>
                <a:cs typeface="Arial MT"/>
              </a:rPr>
              <a:t>instance </a:t>
            </a:r>
            <a:r>
              <a:rPr sz="2800" spc="70" dirty="0">
                <a:latin typeface="Arial MT"/>
                <a:cs typeface="Arial MT"/>
              </a:rPr>
              <a:t>of </a:t>
            </a:r>
            <a:r>
              <a:rPr sz="2800" spc="-45" dirty="0" err="1">
                <a:latin typeface="Arial MT"/>
                <a:cs typeface="Arial MT"/>
              </a:rPr>
              <a:t>GlobalKTable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each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7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these instances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35" dirty="0">
                <a:latin typeface="Arial MT"/>
                <a:cs typeface="Arial MT"/>
              </a:rPr>
              <a:t>will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35" dirty="0">
                <a:latin typeface="Arial MT"/>
                <a:cs typeface="Arial MT"/>
              </a:rPr>
              <a:t>have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sz="2800" spc="25" dirty="0">
                <a:latin typeface="Arial MT"/>
                <a:cs typeface="Arial MT"/>
              </a:rPr>
              <a:t>access </a:t>
            </a:r>
            <a:r>
              <a:rPr sz="2800" spc="110" dirty="0">
                <a:latin typeface="Arial MT"/>
                <a:cs typeface="Arial MT"/>
              </a:rPr>
              <a:t>to </a:t>
            </a:r>
            <a:r>
              <a:rPr sz="2800" spc="-25" dirty="0">
                <a:latin typeface="Arial MT"/>
                <a:cs typeface="Arial MT"/>
              </a:rPr>
              <a:t>all </a:t>
            </a:r>
            <a:r>
              <a:rPr sz="2800" spc="2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keys in each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sz="2800" spc="15" dirty="0">
                <a:latin typeface="Arial MT"/>
                <a:cs typeface="Arial MT"/>
              </a:rPr>
              <a:t>instance</a:t>
            </a:r>
            <a:endParaRPr sz="2800" dirty="0">
              <a:latin typeface="Arial MT"/>
              <a:cs typeface="Arial MT"/>
            </a:endParaRPr>
          </a:p>
          <a:p>
            <a:pPr marL="514984" marR="508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2800" spc="10" dirty="0">
                <a:latin typeface="Arial MT"/>
                <a:cs typeface="Arial MT"/>
              </a:rPr>
              <a:t>Instance </a:t>
            </a:r>
            <a:r>
              <a:rPr sz="2800" dirty="0">
                <a:latin typeface="Arial MT"/>
                <a:cs typeface="Arial MT"/>
              </a:rPr>
              <a:t>1 </a:t>
            </a:r>
            <a:r>
              <a:rPr sz="2800" spc="25" dirty="0">
                <a:latin typeface="Arial MT"/>
                <a:cs typeface="Arial MT"/>
              </a:rPr>
              <a:t>and </a:t>
            </a:r>
            <a:r>
              <a:rPr sz="2800" spc="10" dirty="0">
                <a:latin typeface="Arial MT"/>
                <a:cs typeface="Arial MT"/>
              </a:rPr>
              <a:t>Instance </a:t>
            </a:r>
            <a:r>
              <a:rPr sz="2800" dirty="0">
                <a:latin typeface="Arial MT"/>
                <a:cs typeface="Arial MT"/>
              </a:rPr>
              <a:t>2 </a:t>
            </a:r>
            <a:r>
              <a:rPr sz="2800" spc="-25" dirty="0">
                <a:latin typeface="Arial MT"/>
                <a:cs typeface="Arial MT"/>
              </a:rPr>
              <a:t>has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sz="2800" spc="25" dirty="0">
                <a:latin typeface="Arial MT"/>
                <a:cs typeface="Arial MT"/>
              </a:rPr>
              <a:t>access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110" dirty="0">
                <a:latin typeface="Arial MT"/>
                <a:cs typeface="Arial MT"/>
              </a:rPr>
              <a:t>to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all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25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keys in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25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85" dirty="0">
                <a:latin typeface="Arial MT"/>
                <a:cs typeface="Arial MT"/>
              </a:rPr>
              <a:t>topic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27571" y="5489134"/>
            <a:ext cx="649605" cy="462280"/>
          </a:xfrm>
          <a:custGeom>
            <a:avLst/>
            <a:gdLst/>
            <a:ahLst/>
            <a:cxnLst/>
            <a:rect l="l" t="t" r="r" b="b"/>
            <a:pathLst>
              <a:path w="649605" h="462279">
                <a:moveTo>
                  <a:pt x="233769" y="0"/>
                </a:moveTo>
                <a:lnTo>
                  <a:pt x="233769" y="157080"/>
                </a:lnTo>
                <a:lnTo>
                  <a:pt x="0" y="157080"/>
                </a:lnTo>
                <a:lnTo>
                  <a:pt x="0" y="304919"/>
                </a:lnTo>
                <a:lnTo>
                  <a:pt x="233769" y="304919"/>
                </a:lnTo>
                <a:lnTo>
                  <a:pt x="233769" y="461999"/>
                </a:lnTo>
                <a:lnTo>
                  <a:pt x="649362" y="230999"/>
                </a:lnTo>
                <a:lnTo>
                  <a:pt x="23376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26882" y="5423277"/>
            <a:ext cx="649605" cy="462280"/>
          </a:xfrm>
          <a:custGeom>
            <a:avLst/>
            <a:gdLst/>
            <a:ahLst/>
            <a:cxnLst/>
            <a:rect l="l" t="t" r="r" b="b"/>
            <a:pathLst>
              <a:path w="649605" h="462279">
                <a:moveTo>
                  <a:pt x="415589" y="0"/>
                </a:moveTo>
                <a:lnTo>
                  <a:pt x="0" y="231000"/>
                </a:lnTo>
                <a:lnTo>
                  <a:pt x="415589" y="461999"/>
                </a:lnTo>
                <a:lnTo>
                  <a:pt x="415589" y="304920"/>
                </a:lnTo>
                <a:lnTo>
                  <a:pt x="649362" y="304920"/>
                </a:lnTo>
                <a:lnTo>
                  <a:pt x="649362" y="157080"/>
                </a:lnTo>
                <a:lnTo>
                  <a:pt x="415589" y="157080"/>
                </a:lnTo>
                <a:lnTo>
                  <a:pt x="41558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46048"/>
            <a:ext cx="153600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75" dirty="0">
                <a:latin typeface="Arial"/>
                <a:cs typeface="Arial"/>
              </a:rPr>
              <a:t>Whe</a:t>
            </a:r>
            <a:r>
              <a:rPr sz="7000" b="1" spc="-2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t</a:t>
            </a:r>
            <a:r>
              <a:rPr sz="7000" b="1" spc="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90" dirty="0">
                <a:latin typeface="Arial"/>
                <a:cs typeface="Arial"/>
              </a:rPr>
              <a:t>us</a:t>
            </a:r>
            <a:r>
              <a:rPr sz="7000" b="1" spc="-40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K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114" dirty="0">
                <a:latin typeface="Arial"/>
                <a:cs typeface="Arial"/>
              </a:rPr>
              <a:t>abl</a:t>
            </a:r>
            <a:r>
              <a:rPr sz="7000" b="1" spc="3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335" dirty="0">
                <a:latin typeface="Arial"/>
                <a:cs typeface="Arial"/>
              </a:rPr>
              <a:t>v</a:t>
            </a:r>
            <a:r>
              <a:rPr sz="7000" b="1" spc="-19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85" dirty="0">
                <a:latin typeface="Arial"/>
                <a:cs typeface="Arial"/>
              </a:rPr>
              <a:t>GlobalK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200" dirty="0">
                <a:latin typeface="Arial"/>
                <a:cs typeface="Arial"/>
              </a:rPr>
              <a:t>able?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306612"/>
            <a:ext cx="17928590" cy="58894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95" dirty="0">
                <a:latin typeface="Arial MT"/>
                <a:cs typeface="Arial MT"/>
              </a:rPr>
              <a:t>KTable</a:t>
            </a:r>
            <a:r>
              <a:rPr sz="3950" dirty="0">
                <a:latin typeface="Arial MT"/>
                <a:cs typeface="Arial MT"/>
              </a:rPr>
              <a:t> 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advanced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API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it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supports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many </a:t>
            </a:r>
            <a:r>
              <a:rPr sz="3950" spc="30" dirty="0">
                <a:latin typeface="Arial MT"/>
                <a:cs typeface="Arial MT"/>
              </a:rPr>
              <a:t>operators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enrich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data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20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Use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95" dirty="0">
                <a:latin typeface="Arial MT"/>
                <a:cs typeface="Arial MT"/>
              </a:rPr>
              <a:t>KTable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if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you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larger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b="1" spc="10" dirty="0" err="1">
                <a:latin typeface="Arial"/>
                <a:cs typeface="Arial"/>
              </a:rPr>
              <a:t>KeySpace</a:t>
            </a:r>
            <a:endParaRPr lang="en-US" sz="3950" b="1" dirty="0">
              <a:latin typeface="Arial MT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endParaRPr lang="en-IN" sz="3950" b="1" spc="-35" dirty="0">
              <a:latin typeface="Arial MT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means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you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huge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45" dirty="0">
                <a:latin typeface="Arial MT"/>
                <a:cs typeface="Arial MT"/>
              </a:rPr>
              <a:t>Keys(</a:t>
            </a:r>
            <a:r>
              <a:rPr lang="en-US" sz="3950" spc="-45" dirty="0">
                <a:latin typeface="Arial MT"/>
                <a:cs typeface="Arial MT"/>
              </a:rPr>
              <a:t>maybe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-45" dirty="0">
                <a:latin typeface="Arial"/>
                <a:cs typeface="Arial"/>
              </a:rPr>
              <a:t>Millions</a:t>
            </a:r>
            <a:r>
              <a:rPr sz="3950" spc="-45" dirty="0">
                <a:latin typeface="Arial MT"/>
                <a:cs typeface="Arial MT"/>
              </a:rPr>
              <a:t>)</a:t>
            </a:r>
            <a:endParaRPr lang="en-US"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endParaRPr lang="en-IN" sz="3950" b="1" spc="-60" dirty="0">
              <a:latin typeface="Arial MT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b="1" spc="-60" dirty="0" err="1">
                <a:latin typeface="Arial"/>
                <a:cs typeface="Arial"/>
              </a:rPr>
              <a:t>KTable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dirty="0">
                <a:latin typeface="Arial MT"/>
                <a:cs typeface="Arial MT"/>
              </a:rPr>
              <a:t>is </a:t>
            </a:r>
            <a:r>
              <a:rPr sz="3950" spc="50" dirty="0">
                <a:latin typeface="Arial MT"/>
                <a:cs typeface="Arial MT"/>
              </a:rPr>
              <a:t>better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joins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where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time</a:t>
            </a:r>
            <a:r>
              <a:rPr sz="3950" dirty="0">
                <a:latin typeface="Arial MT"/>
                <a:cs typeface="Arial MT"/>
              </a:rPr>
              <a:t> needs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synchronized</a:t>
            </a:r>
            <a:endParaRPr sz="395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52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Use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b="1" spc="-45" dirty="0">
                <a:latin typeface="Arial"/>
                <a:cs typeface="Arial"/>
              </a:rPr>
              <a:t>GlobalKTable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35" dirty="0">
                <a:latin typeface="Arial MT"/>
                <a:cs typeface="Arial MT"/>
              </a:rPr>
              <a:t>if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10" dirty="0">
                <a:latin typeface="Arial"/>
                <a:cs typeface="Arial"/>
              </a:rPr>
              <a:t>KeySpace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55" dirty="0">
                <a:latin typeface="Arial MT"/>
                <a:cs typeface="Arial MT"/>
              </a:rPr>
              <a:t>smaller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00254"/>
            <a:ext cx="149637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25" dirty="0">
                <a:latin typeface="Arial"/>
                <a:cs typeface="Arial"/>
              </a:rPr>
              <a:t>Statefu</a:t>
            </a:r>
            <a:r>
              <a:rPr sz="7000" b="1" spc="10" dirty="0">
                <a:latin typeface="Arial"/>
                <a:cs typeface="Arial"/>
              </a:rPr>
              <a:t>l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operation</a:t>
            </a:r>
            <a:r>
              <a:rPr sz="7000" b="1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5" dirty="0">
                <a:latin typeface="Arial"/>
                <a:cs typeface="Arial"/>
              </a:rPr>
              <a:t>eams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769571"/>
            <a:ext cx="17393920" cy="9172383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44500" indent="-432434">
              <a:lnSpc>
                <a:spcPct val="100000"/>
              </a:lnSpc>
              <a:spcBef>
                <a:spcPts val="1705"/>
              </a:spcBef>
              <a:buSzPct val="122058"/>
              <a:buChar char="•"/>
              <a:tabLst>
                <a:tab pos="444500" algn="l"/>
                <a:tab pos="445134" algn="l"/>
              </a:tabLst>
            </a:pPr>
            <a:r>
              <a:rPr sz="3400" spc="15" dirty="0">
                <a:latin typeface="Arial MT"/>
                <a:cs typeface="Arial MT"/>
              </a:rPr>
              <a:t>Stateful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10" dirty="0">
                <a:latin typeface="Arial MT"/>
                <a:cs typeface="Arial MT"/>
              </a:rPr>
              <a:t>Operations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-65" dirty="0">
                <a:latin typeface="Arial MT"/>
                <a:cs typeface="Arial MT"/>
              </a:rPr>
              <a:t>are</a:t>
            </a:r>
            <a:r>
              <a:rPr sz="3400" dirty="0">
                <a:latin typeface="Arial MT"/>
                <a:cs typeface="Arial MT"/>
              </a:rPr>
              <a:t> one </a:t>
            </a:r>
            <a:r>
              <a:rPr sz="3400" spc="60" dirty="0">
                <a:latin typeface="Arial MT"/>
                <a:cs typeface="Arial MT"/>
              </a:rPr>
              <a:t>of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20" dirty="0">
                <a:latin typeface="Arial MT"/>
                <a:cs typeface="Arial MT"/>
              </a:rPr>
              <a:t>the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10" dirty="0">
                <a:latin typeface="Arial MT"/>
                <a:cs typeface="Arial MT"/>
              </a:rPr>
              <a:t>awesome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lang="en-US" sz="3400" spc="-10" dirty="0">
                <a:latin typeface="Arial MT"/>
                <a:cs typeface="Arial MT"/>
              </a:rPr>
              <a:t>features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60" dirty="0">
                <a:latin typeface="Arial MT"/>
                <a:cs typeface="Arial MT"/>
              </a:rPr>
              <a:t>of</a:t>
            </a:r>
            <a:r>
              <a:rPr sz="3400" dirty="0">
                <a:latin typeface="Arial MT"/>
                <a:cs typeface="Arial MT"/>
              </a:rPr>
              <a:t> Kafka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-10" dirty="0">
                <a:latin typeface="Arial MT"/>
                <a:cs typeface="Arial MT"/>
              </a:rPr>
              <a:t>Streams.</a:t>
            </a:r>
            <a:endParaRPr sz="3400" dirty="0">
              <a:latin typeface="Arial MT"/>
              <a:cs typeface="Arial MT"/>
            </a:endParaRPr>
          </a:p>
          <a:p>
            <a:pPr marL="444500" indent="-432434">
              <a:lnSpc>
                <a:spcPct val="100000"/>
              </a:lnSpc>
              <a:spcBef>
                <a:spcPts val="2755"/>
              </a:spcBef>
              <a:buSzPct val="122058"/>
              <a:buChar char="•"/>
              <a:tabLst>
                <a:tab pos="444500" algn="l"/>
                <a:tab pos="445134" algn="l"/>
              </a:tabLst>
            </a:pPr>
            <a:r>
              <a:rPr sz="3400" dirty="0">
                <a:latin typeface="Arial MT"/>
                <a:cs typeface="Arial MT"/>
              </a:rPr>
              <a:t>What </a:t>
            </a:r>
            <a:r>
              <a:rPr sz="3400" spc="-65" dirty="0">
                <a:latin typeface="Arial MT"/>
                <a:cs typeface="Arial MT"/>
              </a:rPr>
              <a:t>are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20" dirty="0">
                <a:latin typeface="Arial MT"/>
                <a:cs typeface="Arial MT"/>
              </a:rPr>
              <a:t>the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20" dirty="0">
                <a:latin typeface="Arial MT"/>
                <a:cs typeface="Arial MT"/>
              </a:rPr>
              <a:t>stateful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25" dirty="0">
                <a:latin typeface="Arial MT"/>
                <a:cs typeface="Arial MT"/>
              </a:rPr>
              <a:t>operations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45" dirty="0">
                <a:latin typeface="Arial MT"/>
                <a:cs typeface="Arial MT"/>
              </a:rPr>
              <a:t>that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20" dirty="0">
                <a:latin typeface="Arial MT"/>
                <a:cs typeface="Arial MT"/>
              </a:rPr>
              <a:t>can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30" dirty="0">
                <a:latin typeface="Arial MT"/>
                <a:cs typeface="Arial MT"/>
              </a:rPr>
              <a:t>be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35" dirty="0">
                <a:latin typeface="Arial MT"/>
                <a:cs typeface="Arial MT"/>
              </a:rPr>
              <a:t>performed</a:t>
            </a:r>
            <a:r>
              <a:rPr sz="3400" dirty="0">
                <a:latin typeface="Arial MT"/>
                <a:cs typeface="Arial MT"/>
              </a:rPr>
              <a:t> in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Kafka </a:t>
            </a:r>
            <a:r>
              <a:rPr sz="3400" spc="-10" dirty="0">
                <a:latin typeface="Arial MT"/>
                <a:cs typeface="Arial MT"/>
              </a:rPr>
              <a:t>Streams</a:t>
            </a:r>
            <a:r>
              <a:rPr sz="3400" dirty="0">
                <a:latin typeface="Arial MT"/>
                <a:cs typeface="Arial MT"/>
              </a:rPr>
              <a:t>?</a:t>
            </a:r>
          </a:p>
          <a:p>
            <a:pPr marL="1375410" lvl="1" indent="-630555">
              <a:lnSpc>
                <a:spcPct val="100000"/>
              </a:lnSpc>
              <a:spcBef>
                <a:spcPts val="2755"/>
              </a:spcBef>
              <a:buAutoNum type="arabicPeriod"/>
              <a:tabLst>
                <a:tab pos="1375410" algn="l"/>
                <a:tab pos="1376045" algn="l"/>
              </a:tabLst>
            </a:pPr>
            <a:r>
              <a:rPr sz="3400" spc="10" dirty="0">
                <a:latin typeface="Arial MT"/>
                <a:cs typeface="Arial MT"/>
              </a:rPr>
              <a:t>Aggregation</a:t>
            </a:r>
            <a:r>
              <a:rPr sz="3400" spc="-15" dirty="0">
                <a:latin typeface="Arial MT"/>
                <a:cs typeface="Arial MT"/>
              </a:rPr>
              <a:t> </a:t>
            </a:r>
            <a:r>
              <a:rPr sz="3400" spc="60" dirty="0">
                <a:latin typeface="Arial MT"/>
                <a:cs typeface="Arial MT"/>
              </a:rPr>
              <a:t>of</a:t>
            </a:r>
            <a:r>
              <a:rPr sz="3400" spc="-15" dirty="0">
                <a:latin typeface="Arial MT"/>
                <a:cs typeface="Arial MT"/>
              </a:rPr>
              <a:t> </a:t>
            </a:r>
            <a:r>
              <a:rPr sz="3400" spc="-25" dirty="0">
                <a:latin typeface="Arial MT"/>
                <a:cs typeface="Arial MT"/>
              </a:rPr>
              <a:t>Event</a:t>
            </a:r>
            <a:r>
              <a:rPr sz="3400" spc="-15" dirty="0">
                <a:latin typeface="Arial MT"/>
                <a:cs typeface="Arial MT"/>
              </a:rPr>
              <a:t> </a:t>
            </a:r>
            <a:r>
              <a:rPr sz="3400" spc="-10" dirty="0">
                <a:latin typeface="Arial MT"/>
                <a:cs typeface="Arial MT"/>
              </a:rPr>
              <a:t>Streams</a:t>
            </a:r>
            <a:endParaRPr sz="3400" dirty="0">
              <a:latin typeface="Arial MT"/>
              <a:cs typeface="Arial MT"/>
            </a:endParaRPr>
          </a:p>
          <a:p>
            <a:pPr marL="1449705" lvl="2" indent="-432434">
              <a:lnSpc>
                <a:spcPct val="100000"/>
              </a:lnSpc>
              <a:spcBef>
                <a:spcPts val="2755"/>
              </a:spcBef>
              <a:buSzPct val="122058"/>
              <a:buChar char="•"/>
              <a:tabLst>
                <a:tab pos="1449705" algn="l"/>
                <a:tab pos="1450340" algn="l"/>
              </a:tabLst>
            </a:pPr>
            <a:r>
              <a:rPr sz="3400" spc="15" dirty="0">
                <a:latin typeface="Arial MT"/>
                <a:cs typeface="Arial MT"/>
              </a:rPr>
              <a:t>Calculating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lang="en-US" sz="3400" dirty="0">
                <a:latin typeface="Arial MT"/>
                <a:cs typeface="Arial MT"/>
              </a:rPr>
              <a:t>the </a:t>
            </a:r>
            <a:r>
              <a:rPr sz="3400" spc="50" dirty="0">
                <a:latin typeface="Arial MT"/>
                <a:cs typeface="Arial MT"/>
              </a:rPr>
              <a:t>total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20" dirty="0">
                <a:latin typeface="Arial MT"/>
                <a:cs typeface="Arial MT"/>
              </a:rPr>
              <a:t>number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60" dirty="0">
                <a:latin typeface="Arial MT"/>
                <a:cs typeface="Arial MT"/>
              </a:rPr>
              <a:t>of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10" dirty="0">
                <a:latin typeface="Arial MT"/>
                <a:cs typeface="Arial MT"/>
              </a:rPr>
              <a:t>orders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15" dirty="0">
                <a:latin typeface="Arial MT"/>
                <a:cs typeface="Arial MT"/>
              </a:rPr>
              <a:t>made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in </a:t>
            </a:r>
            <a:r>
              <a:rPr sz="3400" spc="-65" dirty="0">
                <a:latin typeface="Arial MT"/>
                <a:cs typeface="Arial MT"/>
              </a:rPr>
              <a:t>a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-15" dirty="0">
                <a:latin typeface="Arial MT"/>
                <a:cs typeface="Arial MT"/>
              </a:rPr>
              <a:t>retail</a:t>
            </a:r>
            <a:r>
              <a:rPr sz="3400" spc="5" dirty="0">
                <a:latin typeface="Arial MT"/>
                <a:cs typeface="Arial MT"/>
              </a:rPr>
              <a:t> company</a:t>
            </a:r>
            <a:endParaRPr sz="3400" dirty="0">
              <a:latin typeface="Arial MT"/>
              <a:cs typeface="Arial MT"/>
            </a:endParaRPr>
          </a:p>
          <a:p>
            <a:pPr marL="1449705" lvl="2" indent="-432434">
              <a:lnSpc>
                <a:spcPct val="100000"/>
              </a:lnSpc>
              <a:spcBef>
                <a:spcPts val="2760"/>
              </a:spcBef>
              <a:buSzPct val="122058"/>
              <a:buChar char="•"/>
              <a:tabLst>
                <a:tab pos="1449705" algn="l"/>
                <a:tab pos="1450340" algn="l"/>
              </a:tabLst>
            </a:pPr>
            <a:r>
              <a:rPr sz="3400" spc="15" dirty="0">
                <a:latin typeface="Arial MT"/>
                <a:cs typeface="Arial MT"/>
              </a:rPr>
              <a:t>Calculating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50" dirty="0">
                <a:latin typeface="Arial MT"/>
                <a:cs typeface="Arial MT"/>
              </a:rPr>
              <a:t>total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-40" dirty="0">
                <a:latin typeface="Arial MT"/>
                <a:cs typeface="Arial MT"/>
              </a:rPr>
              <a:t>revenue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15" dirty="0">
                <a:latin typeface="Arial MT"/>
                <a:cs typeface="Arial MT"/>
              </a:rPr>
              <a:t>made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40" dirty="0">
                <a:latin typeface="Arial MT"/>
                <a:cs typeface="Arial MT"/>
              </a:rPr>
              <a:t>for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20" dirty="0">
                <a:latin typeface="Arial MT"/>
                <a:cs typeface="Arial MT"/>
              </a:rPr>
              <a:t>the</a:t>
            </a:r>
            <a:r>
              <a:rPr sz="3400" spc="5" dirty="0">
                <a:latin typeface="Arial MT"/>
                <a:cs typeface="Arial MT"/>
              </a:rPr>
              <a:t> company</a:t>
            </a:r>
            <a:endParaRPr sz="3400" dirty="0">
              <a:latin typeface="Arial MT"/>
              <a:cs typeface="Arial MT"/>
            </a:endParaRPr>
          </a:p>
          <a:p>
            <a:pPr marL="1375410" lvl="1" indent="-630555">
              <a:lnSpc>
                <a:spcPct val="100000"/>
              </a:lnSpc>
              <a:spcBef>
                <a:spcPts val="2755"/>
              </a:spcBef>
              <a:buAutoNum type="arabicPeriod"/>
              <a:tabLst>
                <a:tab pos="1375410" algn="l"/>
                <a:tab pos="1376045" algn="l"/>
              </a:tabLst>
            </a:pPr>
            <a:r>
              <a:rPr sz="3400" spc="25" dirty="0">
                <a:latin typeface="Arial MT"/>
                <a:cs typeface="Arial MT"/>
              </a:rPr>
              <a:t>Joining</a:t>
            </a:r>
            <a:r>
              <a:rPr sz="3400" spc="-20" dirty="0">
                <a:latin typeface="Arial MT"/>
                <a:cs typeface="Arial MT"/>
              </a:rPr>
              <a:t> </a:t>
            </a:r>
            <a:r>
              <a:rPr sz="3400" spc="-25" dirty="0">
                <a:latin typeface="Arial MT"/>
                <a:cs typeface="Arial MT"/>
              </a:rPr>
              <a:t>Event</a:t>
            </a:r>
            <a:r>
              <a:rPr sz="3400" spc="-20" dirty="0">
                <a:latin typeface="Arial MT"/>
                <a:cs typeface="Arial MT"/>
              </a:rPr>
              <a:t> </a:t>
            </a:r>
            <a:r>
              <a:rPr sz="3400" spc="-10" dirty="0">
                <a:latin typeface="Arial MT"/>
                <a:cs typeface="Arial MT"/>
              </a:rPr>
              <a:t>Streams</a:t>
            </a:r>
            <a:endParaRPr sz="3400" dirty="0">
              <a:latin typeface="Arial MT"/>
              <a:cs typeface="Arial MT"/>
            </a:endParaRPr>
          </a:p>
          <a:p>
            <a:pPr marL="1449705" lvl="2" indent="-432434">
              <a:lnSpc>
                <a:spcPct val="100000"/>
              </a:lnSpc>
              <a:spcBef>
                <a:spcPts val="2755"/>
              </a:spcBef>
              <a:buSzPct val="122058"/>
              <a:buChar char="•"/>
              <a:tabLst>
                <a:tab pos="1449705" algn="l"/>
                <a:tab pos="1450340" algn="l"/>
              </a:tabLst>
            </a:pPr>
            <a:r>
              <a:rPr sz="3400" spc="35" dirty="0">
                <a:latin typeface="Arial MT"/>
                <a:cs typeface="Arial MT"/>
              </a:rPr>
              <a:t>Combining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30" dirty="0">
                <a:latin typeface="Arial MT"/>
                <a:cs typeface="Arial MT"/>
              </a:rPr>
              <a:t>data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30" dirty="0">
                <a:latin typeface="Arial MT"/>
                <a:cs typeface="Arial MT"/>
              </a:rPr>
              <a:t>from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100" dirty="0">
                <a:latin typeface="Arial MT"/>
                <a:cs typeface="Arial MT"/>
              </a:rPr>
              <a:t>two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25" dirty="0">
                <a:latin typeface="Arial MT"/>
                <a:cs typeface="Arial MT"/>
              </a:rPr>
              <a:t>independent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15" dirty="0">
                <a:latin typeface="Arial MT"/>
                <a:cs typeface="Arial MT"/>
              </a:rPr>
              <a:t>topics(event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-30" dirty="0">
                <a:latin typeface="Arial MT"/>
                <a:cs typeface="Arial MT"/>
              </a:rPr>
              <a:t>streams)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25" dirty="0">
                <a:latin typeface="Arial MT"/>
                <a:cs typeface="Arial MT"/>
              </a:rPr>
              <a:t>based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30" dirty="0">
                <a:latin typeface="Arial MT"/>
                <a:cs typeface="Arial MT"/>
              </a:rPr>
              <a:t>on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-65" dirty="0">
                <a:latin typeface="Arial MT"/>
                <a:cs typeface="Arial MT"/>
              </a:rPr>
              <a:t>a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-65" dirty="0">
                <a:latin typeface="Arial MT"/>
                <a:cs typeface="Arial MT"/>
              </a:rPr>
              <a:t>key</a:t>
            </a:r>
            <a:endParaRPr sz="3400" dirty="0">
              <a:latin typeface="Arial MT"/>
              <a:cs typeface="Arial MT"/>
            </a:endParaRPr>
          </a:p>
          <a:p>
            <a:pPr marL="1375410" lvl="1" indent="-630555">
              <a:lnSpc>
                <a:spcPct val="100000"/>
              </a:lnSpc>
              <a:spcBef>
                <a:spcPts val="2755"/>
              </a:spcBef>
              <a:buAutoNum type="arabicPeriod"/>
              <a:tabLst>
                <a:tab pos="1375410" algn="l"/>
                <a:tab pos="1376045" algn="l"/>
              </a:tabLst>
            </a:pPr>
            <a:r>
              <a:rPr sz="3400" spc="35" dirty="0">
                <a:latin typeface="Arial MT"/>
                <a:cs typeface="Arial MT"/>
              </a:rPr>
              <a:t>Windowing</a:t>
            </a:r>
            <a:endParaRPr sz="3400" dirty="0">
              <a:latin typeface="Arial MT"/>
              <a:cs typeface="Arial MT"/>
            </a:endParaRPr>
          </a:p>
          <a:p>
            <a:pPr marL="1449705" lvl="2" indent="-432434">
              <a:lnSpc>
                <a:spcPct val="100000"/>
              </a:lnSpc>
              <a:spcBef>
                <a:spcPts val="2760"/>
              </a:spcBef>
              <a:buSzPct val="122058"/>
              <a:buChar char="•"/>
              <a:tabLst>
                <a:tab pos="1449705" algn="l"/>
                <a:tab pos="1450340" algn="l"/>
              </a:tabLst>
            </a:pPr>
            <a:r>
              <a:rPr sz="3400" spc="-30" dirty="0">
                <a:latin typeface="Arial MT"/>
                <a:cs typeface="Arial MT"/>
              </a:rPr>
              <a:t>This</a:t>
            </a:r>
            <a:r>
              <a:rPr sz="3400" spc="-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is </a:t>
            </a:r>
            <a:r>
              <a:rPr sz="3400" spc="20" dirty="0">
                <a:latin typeface="Arial MT"/>
                <a:cs typeface="Arial MT"/>
              </a:rPr>
              <a:t>the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70" dirty="0">
                <a:latin typeface="Arial MT"/>
                <a:cs typeface="Arial MT"/>
              </a:rPr>
              <a:t>concept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60" dirty="0">
                <a:latin typeface="Arial MT"/>
                <a:cs typeface="Arial MT"/>
              </a:rPr>
              <a:t>of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15" dirty="0">
                <a:latin typeface="Arial MT"/>
                <a:cs typeface="Arial MT"/>
              </a:rPr>
              <a:t>Grouping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-15" dirty="0">
                <a:latin typeface="Arial MT"/>
                <a:cs typeface="Arial MT"/>
              </a:rPr>
              <a:t>Data</a:t>
            </a:r>
            <a:r>
              <a:rPr sz="3400" dirty="0">
                <a:latin typeface="Arial MT"/>
                <a:cs typeface="Arial MT"/>
              </a:rPr>
              <a:t> in </a:t>
            </a:r>
            <a:r>
              <a:rPr sz="3400" spc="-65" dirty="0">
                <a:latin typeface="Arial MT"/>
                <a:cs typeface="Arial MT"/>
              </a:rPr>
              <a:t>a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15" dirty="0">
                <a:latin typeface="Arial MT"/>
                <a:cs typeface="Arial MT"/>
              </a:rPr>
              <a:t>certain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30" dirty="0">
                <a:latin typeface="Arial MT"/>
                <a:cs typeface="Arial MT"/>
              </a:rPr>
              <a:t>time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35" dirty="0">
                <a:latin typeface="Arial MT"/>
                <a:cs typeface="Arial MT"/>
              </a:rPr>
              <a:t>window</a:t>
            </a:r>
            <a:endParaRPr sz="3400" dirty="0">
              <a:latin typeface="Arial MT"/>
              <a:cs typeface="Arial MT"/>
            </a:endParaRPr>
          </a:p>
          <a:p>
            <a:pPr marL="1449705" marR="5080" lvl="2" indent="-432434">
              <a:lnSpc>
                <a:spcPts val="3650"/>
              </a:lnSpc>
              <a:spcBef>
                <a:spcPts val="3300"/>
              </a:spcBef>
              <a:buSzPct val="122058"/>
              <a:buFont typeface="Arial MT"/>
              <a:buChar char="•"/>
              <a:tabLst>
                <a:tab pos="1449705" algn="l"/>
                <a:tab pos="1450340" algn="l"/>
              </a:tabLst>
            </a:pPr>
            <a:r>
              <a:rPr sz="3400" b="1" spc="-5" dirty="0">
                <a:latin typeface="Arial"/>
                <a:cs typeface="Arial"/>
              </a:rPr>
              <a:t>Example</a:t>
            </a:r>
            <a:r>
              <a:rPr sz="3400" b="1" spc="-190" dirty="0">
                <a:latin typeface="Arial"/>
                <a:cs typeface="Arial"/>
              </a:rPr>
              <a:t>:</a:t>
            </a:r>
            <a:r>
              <a:rPr sz="3400" b="1" spc="5" dirty="0">
                <a:latin typeface="Arial"/>
                <a:cs typeface="Arial"/>
              </a:rPr>
              <a:t> </a:t>
            </a:r>
            <a:r>
              <a:rPr sz="3400" spc="5" dirty="0">
                <a:latin typeface="Arial MT"/>
                <a:cs typeface="Arial MT"/>
              </a:rPr>
              <a:t>Calculate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20" dirty="0">
                <a:latin typeface="Arial MT"/>
                <a:cs typeface="Arial MT"/>
              </a:rPr>
              <a:t>the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20" dirty="0">
                <a:latin typeface="Arial MT"/>
                <a:cs typeface="Arial MT"/>
              </a:rPr>
              <a:t>number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60" dirty="0">
                <a:latin typeface="Arial MT"/>
                <a:cs typeface="Arial MT"/>
              </a:rPr>
              <a:t>of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10" dirty="0">
                <a:latin typeface="Arial MT"/>
                <a:cs typeface="Arial MT"/>
              </a:rPr>
              <a:t>orders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15" dirty="0">
                <a:latin typeface="Arial MT"/>
                <a:cs typeface="Arial MT"/>
              </a:rPr>
              <a:t>made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in </a:t>
            </a:r>
            <a:r>
              <a:rPr sz="3400" spc="-35" dirty="0">
                <a:latin typeface="Arial MT"/>
                <a:cs typeface="Arial MT"/>
              </a:rPr>
              <a:t>an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15" dirty="0">
                <a:latin typeface="Arial MT"/>
                <a:cs typeface="Arial MT"/>
              </a:rPr>
              <a:t>hour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30" dirty="0">
                <a:latin typeface="Arial MT"/>
                <a:cs typeface="Arial MT"/>
              </a:rPr>
              <a:t>or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-65" dirty="0">
                <a:latin typeface="Arial MT"/>
                <a:cs typeface="Arial MT"/>
              </a:rPr>
              <a:t>a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20" dirty="0">
                <a:latin typeface="Arial MT"/>
                <a:cs typeface="Arial MT"/>
              </a:rPr>
              <a:t>day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30" dirty="0">
                <a:latin typeface="Arial MT"/>
                <a:cs typeface="Arial MT"/>
              </a:rPr>
              <a:t>or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-65" dirty="0">
                <a:latin typeface="Arial MT"/>
                <a:cs typeface="Arial MT"/>
              </a:rPr>
              <a:t>a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15" dirty="0">
                <a:latin typeface="Arial MT"/>
                <a:cs typeface="Arial MT"/>
              </a:rPr>
              <a:t>week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spc="30" dirty="0">
                <a:latin typeface="Arial MT"/>
                <a:cs typeface="Arial MT"/>
              </a:rPr>
              <a:t>or</a:t>
            </a:r>
            <a:r>
              <a:rPr sz="3400" dirty="0">
                <a:latin typeface="Arial MT"/>
                <a:cs typeface="Arial MT"/>
              </a:rPr>
              <a:t> </a:t>
            </a:r>
            <a:r>
              <a:rPr sz="3400" spc="-65" dirty="0">
                <a:latin typeface="Arial MT"/>
                <a:cs typeface="Arial MT"/>
              </a:rPr>
              <a:t>a </a:t>
            </a:r>
            <a:r>
              <a:rPr sz="3400" spc="-930" dirty="0">
                <a:latin typeface="Arial MT"/>
                <a:cs typeface="Arial MT"/>
              </a:rPr>
              <a:t> </a:t>
            </a:r>
            <a:r>
              <a:rPr sz="3400" spc="40" dirty="0">
                <a:latin typeface="Arial MT"/>
                <a:cs typeface="Arial MT"/>
              </a:rPr>
              <a:t>month</a:t>
            </a:r>
            <a:endParaRPr sz="3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3483" y="4886959"/>
            <a:ext cx="600456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-45" dirty="0"/>
              <a:t>Thank</a:t>
            </a:r>
            <a:r>
              <a:rPr sz="9550" spc="-455" dirty="0"/>
              <a:t> </a:t>
            </a:r>
            <a:r>
              <a:rPr sz="9550" spc="-325" dirty="0"/>
              <a:t>You!</a:t>
            </a:r>
            <a:endParaRPr sz="955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23928"/>
            <a:ext cx="147186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25" dirty="0">
                <a:latin typeface="Arial"/>
                <a:cs typeface="Arial"/>
              </a:rPr>
              <a:t>Statefu</a:t>
            </a:r>
            <a:r>
              <a:rPr sz="7000" b="1" spc="10" dirty="0">
                <a:latin typeface="Arial"/>
                <a:cs typeface="Arial"/>
              </a:rPr>
              <a:t>l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Operator</a:t>
            </a:r>
            <a:r>
              <a:rPr sz="7000" b="1" spc="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5" dirty="0">
                <a:latin typeface="Arial"/>
                <a:cs typeface="Arial"/>
              </a:rPr>
              <a:t>eams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211739"/>
            <a:ext cx="7660005" cy="593725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" dirty="0">
                <a:latin typeface="Arial MT"/>
                <a:cs typeface="Arial MT"/>
              </a:rPr>
              <a:t>Aggreation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Data</a:t>
            </a:r>
            <a:endParaRPr sz="39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75" dirty="0">
                <a:latin typeface="Arial MT"/>
                <a:cs typeface="Arial MT"/>
              </a:rPr>
              <a:t>count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,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reduce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aggregate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0" dirty="0">
                <a:latin typeface="Arial MT"/>
                <a:cs typeface="Arial MT"/>
              </a:rPr>
              <a:t>Joining</a:t>
            </a:r>
            <a:r>
              <a:rPr sz="3950" spc="-2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Data</a:t>
            </a:r>
            <a:endParaRPr sz="39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5" dirty="0">
                <a:latin typeface="Arial MT"/>
                <a:cs typeface="Arial MT"/>
              </a:rPr>
              <a:t>join,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leftJoin,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outerJoin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0" dirty="0">
                <a:latin typeface="Arial MT"/>
                <a:cs typeface="Arial MT"/>
              </a:rPr>
              <a:t>Windowing</a:t>
            </a:r>
            <a:r>
              <a:rPr sz="3950" spc="-2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Data</a:t>
            </a:r>
            <a:endParaRPr sz="39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65" dirty="0">
                <a:latin typeface="Arial MT"/>
                <a:cs typeface="Arial MT"/>
              </a:rPr>
              <a:t>windowedBy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30784"/>
            <a:ext cx="82296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Aggregation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of</a:t>
            </a:r>
            <a:r>
              <a:rPr sz="7000" b="1" spc="-300" dirty="0">
                <a:latin typeface="Arial"/>
                <a:cs typeface="Arial"/>
              </a:rPr>
              <a:t> </a:t>
            </a:r>
            <a:r>
              <a:rPr sz="7000" b="1" spc="-15" dirty="0">
                <a:latin typeface="Arial"/>
                <a:cs typeface="Arial"/>
              </a:rPr>
              <a:t>Data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753835"/>
            <a:ext cx="17966055" cy="5630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5080" indent="-502920">
              <a:lnSpc>
                <a:spcPct val="147600"/>
              </a:lnSpc>
              <a:spcBef>
                <a:spcPts val="9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" dirty="0">
                <a:latin typeface="Arial MT"/>
                <a:cs typeface="Arial MT"/>
              </a:rPr>
              <a:t>Aggregation</a:t>
            </a:r>
            <a:r>
              <a:rPr sz="3950" dirty="0">
                <a:latin typeface="Arial MT"/>
                <a:cs typeface="Arial MT"/>
              </a:rPr>
              <a:t> 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concept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combining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multiple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input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values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produce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one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output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Some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lang="en-US" sz="3950" spc="10" dirty="0">
                <a:latin typeface="Arial MT"/>
                <a:cs typeface="Arial MT"/>
              </a:rPr>
              <a:t>examples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usecases: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150" dirty="0">
              <a:latin typeface="Arial MT"/>
              <a:cs typeface="Arial MT"/>
            </a:endParaRPr>
          </a:p>
          <a:p>
            <a:pPr marL="1520190" lvl="1" indent="-502920">
              <a:lnSpc>
                <a:spcPct val="100000"/>
              </a:lnSpc>
              <a:buSzPct val="122784"/>
              <a:buChar char="•"/>
              <a:tabLst>
                <a:tab pos="1520190" algn="l"/>
                <a:tab pos="1520825" algn="l"/>
              </a:tabLst>
            </a:pPr>
            <a:r>
              <a:rPr sz="3950" spc="20" dirty="0">
                <a:latin typeface="Arial MT"/>
                <a:cs typeface="Arial MT"/>
              </a:rPr>
              <a:t>Calculating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lang="en-US" sz="3950" dirty="0">
                <a:latin typeface="Arial MT"/>
                <a:cs typeface="Arial MT"/>
              </a:rPr>
              <a:t>a </a:t>
            </a:r>
            <a:r>
              <a:rPr sz="3950" spc="60" dirty="0">
                <a:latin typeface="Arial MT"/>
                <a:cs typeface="Arial MT"/>
              </a:rPr>
              <a:t>total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orders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made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company</a:t>
            </a:r>
            <a:endParaRPr sz="3950" dirty="0">
              <a:latin typeface="Arial MT"/>
              <a:cs typeface="Arial MT"/>
            </a:endParaRPr>
          </a:p>
          <a:p>
            <a:pPr marL="1520190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520190" algn="l"/>
                <a:tab pos="1520825" algn="l"/>
              </a:tabLst>
            </a:pPr>
            <a:r>
              <a:rPr sz="3950" spc="20" dirty="0">
                <a:latin typeface="Arial MT"/>
                <a:cs typeface="Arial MT"/>
              </a:rPr>
              <a:t>Calculating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total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40" dirty="0">
                <a:latin typeface="Arial MT"/>
                <a:cs typeface="Arial MT"/>
              </a:rPr>
              <a:t>revenue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made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company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98700"/>
            <a:ext cx="1060958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35" dirty="0">
                <a:latin typeface="Arial"/>
                <a:cs typeface="Arial"/>
              </a:rPr>
              <a:t>How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55" dirty="0">
                <a:latin typeface="Arial"/>
                <a:cs typeface="Arial"/>
              </a:rPr>
              <a:t>Aggregation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65" dirty="0">
                <a:latin typeface="Arial"/>
                <a:cs typeface="Arial"/>
              </a:rPr>
              <a:t>works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380" dirty="0">
                <a:latin typeface="Arial"/>
                <a:cs typeface="Arial"/>
              </a:rPr>
              <a:t>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328520"/>
            <a:ext cx="1551431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" dirty="0">
                <a:latin typeface="Arial MT"/>
                <a:cs typeface="Arial MT"/>
              </a:rPr>
              <a:t>Aggregations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works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only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dirty="0">
                <a:latin typeface="Arial MT"/>
                <a:cs typeface="Arial MT"/>
              </a:rPr>
              <a:t> 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Records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has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b="1" spc="-15" dirty="0">
                <a:latin typeface="Arial"/>
                <a:cs typeface="Arial"/>
              </a:rPr>
              <a:t>non-null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-15" dirty="0">
                <a:latin typeface="Arial MT"/>
                <a:cs typeface="Arial MT"/>
              </a:rPr>
              <a:t>Keys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48407" y="3802672"/>
            <a:ext cx="2607310" cy="1047115"/>
          </a:xfrm>
          <a:custGeom>
            <a:avLst/>
            <a:gdLst/>
            <a:ahLst/>
            <a:cxnLst/>
            <a:rect l="l" t="t" r="r" b="b"/>
            <a:pathLst>
              <a:path w="2607309" h="1047114">
                <a:moveTo>
                  <a:pt x="2367191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4" y="45784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367191" y="1047088"/>
                </a:lnTo>
                <a:lnTo>
                  <a:pt x="2414970" y="1046904"/>
                </a:lnTo>
                <a:lnTo>
                  <a:pt x="2453500" y="1045617"/>
                </a:lnTo>
                <a:lnTo>
                  <a:pt x="2508098" y="1035322"/>
                </a:lnTo>
                <a:lnTo>
                  <a:pt x="2561500" y="1001303"/>
                </a:lnTo>
                <a:lnTo>
                  <a:pt x="2595519" y="947904"/>
                </a:lnTo>
                <a:lnTo>
                  <a:pt x="2605818" y="893300"/>
                </a:lnTo>
                <a:lnTo>
                  <a:pt x="2607105" y="854769"/>
                </a:lnTo>
                <a:lnTo>
                  <a:pt x="2607289" y="806991"/>
                </a:lnTo>
                <a:lnTo>
                  <a:pt x="2607289" y="240097"/>
                </a:lnTo>
                <a:lnTo>
                  <a:pt x="2607105" y="192319"/>
                </a:lnTo>
                <a:lnTo>
                  <a:pt x="2605818" y="153788"/>
                </a:lnTo>
                <a:lnTo>
                  <a:pt x="2595519" y="99184"/>
                </a:lnTo>
                <a:lnTo>
                  <a:pt x="2561500" y="45784"/>
                </a:lnTo>
                <a:lnTo>
                  <a:pt x="2508098" y="11766"/>
                </a:lnTo>
                <a:lnTo>
                  <a:pt x="2453500" y="1470"/>
                </a:lnTo>
                <a:lnTo>
                  <a:pt x="2414970" y="183"/>
                </a:lnTo>
                <a:lnTo>
                  <a:pt x="2367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2907" y="3896020"/>
            <a:ext cx="237871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657860" marR="5080" indent="-645795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Arial MT"/>
                <a:cs typeface="Arial MT"/>
              </a:rPr>
              <a:t>Records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79877" y="3989281"/>
            <a:ext cx="691515" cy="674370"/>
          </a:xfrm>
          <a:custGeom>
            <a:avLst/>
            <a:gdLst/>
            <a:ahLst/>
            <a:cxnLst/>
            <a:rect l="l" t="t" r="r" b="b"/>
            <a:pathLst>
              <a:path w="691515" h="674370">
                <a:moveTo>
                  <a:pt x="345670" y="0"/>
                </a:moveTo>
                <a:lnTo>
                  <a:pt x="301535" y="2741"/>
                </a:lnTo>
                <a:lnTo>
                  <a:pt x="257982" y="10965"/>
                </a:lnTo>
                <a:lnTo>
                  <a:pt x="215594" y="24671"/>
                </a:lnTo>
                <a:lnTo>
                  <a:pt x="174953" y="43860"/>
                </a:lnTo>
                <a:lnTo>
                  <a:pt x="136643" y="68531"/>
                </a:lnTo>
                <a:lnTo>
                  <a:pt x="101244" y="98686"/>
                </a:lnTo>
                <a:lnTo>
                  <a:pt x="70308" y="133189"/>
                </a:lnTo>
                <a:lnTo>
                  <a:pt x="44997" y="170532"/>
                </a:lnTo>
                <a:lnTo>
                  <a:pt x="25311" y="210146"/>
                </a:lnTo>
                <a:lnTo>
                  <a:pt x="11249" y="251462"/>
                </a:lnTo>
                <a:lnTo>
                  <a:pt x="2812" y="293915"/>
                </a:lnTo>
                <a:lnTo>
                  <a:pt x="0" y="336935"/>
                </a:lnTo>
                <a:lnTo>
                  <a:pt x="2812" y="379955"/>
                </a:lnTo>
                <a:lnTo>
                  <a:pt x="11249" y="422407"/>
                </a:lnTo>
                <a:lnTo>
                  <a:pt x="25311" y="463723"/>
                </a:lnTo>
                <a:lnTo>
                  <a:pt x="44997" y="503337"/>
                </a:lnTo>
                <a:lnTo>
                  <a:pt x="70308" y="540679"/>
                </a:lnTo>
                <a:lnTo>
                  <a:pt x="101244" y="575183"/>
                </a:lnTo>
                <a:lnTo>
                  <a:pt x="136643" y="605337"/>
                </a:lnTo>
                <a:lnTo>
                  <a:pt x="174953" y="630009"/>
                </a:lnTo>
                <a:lnTo>
                  <a:pt x="215594" y="649198"/>
                </a:lnTo>
                <a:lnTo>
                  <a:pt x="257982" y="662904"/>
                </a:lnTo>
                <a:lnTo>
                  <a:pt x="301535" y="671128"/>
                </a:lnTo>
                <a:lnTo>
                  <a:pt x="345670" y="673869"/>
                </a:lnTo>
                <a:lnTo>
                  <a:pt x="389805" y="671128"/>
                </a:lnTo>
                <a:lnTo>
                  <a:pt x="433358" y="662904"/>
                </a:lnTo>
                <a:lnTo>
                  <a:pt x="475746" y="649198"/>
                </a:lnTo>
                <a:lnTo>
                  <a:pt x="516387" y="630009"/>
                </a:lnTo>
                <a:lnTo>
                  <a:pt x="554698" y="605337"/>
                </a:lnTo>
                <a:lnTo>
                  <a:pt x="590096" y="575183"/>
                </a:lnTo>
                <a:lnTo>
                  <a:pt x="621032" y="540679"/>
                </a:lnTo>
                <a:lnTo>
                  <a:pt x="646343" y="503337"/>
                </a:lnTo>
                <a:lnTo>
                  <a:pt x="666030" y="463723"/>
                </a:lnTo>
                <a:lnTo>
                  <a:pt x="680091" y="422407"/>
                </a:lnTo>
                <a:lnTo>
                  <a:pt x="688528" y="379955"/>
                </a:lnTo>
                <a:lnTo>
                  <a:pt x="691341" y="336935"/>
                </a:lnTo>
                <a:lnTo>
                  <a:pt x="688528" y="293915"/>
                </a:lnTo>
                <a:lnTo>
                  <a:pt x="680091" y="251462"/>
                </a:lnTo>
                <a:lnTo>
                  <a:pt x="666030" y="210146"/>
                </a:lnTo>
                <a:lnTo>
                  <a:pt x="646343" y="170532"/>
                </a:lnTo>
                <a:lnTo>
                  <a:pt x="621032" y="133189"/>
                </a:lnTo>
                <a:lnTo>
                  <a:pt x="590096" y="98686"/>
                </a:lnTo>
                <a:lnTo>
                  <a:pt x="554698" y="68531"/>
                </a:lnTo>
                <a:lnTo>
                  <a:pt x="516387" y="43860"/>
                </a:lnTo>
                <a:lnTo>
                  <a:pt x="475746" y="24671"/>
                </a:lnTo>
                <a:lnTo>
                  <a:pt x="433358" y="10965"/>
                </a:lnTo>
                <a:lnTo>
                  <a:pt x="389805" y="2741"/>
                </a:lnTo>
                <a:lnTo>
                  <a:pt x="34567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19732" y="4095800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48407" y="5846046"/>
            <a:ext cx="2607310" cy="1047115"/>
          </a:xfrm>
          <a:custGeom>
            <a:avLst/>
            <a:gdLst/>
            <a:ahLst/>
            <a:cxnLst/>
            <a:rect l="l" t="t" r="r" b="b"/>
            <a:pathLst>
              <a:path w="2607309" h="1047115">
                <a:moveTo>
                  <a:pt x="2367191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367191" y="1047088"/>
                </a:lnTo>
                <a:lnTo>
                  <a:pt x="2414970" y="1046904"/>
                </a:lnTo>
                <a:lnTo>
                  <a:pt x="2453500" y="1045617"/>
                </a:lnTo>
                <a:lnTo>
                  <a:pt x="2508098" y="1035322"/>
                </a:lnTo>
                <a:lnTo>
                  <a:pt x="2561500" y="1001303"/>
                </a:lnTo>
                <a:lnTo>
                  <a:pt x="2595519" y="947904"/>
                </a:lnTo>
                <a:lnTo>
                  <a:pt x="2605818" y="893300"/>
                </a:lnTo>
                <a:lnTo>
                  <a:pt x="2607105" y="854769"/>
                </a:lnTo>
                <a:lnTo>
                  <a:pt x="2607289" y="806991"/>
                </a:lnTo>
                <a:lnTo>
                  <a:pt x="2607289" y="240097"/>
                </a:lnTo>
                <a:lnTo>
                  <a:pt x="2607105" y="192319"/>
                </a:lnTo>
                <a:lnTo>
                  <a:pt x="2605818" y="153788"/>
                </a:lnTo>
                <a:lnTo>
                  <a:pt x="2595519" y="99184"/>
                </a:lnTo>
                <a:lnTo>
                  <a:pt x="2561500" y="45785"/>
                </a:lnTo>
                <a:lnTo>
                  <a:pt x="2508098" y="11766"/>
                </a:lnTo>
                <a:lnTo>
                  <a:pt x="2453500" y="1470"/>
                </a:lnTo>
                <a:lnTo>
                  <a:pt x="2414970" y="183"/>
                </a:lnTo>
                <a:lnTo>
                  <a:pt x="2367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46674" y="5939394"/>
            <a:ext cx="221107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55930" marR="5080" indent="-443865">
              <a:lnSpc>
                <a:spcPct val="103099"/>
              </a:lnSpc>
              <a:spcBef>
                <a:spcPts val="40"/>
              </a:spcBef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Aggregate</a:t>
            </a:r>
            <a:r>
              <a:rPr sz="2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01789" y="5061504"/>
            <a:ext cx="100965" cy="573405"/>
            <a:chOff x="10001789" y="5061504"/>
            <a:chExt cx="100965" cy="573405"/>
          </a:xfrm>
        </p:grpSpPr>
        <p:sp>
          <p:nvSpPr>
            <p:cNvPr id="11" name="object 11"/>
            <p:cNvSpPr/>
            <p:nvPr/>
          </p:nvSpPr>
          <p:spPr>
            <a:xfrm>
              <a:off x="10052049" y="5061504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5">
                  <a:moveTo>
                    <a:pt x="0" y="0"/>
                  </a:moveTo>
                  <a:lnTo>
                    <a:pt x="0" y="482748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01789" y="553378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31935" y="5977056"/>
            <a:ext cx="691515" cy="674370"/>
          </a:xfrm>
          <a:custGeom>
            <a:avLst/>
            <a:gdLst/>
            <a:ahLst/>
            <a:cxnLst/>
            <a:rect l="l" t="t" r="r" b="b"/>
            <a:pathLst>
              <a:path w="691515" h="674370">
                <a:moveTo>
                  <a:pt x="345670" y="0"/>
                </a:moveTo>
                <a:lnTo>
                  <a:pt x="301535" y="2741"/>
                </a:lnTo>
                <a:lnTo>
                  <a:pt x="257982" y="10965"/>
                </a:lnTo>
                <a:lnTo>
                  <a:pt x="215594" y="24671"/>
                </a:lnTo>
                <a:lnTo>
                  <a:pt x="174953" y="43860"/>
                </a:lnTo>
                <a:lnTo>
                  <a:pt x="136643" y="68531"/>
                </a:lnTo>
                <a:lnTo>
                  <a:pt x="101244" y="98686"/>
                </a:lnTo>
                <a:lnTo>
                  <a:pt x="70308" y="133189"/>
                </a:lnTo>
                <a:lnTo>
                  <a:pt x="44997" y="170532"/>
                </a:lnTo>
                <a:lnTo>
                  <a:pt x="25311" y="210145"/>
                </a:lnTo>
                <a:lnTo>
                  <a:pt x="11249" y="251462"/>
                </a:lnTo>
                <a:lnTo>
                  <a:pt x="2812" y="293914"/>
                </a:lnTo>
                <a:lnTo>
                  <a:pt x="0" y="336934"/>
                </a:lnTo>
                <a:lnTo>
                  <a:pt x="2812" y="379954"/>
                </a:lnTo>
                <a:lnTo>
                  <a:pt x="11249" y="422406"/>
                </a:lnTo>
                <a:lnTo>
                  <a:pt x="25311" y="463723"/>
                </a:lnTo>
                <a:lnTo>
                  <a:pt x="44997" y="503337"/>
                </a:lnTo>
                <a:lnTo>
                  <a:pt x="70308" y="540679"/>
                </a:lnTo>
                <a:lnTo>
                  <a:pt x="101244" y="575183"/>
                </a:lnTo>
                <a:lnTo>
                  <a:pt x="136643" y="605337"/>
                </a:lnTo>
                <a:lnTo>
                  <a:pt x="174953" y="630009"/>
                </a:lnTo>
                <a:lnTo>
                  <a:pt x="215594" y="649198"/>
                </a:lnTo>
                <a:lnTo>
                  <a:pt x="257982" y="662904"/>
                </a:lnTo>
                <a:lnTo>
                  <a:pt x="301535" y="671128"/>
                </a:lnTo>
                <a:lnTo>
                  <a:pt x="345670" y="673869"/>
                </a:lnTo>
                <a:lnTo>
                  <a:pt x="389805" y="671128"/>
                </a:lnTo>
                <a:lnTo>
                  <a:pt x="433358" y="662904"/>
                </a:lnTo>
                <a:lnTo>
                  <a:pt x="475746" y="649198"/>
                </a:lnTo>
                <a:lnTo>
                  <a:pt x="516387" y="630009"/>
                </a:lnTo>
                <a:lnTo>
                  <a:pt x="554698" y="605337"/>
                </a:lnTo>
                <a:lnTo>
                  <a:pt x="590096" y="575183"/>
                </a:lnTo>
                <a:lnTo>
                  <a:pt x="621032" y="540679"/>
                </a:lnTo>
                <a:lnTo>
                  <a:pt x="646343" y="503337"/>
                </a:lnTo>
                <a:lnTo>
                  <a:pt x="666030" y="463723"/>
                </a:lnTo>
                <a:lnTo>
                  <a:pt x="680091" y="422406"/>
                </a:lnTo>
                <a:lnTo>
                  <a:pt x="688528" y="379954"/>
                </a:lnTo>
                <a:lnTo>
                  <a:pt x="691341" y="336934"/>
                </a:lnTo>
                <a:lnTo>
                  <a:pt x="688528" y="293914"/>
                </a:lnTo>
                <a:lnTo>
                  <a:pt x="680091" y="251462"/>
                </a:lnTo>
                <a:lnTo>
                  <a:pt x="666030" y="210145"/>
                </a:lnTo>
                <a:lnTo>
                  <a:pt x="646343" y="170532"/>
                </a:lnTo>
                <a:lnTo>
                  <a:pt x="621032" y="133189"/>
                </a:lnTo>
                <a:lnTo>
                  <a:pt x="590096" y="98686"/>
                </a:lnTo>
                <a:lnTo>
                  <a:pt x="554698" y="68531"/>
                </a:lnTo>
                <a:lnTo>
                  <a:pt x="516387" y="43860"/>
                </a:lnTo>
                <a:lnTo>
                  <a:pt x="475746" y="24671"/>
                </a:lnTo>
                <a:lnTo>
                  <a:pt x="433358" y="10965"/>
                </a:lnTo>
                <a:lnTo>
                  <a:pt x="389805" y="2741"/>
                </a:lnTo>
                <a:lnTo>
                  <a:pt x="34567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71790" y="6083575"/>
            <a:ext cx="2120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2385" y="7237175"/>
            <a:ext cx="205740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50" dirty="0">
                <a:latin typeface="Arial MT"/>
                <a:cs typeface="Arial MT"/>
              </a:rPr>
              <a:t>•</a:t>
            </a:r>
            <a:endParaRPr sz="4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4988" y="7303020"/>
            <a:ext cx="8721725" cy="298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65" dirty="0">
                <a:latin typeface="Arial MT"/>
                <a:cs typeface="Arial MT"/>
              </a:rPr>
              <a:t>There</a:t>
            </a:r>
            <a:r>
              <a:rPr sz="3300" spc="5" dirty="0">
                <a:latin typeface="Arial MT"/>
                <a:cs typeface="Arial MT"/>
              </a:rPr>
              <a:t> </a:t>
            </a:r>
            <a:r>
              <a:rPr sz="3300" spc="-65" dirty="0">
                <a:latin typeface="Arial MT"/>
                <a:cs typeface="Arial MT"/>
              </a:rPr>
              <a:t>are</a:t>
            </a:r>
            <a:r>
              <a:rPr sz="3300" spc="5" dirty="0">
                <a:latin typeface="Arial MT"/>
                <a:cs typeface="Arial MT"/>
              </a:rPr>
              <a:t> </a:t>
            </a:r>
            <a:r>
              <a:rPr sz="3300" spc="95" dirty="0">
                <a:latin typeface="Arial MT"/>
                <a:cs typeface="Arial MT"/>
              </a:rPr>
              <a:t>two</a:t>
            </a:r>
            <a:r>
              <a:rPr sz="3300" spc="5" dirty="0">
                <a:latin typeface="Arial MT"/>
                <a:cs typeface="Arial MT"/>
              </a:rPr>
              <a:t> </a:t>
            </a:r>
            <a:r>
              <a:rPr sz="3300" spc="25" dirty="0">
                <a:latin typeface="Arial MT"/>
                <a:cs typeface="Arial MT"/>
              </a:rPr>
              <a:t>configurations</a:t>
            </a:r>
            <a:r>
              <a:rPr sz="3300" spc="5" dirty="0">
                <a:latin typeface="Arial MT"/>
                <a:cs typeface="Arial MT"/>
              </a:rPr>
              <a:t> </a:t>
            </a:r>
            <a:r>
              <a:rPr sz="3300" spc="40" dirty="0">
                <a:latin typeface="Arial MT"/>
                <a:cs typeface="Arial MT"/>
              </a:rPr>
              <a:t>that</a:t>
            </a:r>
            <a:r>
              <a:rPr sz="3300" spc="5" dirty="0">
                <a:latin typeface="Arial MT"/>
                <a:cs typeface="Arial MT"/>
              </a:rPr>
              <a:t> </a:t>
            </a:r>
            <a:r>
              <a:rPr sz="3300" spc="35" dirty="0">
                <a:latin typeface="Arial MT"/>
                <a:cs typeface="Arial MT"/>
              </a:rPr>
              <a:t>controls</a:t>
            </a:r>
            <a:r>
              <a:rPr sz="3300" spc="5" dirty="0">
                <a:latin typeface="Arial MT"/>
                <a:cs typeface="Arial MT"/>
              </a:rPr>
              <a:t> </a:t>
            </a:r>
            <a:r>
              <a:rPr sz="3300" spc="20" dirty="0">
                <a:latin typeface="Arial MT"/>
                <a:cs typeface="Arial MT"/>
              </a:rPr>
              <a:t>this: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90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27"/>
              <a:buChar char="•"/>
              <a:tabLst>
                <a:tab pos="514984" algn="l"/>
                <a:tab pos="515620" algn="l"/>
              </a:tabLst>
            </a:pPr>
            <a:r>
              <a:rPr sz="3300" spc="20" dirty="0">
                <a:latin typeface="Arial MT"/>
                <a:cs typeface="Arial MT"/>
              </a:rPr>
              <a:t>cache.max.bytes.buffering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90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27"/>
              <a:buChar char="•"/>
              <a:tabLst>
                <a:tab pos="514984" algn="l"/>
                <a:tab pos="515620" algn="l"/>
              </a:tabLst>
            </a:pPr>
            <a:r>
              <a:rPr sz="3300" spc="25" dirty="0">
                <a:latin typeface="Arial MT"/>
                <a:cs typeface="Arial MT"/>
              </a:rPr>
              <a:t>commit.interval.ms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42278" y="4845569"/>
            <a:ext cx="5017770" cy="3181985"/>
            <a:chOff x="7242278" y="4845569"/>
            <a:chExt cx="5017770" cy="3181985"/>
          </a:xfrm>
        </p:grpSpPr>
        <p:sp>
          <p:nvSpPr>
            <p:cNvPr id="3" name="object 3"/>
            <p:cNvSpPr/>
            <p:nvPr/>
          </p:nvSpPr>
          <p:spPr>
            <a:xfrm>
              <a:off x="7242278" y="4845569"/>
              <a:ext cx="5017770" cy="3181985"/>
            </a:xfrm>
            <a:custGeom>
              <a:avLst/>
              <a:gdLst/>
              <a:ahLst/>
              <a:cxnLst/>
              <a:rect l="l" t="t" r="r" b="b"/>
              <a:pathLst>
                <a:path w="5017770" h="3181984">
                  <a:moveTo>
                    <a:pt x="4288030" y="0"/>
                  </a:moveTo>
                  <a:lnTo>
                    <a:pt x="729503" y="0"/>
                  </a:lnTo>
                  <a:lnTo>
                    <a:pt x="598995" y="392"/>
                  </a:lnTo>
                  <a:lnTo>
                    <a:pt x="542375" y="1324"/>
                  </a:lnTo>
                  <a:lnTo>
                    <a:pt x="491041" y="3138"/>
                  </a:lnTo>
                  <a:lnTo>
                    <a:pt x="444641" y="6130"/>
                  </a:lnTo>
                  <a:lnTo>
                    <a:pt x="402822" y="10592"/>
                  </a:lnTo>
                  <a:lnTo>
                    <a:pt x="365232" y="16820"/>
                  </a:lnTo>
                  <a:lnTo>
                    <a:pt x="301330" y="35750"/>
                  </a:lnTo>
                  <a:lnTo>
                    <a:pt x="256315" y="55001"/>
                  </a:lnTo>
                  <a:lnTo>
                    <a:pt x="214064" y="78850"/>
                  </a:lnTo>
                  <a:lnTo>
                    <a:pt x="174880" y="106992"/>
                  </a:lnTo>
                  <a:lnTo>
                    <a:pt x="139072" y="139120"/>
                  </a:lnTo>
                  <a:lnTo>
                    <a:pt x="106943" y="174929"/>
                  </a:lnTo>
                  <a:lnTo>
                    <a:pt x="78802" y="214112"/>
                  </a:lnTo>
                  <a:lnTo>
                    <a:pt x="54952" y="256364"/>
                  </a:lnTo>
                  <a:lnTo>
                    <a:pt x="35701" y="301379"/>
                  </a:lnTo>
                  <a:lnTo>
                    <a:pt x="16771" y="365281"/>
                  </a:lnTo>
                  <a:lnTo>
                    <a:pt x="10543" y="402871"/>
                  </a:lnTo>
                  <a:lnTo>
                    <a:pt x="6081" y="444690"/>
                  </a:lnTo>
                  <a:lnTo>
                    <a:pt x="3089" y="491090"/>
                  </a:lnTo>
                  <a:lnTo>
                    <a:pt x="1275" y="542424"/>
                  </a:lnTo>
                  <a:lnTo>
                    <a:pt x="343" y="599043"/>
                  </a:lnTo>
                  <a:lnTo>
                    <a:pt x="0" y="661302"/>
                  </a:lnTo>
                  <a:lnTo>
                    <a:pt x="0" y="2520350"/>
                  </a:lnTo>
                  <a:lnTo>
                    <a:pt x="343" y="2582608"/>
                  </a:lnTo>
                  <a:lnTo>
                    <a:pt x="1275" y="2639228"/>
                  </a:lnTo>
                  <a:lnTo>
                    <a:pt x="3089" y="2690562"/>
                  </a:lnTo>
                  <a:lnTo>
                    <a:pt x="6081" y="2736962"/>
                  </a:lnTo>
                  <a:lnTo>
                    <a:pt x="10543" y="2778781"/>
                  </a:lnTo>
                  <a:lnTo>
                    <a:pt x="16771" y="2816371"/>
                  </a:lnTo>
                  <a:lnTo>
                    <a:pt x="35701" y="2880274"/>
                  </a:lnTo>
                  <a:lnTo>
                    <a:pt x="54952" y="2925288"/>
                  </a:lnTo>
                  <a:lnTo>
                    <a:pt x="78802" y="2967540"/>
                  </a:lnTo>
                  <a:lnTo>
                    <a:pt x="106943" y="3006723"/>
                  </a:lnTo>
                  <a:lnTo>
                    <a:pt x="139072" y="3042532"/>
                  </a:lnTo>
                  <a:lnTo>
                    <a:pt x="174880" y="3074660"/>
                  </a:lnTo>
                  <a:lnTo>
                    <a:pt x="214064" y="3102802"/>
                  </a:lnTo>
                  <a:lnTo>
                    <a:pt x="256315" y="3126651"/>
                  </a:lnTo>
                  <a:lnTo>
                    <a:pt x="301330" y="3145902"/>
                  </a:lnTo>
                  <a:lnTo>
                    <a:pt x="365232" y="3164832"/>
                  </a:lnTo>
                  <a:lnTo>
                    <a:pt x="402822" y="3171060"/>
                  </a:lnTo>
                  <a:lnTo>
                    <a:pt x="444641" y="3175523"/>
                  </a:lnTo>
                  <a:lnTo>
                    <a:pt x="491041" y="3178515"/>
                  </a:lnTo>
                  <a:lnTo>
                    <a:pt x="542375" y="3180329"/>
                  </a:lnTo>
                  <a:lnTo>
                    <a:pt x="598995" y="3181261"/>
                  </a:lnTo>
                  <a:lnTo>
                    <a:pt x="729503" y="3181653"/>
                  </a:lnTo>
                  <a:lnTo>
                    <a:pt x="4288030" y="3181653"/>
                  </a:lnTo>
                  <a:lnTo>
                    <a:pt x="4356277" y="3181604"/>
                  </a:lnTo>
                  <a:lnTo>
                    <a:pt x="4418534" y="3181261"/>
                  </a:lnTo>
                  <a:lnTo>
                    <a:pt x="4475152" y="3180329"/>
                  </a:lnTo>
                  <a:lnTo>
                    <a:pt x="4526486" y="3178515"/>
                  </a:lnTo>
                  <a:lnTo>
                    <a:pt x="4572885" y="3175523"/>
                  </a:lnTo>
                  <a:lnTo>
                    <a:pt x="4614704" y="3171060"/>
                  </a:lnTo>
                  <a:lnTo>
                    <a:pt x="4652294" y="3164832"/>
                  </a:lnTo>
                  <a:lnTo>
                    <a:pt x="4716195" y="3145902"/>
                  </a:lnTo>
                  <a:lnTo>
                    <a:pt x="4761210" y="3126651"/>
                  </a:lnTo>
                  <a:lnTo>
                    <a:pt x="4803462" y="3102802"/>
                  </a:lnTo>
                  <a:lnTo>
                    <a:pt x="4842646" y="3074660"/>
                  </a:lnTo>
                  <a:lnTo>
                    <a:pt x="4878455" y="3042532"/>
                  </a:lnTo>
                  <a:lnTo>
                    <a:pt x="4910584" y="3006723"/>
                  </a:lnTo>
                  <a:lnTo>
                    <a:pt x="4938727" y="2967540"/>
                  </a:lnTo>
                  <a:lnTo>
                    <a:pt x="4962578" y="2925288"/>
                  </a:lnTo>
                  <a:lnTo>
                    <a:pt x="4981831" y="2880274"/>
                  </a:lnTo>
                  <a:lnTo>
                    <a:pt x="5000759" y="2816371"/>
                  </a:lnTo>
                  <a:lnTo>
                    <a:pt x="5006987" y="2778781"/>
                  </a:lnTo>
                  <a:lnTo>
                    <a:pt x="5011449" y="2736962"/>
                  </a:lnTo>
                  <a:lnTo>
                    <a:pt x="5014440" y="2690562"/>
                  </a:lnTo>
                  <a:lnTo>
                    <a:pt x="5016255" y="2639228"/>
                  </a:lnTo>
                  <a:lnTo>
                    <a:pt x="5017187" y="2582608"/>
                  </a:lnTo>
                  <a:lnTo>
                    <a:pt x="5017530" y="2520350"/>
                  </a:lnTo>
                  <a:lnTo>
                    <a:pt x="5017530" y="661302"/>
                  </a:lnTo>
                  <a:lnTo>
                    <a:pt x="5017187" y="599043"/>
                  </a:lnTo>
                  <a:lnTo>
                    <a:pt x="5016255" y="542424"/>
                  </a:lnTo>
                  <a:lnTo>
                    <a:pt x="5014440" y="491090"/>
                  </a:lnTo>
                  <a:lnTo>
                    <a:pt x="5011449" y="444690"/>
                  </a:lnTo>
                  <a:lnTo>
                    <a:pt x="5006987" y="402871"/>
                  </a:lnTo>
                  <a:lnTo>
                    <a:pt x="5000759" y="365281"/>
                  </a:lnTo>
                  <a:lnTo>
                    <a:pt x="4981831" y="301379"/>
                  </a:lnTo>
                  <a:lnTo>
                    <a:pt x="4962578" y="256364"/>
                  </a:lnTo>
                  <a:lnTo>
                    <a:pt x="4938727" y="214112"/>
                  </a:lnTo>
                  <a:lnTo>
                    <a:pt x="4910584" y="174929"/>
                  </a:lnTo>
                  <a:lnTo>
                    <a:pt x="4878455" y="139120"/>
                  </a:lnTo>
                  <a:lnTo>
                    <a:pt x="4842646" y="106992"/>
                  </a:lnTo>
                  <a:lnTo>
                    <a:pt x="4803462" y="78850"/>
                  </a:lnTo>
                  <a:lnTo>
                    <a:pt x="4761210" y="55001"/>
                  </a:lnTo>
                  <a:lnTo>
                    <a:pt x="4716195" y="35750"/>
                  </a:lnTo>
                  <a:lnTo>
                    <a:pt x="4652294" y="16820"/>
                  </a:lnTo>
                  <a:lnTo>
                    <a:pt x="4614704" y="10592"/>
                  </a:lnTo>
                  <a:lnTo>
                    <a:pt x="4572885" y="6130"/>
                  </a:lnTo>
                  <a:lnTo>
                    <a:pt x="4526486" y="3138"/>
                  </a:lnTo>
                  <a:lnTo>
                    <a:pt x="4475152" y="1324"/>
                  </a:lnTo>
                  <a:lnTo>
                    <a:pt x="4418534" y="392"/>
                  </a:lnTo>
                  <a:lnTo>
                    <a:pt x="4288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53588" y="6110732"/>
              <a:ext cx="2134235" cy="651510"/>
            </a:xfrm>
            <a:custGeom>
              <a:avLst/>
              <a:gdLst/>
              <a:ahLst/>
              <a:cxnLst/>
              <a:rect l="l" t="t" r="r" b="b"/>
              <a:pathLst>
                <a:path w="2134234" h="651509">
                  <a:moveTo>
                    <a:pt x="1976689" y="0"/>
                  </a:moveTo>
                  <a:lnTo>
                    <a:pt x="156921" y="0"/>
                  </a:lnTo>
                  <a:lnTo>
                    <a:pt x="125670" y="120"/>
                  </a:lnTo>
                  <a:lnTo>
                    <a:pt x="80451" y="3246"/>
                  </a:lnTo>
                  <a:lnTo>
                    <a:pt x="29826" y="29946"/>
                  </a:lnTo>
                  <a:lnTo>
                    <a:pt x="7575" y="64873"/>
                  </a:lnTo>
                  <a:lnTo>
                    <a:pt x="0" y="125789"/>
                  </a:lnTo>
                  <a:lnTo>
                    <a:pt x="0" y="525538"/>
                  </a:lnTo>
                  <a:lnTo>
                    <a:pt x="3126" y="570758"/>
                  </a:lnTo>
                  <a:lnTo>
                    <a:pt x="29826" y="621381"/>
                  </a:lnTo>
                  <a:lnTo>
                    <a:pt x="64754" y="643632"/>
                  </a:lnTo>
                  <a:lnTo>
                    <a:pt x="125670" y="651208"/>
                  </a:lnTo>
                  <a:lnTo>
                    <a:pt x="156921" y="651328"/>
                  </a:lnTo>
                  <a:lnTo>
                    <a:pt x="1976689" y="651328"/>
                  </a:lnTo>
                  <a:lnTo>
                    <a:pt x="2033138" y="650366"/>
                  </a:lnTo>
                  <a:lnTo>
                    <a:pt x="2087639" y="634355"/>
                  </a:lnTo>
                  <a:lnTo>
                    <a:pt x="2116756" y="605239"/>
                  </a:lnTo>
                  <a:lnTo>
                    <a:pt x="2132770" y="550740"/>
                  </a:lnTo>
                  <a:lnTo>
                    <a:pt x="2133611" y="525538"/>
                  </a:lnTo>
                  <a:lnTo>
                    <a:pt x="2133611" y="125789"/>
                  </a:lnTo>
                  <a:lnTo>
                    <a:pt x="2130485" y="80570"/>
                  </a:lnTo>
                  <a:lnTo>
                    <a:pt x="2103782" y="29946"/>
                  </a:lnTo>
                  <a:lnTo>
                    <a:pt x="2068854" y="7695"/>
                  </a:lnTo>
                  <a:lnTo>
                    <a:pt x="2007938" y="120"/>
                  </a:lnTo>
                  <a:lnTo>
                    <a:pt x="1976689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74663" y="6297815"/>
            <a:ext cx="189166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5" dirty="0">
                <a:latin typeface="Arial MT"/>
                <a:cs typeface="Arial MT"/>
              </a:rPr>
              <a:t>Kafka</a:t>
            </a:r>
            <a:r>
              <a:rPr sz="1650" spc="-25" dirty="0">
                <a:latin typeface="Arial MT"/>
                <a:cs typeface="Arial MT"/>
              </a:rPr>
              <a:t> </a:t>
            </a:r>
            <a:r>
              <a:rPr sz="1650" spc="20" dirty="0">
                <a:latin typeface="Arial MT"/>
                <a:cs typeface="Arial MT"/>
              </a:rPr>
              <a:t>Streams</a:t>
            </a:r>
            <a:r>
              <a:rPr sz="1650" spc="-25" dirty="0">
                <a:latin typeface="Arial MT"/>
                <a:cs typeface="Arial MT"/>
              </a:rPr>
              <a:t> </a:t>
            </a:r>
            <a:r>
              <a:rPr sz="1650" spc="55" dirty="0">
                <a:latin typeface="Arial MT"/>
                <a:cs typeface="Arial MT"/>
              </a:rPr>
              <a:t>App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917" y="239194"/>
            <a:ext cx="93618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0" dirty="0">
                <a:latin typeface="Arial"/>
                <a:cs typeface="Arial"/>
              </a:rPr>
              <a:t>Results</a:t>
            </a:r>
            <a:r>
              <a:rPr sz="7000" b="1" spc="-325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of</a:t>
            </a:r>
            <a:r>
              <a:rPr sz="7000" b="1" spc="-320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Aggregation</a:t>
            </a:r>
            <a:endParaRPr sz="7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1667372"/>
            <a:ext cx="16955770" cy="283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9905" indent="-497840">
              <a:lnSpc>
                <a:spcPct val="100000"/>
              </a:lnSpc>
              <a:spcBef>
                <a:spcPts val="114"/>
              </a:spcBef>
              <a:buSzPct val="123076"/>
              <a:buChar char="•"/>
              <a:tabLst>
                <a:tab pos="509905" algn="l"/>
                <a:tab pos="510540" algn="l"/>
              </a:tabLst>
            </a:pPr>
            <a:r>
              <a:rPr sz="3900" spc="20" dirty="0">
                <a:latin typeface="Arial MT"/>
                <a:cs typeface="Arial MT"/>
              </a:rPr>
              <a:t>Aggregation</a:t>
            </a:r>
            <a:r>
              <a:rPr sz="3900" spc="5" dirty="0">
                <a:latin typeface="Arial MT"/>
                <a:cs typeface="Arial MT"/>
              </a:rPr>
              <a:t> results</a:t>
            </a:r>
            <a:r>
              <a:rPr sz="3900" spc="10" dirty="0">
                <a:latin typeface="Arial MT"/>
                <a:cs typeface="Arial MT"/>
              </a:rPr>
              <a:t> </a:t>
            </a:r>
            <a:r>
              <a:rPr sz="3900" spc="-70" dirty="0">
                <a:latin typeface="Arial MT"/>
                <a:cs typeface="Arial MT"/>
              </a:rPr>
              <a:t>are</a:t>
            </a:r>
            <a:r>
              <a:rPr sz="3900" spc="5" dirty="0">
                <a:latin typeface="Arial MT"/>
                <a:cs typeface="Arial MT"/>
              </a:rPr>
              <a:t> </a:t>
            </a:r>
            <a:r>
              <a:rPr sz="3900" spc="15" dirty="0">
                <a:latin typeface="Arial MT"/>
                <a:cs typeface="Arial MT"/>
              </a:rPr>
              <a:t>present</a:t>
            </a:r>
            <a:r>
              <a:rPr sz="3900" spc="10" dirty="0">
                <a:latin typeface="Arial MT"/>
                <a:cs typeface="Arial MT"/>
              </a:rPr>
              <a:t> </a:t>
            </a:r>
            <a:r>
              <a:rPr sz="3900" spc="5" dirty="0">
                <a:latin typeface="Arial MT"/>
                <a:cs typeface="Arial MT"/>
              </a:rPr>
              <a:t>in </a:t>
            </a:r>
            <a:r>
              <a:rPr sz="3900" spc="30" dirty="0">
                <a:latin typeface="Arial MT"/>
                <a:cs typeface="Arial MT"/>
              </a:rPr>
              <a:t>the</a:t>
            </a:r>
            <a:r>
              <a:rPr sz="3900" spc="10" dirty="0">
                <a:latin typeface="Arial MT"/>
                <a:cs typeface="Arial MT"/>
              </a:rPr>
              <a:t> StateStore </a:t>
            </a:r>
            <a:r>
              <a:rPr sz="3900" spc="30" dirty="0">
                <a:latin typeface="Arial MT"/>
                <a:cs typeface="Arial MT"/>
              </a:rPr>
              <a:t>and</a:t>
            </a:r>
            <a:r>
              <a:rPr sz="3900" spc="5" dirty="0">
                <a:latin typeface="Arial MT"/>
                <a:cs typeface="Arial MT"/>
              </a:rPr>
              <a:t> </a:t>
            </a:r>
            <a:r>
              <a:rPr sz="3900" spc="15" dirty="0">
                <a:latin typeface="Arial MT"/>
                <a:cs typeface="Arial MT"/>
              </a:rPr>
              <a:t>internal</a:t>
            </a:r>
            <a:r>
              <a:rPr sz="3900" spc="10" dirty="0">
                <a:latin typeface="Arial MT"/>
                <a:cs typeface="Arial MT"/>
              </a:rPr>
              <a:t> </a:t>
            </a:r>
            <a:r>
              <a:rPr sz="3900" spc="5" dirty="0">
                <a:latin typeface="Arial MT"/>
                <a:cs typeface="Arial MT"/>
              </a:rPr>
              <a:t>Kafka </a:t>
            </a:r>
            <a:r>
              <a:rPr sz="3900" spc="-30" dirty="0">
                <a:latin typeface="Arial MT"/>
                <a:cs typeface="Arial MT"/>
              </a:rPr>
              <a:t>Topic</a:t>
            </a:r>
            <a:endParaRPr sz="3900" dirty="0">
              <a:latin typeface="Arial MT"/>
              <a:cs typeface="Arial MT"/>
            </a:endParaRPr>
          </a:p>
          <a:p>
            <a:pPr marL="509905" marR="1175385" indent="-497840">
              <a:lnSpc>
                <a:spcPct val="146800"/>
              </a:lnSpc>
              <a:spcBef>
                <a:spcPts val="3675"/>
              </a:spcBef>
              <a:buSzPct val="123076"/>
              <a:buChar char="•"/>
              <a:tabLst>
                <a:tab pos="509905" algn="l"/>
                <a:tab pos="510540" algn="l"/>
              </a:tabLst>
            </a:pPr>
            <a:r>
              <a:rPr sz="3900" spc="20" dirty="0">
                <a:latin typeface="Arial MT"/>
                <a:cs typeface="Arial MT"/>
              </a:rPr>
              <a:t>Aggregated</a:t>
            </a:r>
            <a:r>
              <a:rPr sz="3900" spc="5" dirty="0">
                <a:latin typeface="Arial MT"/>
                <a:cs typeface="Arial MT"/>
              </a:rPr>
              <a:t> </a:t>
            </a:r>
            <a:r>
              <a:rPr sz="3900" spc="40" dirty="0">
                <a:latin typeface="Arial MT"/>
                <a:cs typeface="Arial MT"/>
              </a:rPr>
              <a:t>data</a:t>
            </a:r>
            <a:r>
              <a:rPr sz="3900" spc="10" dirty="0">
                <a:latin typeface="Arial MT"/>
                <a:cs typeface="Arial MT"/>
              </a:rPr>
              <a:t> </a:t>
            </a:r>
            <a:r>
              <a:rPr sz="3900" spc="5" dirty="0">
                <a:latin typeface="Arial MT"/>
                <a:cs typeface="Arial MT"/>
              </a:rPr>
              <a:t>needs </a:t>
            </a:r>
            <a:r>
              <a:rPr sz="3900" spc="114" dirty="0">
                <a:latin typeface="Arial MT"/>
                <a:cs typeface="Arial MT"/>
              </a:rPr>
              <a:t>to</a:t>
            </a:r>
            <a:r>
              <a:rPr sz="3900" spc="10" dirty="0">
                <a:latin typeface="Arial MT"/>
                <a:cs typeface="Arial MT"/>
              </a:rPr>
              <a:t> </a:t>
            </a:r>
            <a:r>
              <a:rPr lang="en-US" sz="3900" spc="10" dirty="0">
                <a:latin typeface="Arial MT"/>
                <a:cs typeface="Arial MT"/>
              </a:rPr>
              <a:t>be </a:t>
            </a:r>
            <a:r>
              <a:rPr sz="3900" spc="25" dirty="0">
                <a:latin typeface="Arial MT"/>
                <a:cs typeface="Arial MT"/>
              </a:rPr>
              <a:t>made</a:t>
            </a:r>
            <a:r>
              <a:rPr sz="3900" spc="10" dirty="0">
                <a:latin typeface="Arial MT"/>
                <a:cs typeface="Arial MT"/>
              </a:rPr>
              <a:t> </a:t>
            </a:r>
            <a:r>
              <a:rPr sz="3900" spc="-10" dirty="0">
                <a:latin typeface="Arial MT"/>
                <a:cs typeface="Arial MT"/>
              </a:rPr>
              <a:t>available</a:t>
            </a:r>
            <a:r>
              <a:rPr sz="3900" spc="5" dirty="0">
                <a:latin typeface="Arial MT"/>
                <a:cs typeface="Arial MT"/>
              </a:rPr>
              <a:t> </a:t>
            </a:r>
            <a:r>
              <a:rPr sz="3900" spc="114" dirty="0">
                <a:latin typeface="Arial MT"/>
                <a:cs typeface="Arial MT"/>
              </a:rPr>
              <a:t>to</a:t>
            </a:r>
            <a:r>
              <a:rPr sz="3900" spc="10" dirty="0">
                <a:latin typeface="Arial MT"/>
                <a:cs typeface="Arial MT"/>
              </a:rPr>
              <a:t> </a:t>
            </a:r>
            <a:r>
              <a:rPr sz="3900" spc="30" dirty="0">
                <a:latin typeface="Arial MT"/>
                <a:cs typeface="Arial MT"/>
              </a:rPr>
              <a:t>the</a:t>
            </a:r>
            <a:r>
              <a:rPr sz="3900" spc="10" dirty="0">
                <a:latin typeface="Arial MT"/>
                <a:cs typeface="Arial MT"/>
              </a:rPr>
              <a:t> </a:t>
            </a:r>
            <a:r>
              <a:rPr sz="3900" spc="45" dirty="0">
                <a:latin typeface="Arial MT"/>
                <a:cs typeface="Arial MT"/>
              </a:rPr>
              <a:t>outside</a:t>
            </a:r>
            <a:r>
              <a:rPr sz="3900" spc="5" dirty="0">
                <a:latin typeface="Arial MT"/>
                <a:cs typeface="Arial MT"/>
              </a:rPr>
              <a:t> </a:t>
            </a:r>
            <a:r>
              <a:rPr sz="3900" spc="75" dirty="0">
                <a:latin typeface="Arial MT"/>
                <a:cs typeface="Arial MT"/>
              </a:rPr>
              <a:t>world</a:t>
            </a:r>
            <a:r>
              <a:rPr sz="3900" spc="10" dirty="0">
                <a:latin typeface="Arial MT"/>
                <a:cs typeface="Arial MT"/>
              </a:rPr>
              <a:t> </a:t>
            </a:r>
            <a:r>
              <a:rPr sz="3900" spc="40" dirty="0">
                <a:latin typeface="Arial MT"/>
                <a:cs typeface="Arial MT"/>
              </a:rPr>
              <a:t>or</a:t>
            </a:r>
            <a:r>
              <a:rPr sz="3900" spc="10" dirty="0">
                <a:latin typeface="Arial MT"/>
                <a:cs typeface="Arial MT"/>
              </a:rPr>
              <a:t> </a:t>
            </a:r>
            <a:r>
              <a:rPr sz="3900" spc="30" dirty="0">
                <a:latin typeface="Arial MT"/>
                <a:cs typeface="Arial MT"/>
              </a:rPr>
              <a:t>the</a:t>
            </a:r>
            <a:r>
              <a:rPr lang="en-US" sz="3900" spc="30" dirty="0">
                <a:latin typeface="Arial MT"/>
                <a:cs typeface="Arial MT"/>
              </a:rPr>
              <a:t> </a:t>
            </a:r>
            <a:r>
              <a:rPr sz="3900" spc="25" dirty="0">
                <a:latin typeface="Arial MT"/>
                <a:cs typeface="Arial MT"/>
              </a:rPr>
              <a:t>partner</a:t>
            </a:r>
            <a:r>
              <a:rPr sz="3900" spc="5" dirty="0">
                <a:latin typeface="Arial MT"/>
                <a:cs typeface="Arial MT"/>
              </a:rPr>
              <a:t> </a:t>
            </a:r>
            <a:r>
              <a:rPr sz="3900" spc="20" dirty="0">
                <a:latin typeface="Arial MT"/>
                <a:cs typeface="Arial MT"/>
              </a:rPr>
              <a:t>teams</a:t>
            </a:r>
            <a:r>
              <a:rPr sz="3900" dirty="0">
                <a:latin typeface="Arial MT"/>
                <a:cs typeface="Arial MT"/>
              </a:rPr>
              <a:t> </a:t>
            </a:r>
            <a:r>
              <a:rPr sz="3900" spc="45" dirty="0">
                <a:latin typeface="Arial MT"/>
                <a:cs typeface="Arial MT"/>
              </a:rPr>
              <a:t>looking</a:t>
            </a:r>
            <a:r>
              <a:rPr sz="3900" spc="5" dirty="0">
                <a:latin typeface="Arial MT"/>
                <a:cs typeface="Arial MT"/>
              </a:rPr>
              <a:t> </a:t>
            </a:r>
            <a:r>
              <a:rPr sz="3900" spc="50" dirty="0">
                <a:latin typeface="Arial MT"/>
                <a:cs typeface="Arial MT"/>
              </a:rPr>
              <a:t>for</a:t>
            </a:r>
            <a:r>
              <a:rPr sz="3900" spc="5" dirty="0">
                <a:latin typeface="Arial MT"/>
                <a:cs typeface="Arial MT"/>
              </a:rPr>
              <a:t> </a:t>
            </a:r>
            <a:r>
              <a:rPr sz="3900" spc="40" dirty="0">
                <a:latin typeface="Arial MT"/>
                <a:cs typeface="Arial MT"/>
              </a:rPr>
              <a:t>this</a:t>
            </a:r>
            <a:r>
              <a:rPr sz="3900" spc="5" dirty="0">
                <a:latin typeface="Arial MT"/>
                <a:cs typeface="Arial MT"/>
              </a:rPr>
              <a:t> </a:t>
            </a:r>
            <a:r>
              <a:rPr sz="3900" spc="35" dirty="0">
                <a:latin typeface="Arial MT"/>
                <a:cs typeface="Arial MT"/>
              </a:rPr>
              <a:t>data</a:t>
            </a:r>
            <a:endParaRPr sz="39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73221" y="5035679"/>
            <a:ext cx="1617345" cy="651510"/>
          </a:xfrm>
          <a:custGeom>
            <a:avLst/>
            <a:gdLst/>
            <a:ahLst/>
            <a:cxnLst/>
            <a:rect l="l" t="t" r="r" b="b"/>
            <a:pathLst>
              <a:path w="1617345" h="651510">
                <a:moveTo>
                  <a:pt x="1459886" y="0"/>
                </a:moveTo>
                <a:lnTo>
                  <a:pt x="156920" y="0"/>
                </a:lnTo>
                <a:lnTo>
                  <a:pt x="125669" y="120"/>
                </a:lnTo>
                <a:lnTo>
                  <a:pt x="80450" y="3246"/>
                </a:lnTo>
                <a:lnTo>
                  <a:pt x="29826" y="29946"/>
                </a:lnTo>
                <a:lnTo>
                  <a:pt x="7574" y="64873"/>
                </a:lnTo>
                <a:lnTo>
                  <a:pt x="0" y="125790"/>
                </a:lnTo>
                <a:lnTo>
                  <a:pt x="0" y="525538"/>
                </a:lnTo>
                <a:lnTo>
                  <a:pt x="3126" y="570758"/>
                </a:lnTo>
                <a:lnTo>
                  <a:pt x="29826" y="621382"/>
                </a:lnTo>
                <a:lnTo>
                  <a:pt x="64753" y="643633"/>
                </a:lnTo>
                <a:lnTo>
                  <a:pt x="125669" y="651208"/>
                </a:lnTo>
                <a:lnTo>
                  <a:pt x="156920" y="651328"/>
                </a:lnTo>
                <a:lnTo>
                  <a:pt x="1459886" y="651328"/>
                </a:lnTo>
                <a:lnTo>
                  <a:pt x="1516339" y="650366"/>
                </a:lnTo>
                <a:lnTo>
                  <a:pt x="1570836" y="634356"/>
                </a:lnTo>
                <a:lnTo>
                  <a:pt x="1599953" y="605239"/>
                </a:lnTo>
                <a:lnTo>
                  <a:pt x="1615966" y="550740"/>
                </a:lnTo>
                <a:lnTo>
                  <a:pt x="1616808" y="525538"/>
                </a:lnTo>
                <a:lnTo>
                  <a:pt x="1616808" y="125790"/>
                </a:lnTo>
                <a:lnTo>
                  <a:pt x="1613682" y="80570"/>
                </a:lnTo>
                <a:lnTo>
                  <a:pt x="1586979" y="29946"/>
                </a:lnTo>
                <a:lnTo>
                  <a:pt x="1552051" y="7696"/>
                </a:lnTo>
                <a:lnTo>
                  <a:pt x="1491136" y="120"/>
                </a:lnTo>
                <a:lnTo>
                  <a:pt x="1459886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59481" y="5086641"/>
            <a:ext cx="1050290" cy="538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indent="24130">
              <a:lnSpc>
                <a:spcPct val="104099"/>
              </a:lnSpc>
              <a:spcBef>
                <a:spcPts val="15"/>
              </a:spcBef>
            </a:pPr>
            <a:r>
              <a:rPr sz="1650" spc="35" dirty="0">
                <a:latin typeface="Arial MT"/>
                <a:cs typeface="Arial MT"/>
              </a:rPr>
              <a:t>statestore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(RocksDB)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3636" y="5397626"/>
            <a:ext cx="1208274" cy="19639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850007" y="7576267"/>
            <a:ext cx="15335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solidFill>
                  <a:srgbClr val="5E5E5E"/>
                </a:solidFill>
                <a:latin typeface="Arial MT"/>
                <a:cs typeface="Arial MT"/>
              </a:rPr>
              <a:t>Internal</a:t>
            </a:r>
            <a:r>
              <a:rPr sz="1950" spc="-6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5E5E5E"/>
                </a:solidFill>
                <a:latin typeface="Arial MT"/>
                <a:cs typeface="Arial MT"/>
              </a:rPr>
              <a:t>Topic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98700"/>
            <a:ext cx="1644459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Aggregation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operators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04" dirty="0">
                <a:latin typeface="Arial"/>
                <a:cs typeface="Arial"/>
              </a:rPr>
              <a:t>in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25" dirty="0">
                <a:latin typeface="Arial"/>
                <a:cs typeface="Arial"/>
              </a:rPr>
              <a:t>Streams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090673"/>
            <a:ext cx="17152620" cy="3920490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8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85" dirty="0">
                <a:latin typeface="Arial MT"/>
                <a:cs typeface="Arial MT"/>
              </a:rPr>
              <a:t>We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three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operators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45" dirty="0">
                <a:latin typeface="Arial"/>
                <a:cs typeface="Arial"/>
              </a:rPr>
              <a:t>Kafka</a:t>
            </a:r>
            <a:r>
              <a:rPr sz="3950" b="1" spc="10" dirty="0">
                <a:latin typeface="Arial"/>
                <a:cs typeface="Arial"/>
              </a:rPr>
              <a:t> Streams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 MT"/>
                <a:cs typeface="Arial MT"/>
              </a:rPr>
              <a:t>library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support</a:t>
            </a:r>
            <a:r>
              <a:rPr sz="3950" spc="10" dirty="0">
                <a:latin typeface="Arial MT"/>
                <a:cs typeface="Arial MT"/>
              </a:rPr>
              <a:t> aggregation:</a:t>
            </a:r>
            <a:endParaRPr sz="39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2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75" dirty="0">
                <a:latin typeface="Arial MT"/>
                <a:cs typeface="Arial MT"/>
              </a:rPr>
              <a:t>count</a:t>
            </a:r>
            <a:endParaRPr sz="39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0" dirty="0">
                <a:latin typeface="Arial MT"/>
                <a:cs typeface="Arial MT"/>
              </a:rPr>
              <a:t>reduce</a:t>
            </a:r>
            <a:endParaRPr sz="395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dirty="0">
                <a:latin typeface="Arial MT"/>
                <a:cs typeface="Arial MT"/>
              </a:rPr>
              <a:t>aggregate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35604"/>
            <a:ext cx="62598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count</a:t>
            </a:r>
            <a:r>
              <a:rPr sz="7000" b="1" spc="-355" dirty="0">
                <a:latin typeface="Arial"/>
                <a:cs typeface="Arial"/>
              </a:rPr>
              <a:t> </a:t>
            </a:r>
            <a:r>
              <a:rPr lang="en-US" sz="7000" b="1" spc="-95" dirty="0">
                <a:latin typeface="Arial"/>
                <a:cs typeface="Arial"/>
              </a:rPr>
              <a:t>o</a:t>
            </a:r>
            <a:r>
              <a:rPr sz="7000" b="1" spc="-95" dirty="0">
                <a:latin typeface="Arial"/>
                <a:cs typeface="Arial"/>
              </a:rPr>
              <a:t>perator</a:t>
            </a:r>
            <a:endParaRPr sz="7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52794" y="4703089"/>
            <a:ext cx="649605" cy="462280"/>
          </a:xfrm>
          <a:custGeom>
            <a:avLst/>
            <a:gdLst/>
            <a:ahLst/>
            <a:cxnLst/>
            <a:rect l="l" t="t" r="r" b="b"/>
            <a:pathLst>
              <a:path w="649604" h="462279">
                <a:moveTo>
                  <a:pt x="233770" y="0"/>
                </a:moveTo>
                <a:lnTo>
                  <a:pt x="233770" y="157080"/>
                </a:lnTo>
                <a:lnTo>
                  <a:pt x="0" y="157080"/>
                </a:lnTo>
                <a:lnTo>
                  <a:pt x="0" y="304919"/>
                </a:lnTo>
                <a:lnTo>
                  <a:pt x="233770" y="304919"/>
                </a:lnTo>
                <a:lnTo>
                  <a:pt x="233770" y="461999"/>
                </a:lnTo>
                <a:lnTo>
                  <a:pt x="649362" y="230999"/>
                </a:lnTo>
                <a:lnTo>
                  <a:pt x="233770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2794" y="5423277"/>
            <a:ext cx="649605" cy="462280"/>
          </a:xfrm>
          <a:custGeom>
            <a:avLst/>
            <a:gdLst/>
            <a:ahLst/>
            <a:cxnLst/>
            <a:rect l="l" t="t" r="r" b="b"/>
            <a:pathLst>
              <a:path w="649604" h="462279">
                <a:moveTo>
                  <a:pt x="233770" y="0"/>
                </a:moveTo>
                <a:lnTo>
                  <a:pt x="233770" y="157080"/>
                </a:lnTo>
                <a:lnTo>
                  <a:pt x="0" y="157080"/>
                </a:lnTo>
                <a:lnTo>
                  <a:pt x="0" y="304920"/>
                </a:lnTo>
                <a:lnTo>
                  <a:pt x="233770" y="304920"/>
                </a:lnTo>
                <a:lnTo>
                  <a:pt x="233770" y="461999"/>
                </a:lnTo>
                <a:lnTo>
                  <a:pt x="649362" y="231000"/>
                </a:lnTo>
                <a:lnTo>
                  <a:pt x="233770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3098" y="2257440"/>
            <a:ext cx="16716375" cy="7797647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65785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65785" algn="l"/>
                <a:tab pos="5664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used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count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different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events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45" dirty="0">
                <a:latin typeface="Arial MT"/>
                <a:cs typeface="Arial MT"/>
              </a:rPr>
              <a:t>share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same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key</a:t>
            </a:r>
            <a:endParaRPr sz="3950" dirty="0">
              <a:latin typeface="Arial MT"/>
              <a:cs typeface="Arial MT"/>
            </a:endParaRPr>
          </a:p>
          <a:p>
            <a:pPr marL="2017395">
              <a:lnSpc>
                <a:spcPct val="100000"/>
              </a:lnSpc>
              <a:spcBef>
                <a:spcPts val="3475"/>
              </a:spcBef>
            </a:pPr>
            <a:r>
              <a:rPr sz="2600" spc="15" dirty="0">
                <a:solidFill>
                  <a:srgbClr val="0033B3"/>
                </a:solidFill>
                <a:latin typeface="Courier New"/>
                <a:cs typeface="Courier New"/>
              </a:rPr>
              <a:t>var </a:t>
            </a:r>
            <a:r>
              <a:rPr sz="2600" spc="15" dirty="0">
                <a:latin typeface="Courier New"/>
                <a:cs typeface="Courier New"/>
              </a:rPr>
              <a:t>groupedString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= </a:t>
            </a:r>
            <a:r>
              <a:rPr sz="2600" spc="20" dirty="0">
                <a:latin typeface="Courier New"/>
                <a:cs typeface="Courier New"/>
              </a:rPr>
              <a:t>wordsTable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Courier New"/>
              <a:cs typeface="Courier New"/>
            </a:endParaRPr>
          </a:p>
          <a:p>
            <a:pPr marL="3626485">
              <a:lnSpc>
                <a:spcPct val="100000"/>
              </a:lnSpc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.groupByKey(</a:t>
            </a:r>
            <a:r>
              <a:rPr sz="2600" spc="20" dirty="0">
                <a:latin typeface="Courier New"/>
                <a:cs typeface="Courier New"/>
              </a:rPr>
              <a:t>Grouped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600" i="1" spc="20" dirty="0">
                <a:solidFill>
                  <a:srgbClr val="080808"/>
                </a:solidFill>
                <a:latin typeface="Courier New"/>
                <a:cs typeface="Courier New"/>
              </a:rPr>
              <a:t>with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600" spc="20" dirty="0">
                <a:latin typeface="Courier New"/>
                <a:cs typeface="Courier New"/>
              </a:rPr>
              <a:t>Serdes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600" i="1" spc="20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(),</a:t>
            </a:r>
            <a:r>
              <a:rPr sz="2600" spc="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Serdes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600" i="1" spc="20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()))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Courier New"/>
              <a:cs typeface="Courier New"/>
            </a:endParaRPr>
          </a:p>
          <a:p>
            <a:pPr marL="3626485">
              <a:lnSpc>
                <a:spcPct val="100000"/>
              </a:lnSpc>
              <a:spcBef>
                <a:spcPts val="5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.count(</a:t>
            </a:r>
            <a:r>
              <a:rPr sz="2600" spc="20" dirty="0">
                <a:latin typeface="Courier New"/>
                <a:cs typeface="Courier New"/>
              </a:rPr>
              <a:t>Named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600" i="1" spc="20" dirty="0">
                <a:solidFill>
                  <a:srgbClr val="080808"/>
                </a:solidFill>
                <a:latin typeface="Courier New"/>
                <a:cs typeface="Courier New"/>
              </a:rPr>
              <a:t>as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600" spc="20" dirty="0">
                <a:solidFill>
                  <a:srgbClr val="077D16"/>
                </a:solidFill>
                <a:latin typeface="Courier New"/>
                <a:cs typeface="Courier New"/>
              </a:rPr>
              <a:t>"count-per-alphabet"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));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Courier New"/>
              <a:cs typeface="Courier New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will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return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95" dirty="0">
                <a:latin typeface="Arial MT"/>
                <a:cs typeface="Arial MT"/>
              </a:rPr>
              <a:t>KTable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this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type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KTable&lt;String,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Long&gt;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5" dirty="0">
                <a:latin typeface="Arial MT"/>
                <a:cs typeface="Arial MT"/>
              </a:rPr>
              <a:t>String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145" dirty="0">
                <a:latin typeface="Arial MT"/>
                <a:cs typeface="Arial MT"/>
              </a:rPr>
              <a:t>-&gt;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Key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record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35" dirty="0">
                <a:latin typeface="Arial MT"/>
                <a:cs typeface="Arial MT"/>
              </a:rPr>
              <a:t>Long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145" dirty="0">
                <a:latin typeface="Arial MT"/>
                <a:cs typeface="Arial MT"/>
              </a:rPr>
              <a:t>-&gt;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20" dirty="0">
                <a:latin typeface="Arial MT"/>
                <a:cs typeface="Arial MT"/>
              </a:rPr>
              <a:t>Value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record</a:t>
            </a:r>
            <a:endParaRPr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aggregated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value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gets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stored</a:t>
            </a:r>
            <a:r>
              <a:rPr sz="3950" dirty="0">
                <a:latin typeface="Arial MT"/>
                <a:cs typeface="Arial MT"/>
              </a:rPr>
              <a:t> in </a:t>
            </a: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internal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topic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23653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0" dirty="0">
                <a:latin typeface="Arial"/>
                <a:cs typeface="Arial"/>
              </a:rPr>
              <a:t>count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336" y="4184300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10">
                <a:moveTo>
                  <a:pt x="1849414" y="0"/>
                </a:moveTo>
                <a:lnTo>
                  <a:pt x="192587" y="0"/>
                </a:lnTo>
                <a:lnTo>
                  <a:pt x="154263" y="147"/>
                </a:lnTo>
                <a:lnTo>
                  <a:pt x="98809" y="3981"/>
                </a:lnTo>
                <a:lnTo>
                  <a:pt x="56522" y="20814"/>
                </a:lnTo>
                <a:lnTo>
                  <a:pt x="20815" y="56521"/>
                </a:lnTo>
                <a:lnTo>
                  <a:pt x="3981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1" y="590206"/>
                </a:lnTo>
                <a:lnTo>
                  <a:pt x="20815" y="632493"/>
                </a:lnTo>
                <a:lnTo>
                  <a:pt x="56522" y="668199"/>
                </a:lnTo>
                <a:lnTo>
                  <a:pt x="98809" y="685033"/>
                </a:lnTo>
                <a:lnTo>
                  <a:pt x="154263" y="688867"/>
                </a:lnTo>
                <a:lnTo>
                  <a:pt x="192587" y="689014"/>
                </a:lnTo>
                <a:lnTo>
                  <a:pt x="1849414" y="689014"/>
                </a:lnTo>
                <a:lnTo>
                  <a:pt x="1887738" y="688867"/>
                </a:lnTo>
                <a:lnTo>
                  <a:pt x="1943193" y="685033"/>
                </a:lnTo>
                <a:lnTo>
                  <a:pt x="1985480" y="668199"/>
                </a:lnTo>
                <a:lnTo>
                  <a:pt x="2021186" y="632493"/>
                </a:lnTo>
                <a:lnTo>
                  <a:pt x="2038020" y="590206"/>
                </a:lnTo>
                <a:lnTo>
                  <a:pt x="2041854" y="534751"/>
                </a:lnTo>
                <a:lnTo>
                  <a:pt x="2042001" y="496427"/>
                </a:lnTo>
                <a:lnTo>
                  <a:pt x="2042001" y="192586"/>
                </a:lnTo>
                <a:lnTo>
                  <a:pt x="2041854" y="154262"/>
                </a:lnTo>
                <a:lnTo>
                  <a:pt x="2038020" y="98807"/>
                </a:lnTo>
                <a:lnTo>
                  <a:pt x="2021186" y="56521"/>
                </a:lnTo>
                <a:lnTo>
                  <a:pt x="1985480" y="20814"/>
                </a:lnTo>
                <a:lnTo>
                  <a:pt x="1943193" y="3981"/>
                </a:lnTo>
                <a:lnTo>
                  <a:pt x="1887738" y="147"/>
                </a:lnTo>
                <a:lnTo>
                  <a:pt x="184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35408" y="4387089"/>
            <a:ext cx="8445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65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Apple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3756" y="5515019"/>
            <a:ext cx="13554075" cy="0"/>
          </a:xfrm>
          <a:custGeom>
            <a:avLst/>
            <a:gdLst/>
            <a:ahLst/>
            <a:cxnLst/>
            <a:rect l="l" t="t" r="r" b="b"/>
            <a:pathLst>
              <a:path w="13554075">
                <a:moveTo>
                  <a:pt x="0" y="0"/>
                </a:moveTo>
                <a:lnTo>
                  <a:pt x="135538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3906" y="4184300"/>
            <a:ext cx="2345055" cy="689610"/>
          </a:xfrm>
          <a:custGeom>
            <a:avLst/>
            <a:gdLst/>
            <a:ahLst/>
            <a:cxnLst/>
            <a:rect l="l" t="t" r="r" b="b"/>
            <a:pathLst>
              <a:path w="2345054" h="689610">
                <a:moveTo>
                  <a:pt x="2112230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49117" y="1426"/>
                </a:lnTo>
                <a:lnTo>
                  <a:pt x="119442" y="4812"/>
                </a:lnTo>
                <a:lnTo>
                  <a:pt x="96171" y="11408"/>
                </a:lnTo>
                <a:lnTo>
                  <a:pt x="44394" y="44394"/>
                </a:lnTo>
                <a:lnTo>
                  <a:pt x="11409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456209"/>
                </a:lnTo>
                <a:lnTo>
                  <a:pt x="178" y="502536"/>
                </a:lnTo>
                <a:lnTo>
                  <a:pt x="4813" y="569572"/>
                </a:lnTo>
                <a:lnTo>
                  <a:pt x="25162" y="620689"/>
                </a:lnTo>
                <a:lnTo>
                  <a:pt x="68324" y="663852"/>
                </a:lnTo>
                <a:lnTo>
                  <a:pt x="119442" y="684201"/>
                </a:lnTo>
                <a:lnTo>
                  <a:pt x="186478" y="688836"/>
                </a:lnTo>
                <a:lnTo>
                  <a:pt x="232805" y="689014"/>
                </a:lnTo>
                <a:lnTo>
                  <a:pt x="2112230" y="689014"/>
                </a:lnTo>
                <a:lnTo>
                  <a:pt x="2158558" y="688836"/>
                </a:lnTo>
                <a:lnTo>
                  <a:pt x="2225594" y="684201"/>
                </a:lnTo>
                <a:lnTo>
                  <a:pt x="2276711" y="663852"/>
                </a:lnTo>
                <a:lnTo>
                  <a:pt x="2319875" y="620689"/>
                </a:lnTo>
                <a:lnTo>
                  <a:pt x="2340224" y="569572"/>
                </a:lnTo>
                <a:lnTo>
                  <a:pt x="2344859" y="502536"/>
                </a:lnTo>
                <a:lnTo>
                  <a:pt x="2345037" y="456209"/>
                </a:lnTo>
                <a:lnTo>
                  <a:pt x="2345037" y="232805"/>
                </a:lnTo>
                <a:lnTo>
                  <a:pt x="2344859" y="186477"/>
                </a:lnTo>
                <a:lnTo>
                  <a:pt x="2340224" y="119442"/>
                </a:lnTo>
                <a:lnTo>
                  <a:pt x="2319875" y="68324"/>
                </a:lnTo>
                <a:lnTo>
                  <a:pt x="2276711" y="25161"/>
                </a:lnTo>
                <a:lnTo>
                  <a:pt x="2225594" y="4812"/>
                </a:lnTo>
                <a:lnTo>
                  <a:pt x="2158558" y="178"/>
                </a:lnTo>
                <a:lnTo>
                  <a:pt x="211223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78611" y="4371467"/>
            <a:ext cx="177609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15" dirty="0">
                <a:latin typeface="Arial MT"/>
                <a:cs typeface="Arial MT"/>
              </a:rPr>
              <a:t>Topic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(key,Value)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4375" y="6777215"/>
            <a:ext cx="2345055" cy="689610"/>
          </a:xfrm>
          <a:custGeom>
            <a:avLst/>
            <a:gdLst/>
            <a:ahLst/>
            <a:cxnLst/>
            <a:rect l="l" t="t" r="r" b="b"/>
            <a:pathLst>
              <a:path w="2345054" h="689609">
                <a:moveTo>
                  <a:pt x="2112230" y="0"/>
                </a:moveTo>
                <a:lnTo>
                  <a:pt x="232805" y="0"/>
                </a:lnTo>
                <a:lnTo>
                  <a:pt x="186477" y="178"/>
                </a:lnTo>
                <a:lnTo>
                  <a:pt x="119442" y="4813"/>
                </a:lnTo>
                <a:lnTo>
                  <a:pt x="68324" y="25162"/>
                </a:lnTo>
                <a:lnTo>
                  <a:pt x="25161" y="68325"/>
                </a:lnTo>
                <a:lnTo>
                  <a:pt x="4812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456210"/>
                </a:lnTo>
                <a:lnTo>
                  <a:pt x="178" y="502537"/>
                </a:lnTo>
                <a:lnTo>
                  <a:pt x="4812" y="569572"/>
                </a:lnTo>
                <a:lnTo>
                  <a:pt x="25161" y="620690"/>
                </a:lnTo>
                <a:lnTo>
                  <a:pt x="68324" y="663853"/>
                </a:lnTo>
                <a:lnTo>
                  <a:pt x="119442" y="684202"/>
                </a:lnTo>
                <a:lnTo>
                  <a:pt x="186477" y="688837"/>
                </a:lnTo>
                <a:lnTo>
                  <a:pt x="232805" y="689015"/>
                </a:lnTo>
                <a:lnTo>
                  <a:pt x="2112230" y="689015"/>
                </a:lnTo>
                <a:lnTo>
                  <a:pt x="2158558" y="688837"/>
                </a:lnTo>
                <a:lnTo>
                  <a:pt x="2225593" y="684202"/>
                </a:lnTo>
                <a:lnTo>
                  <a:pt x="2276711" y="663853"/>
                </a:lnTo>
                <a:lnTo>
                  <a:pt x="2319874" y="620690"/>
                </a:lnTo>
                <a:lnTo>
                  <a:pt x="2340223" y="569572"/>
                </a:lnTo>
                <a:lnTo>
                  <a:pt x="2344858" y="502537"/>
                </a:lnTo>
                <a:lnTo>
                  <a:pt x="2345036" y="456210"/>
                </a:lnTo>
                <a:lnTo>
                  <a:pt x="2345036" y="232805"/>
                </a:lnTo>
                <a:lnTo>
                  <a:pt x="2344858" y="186478"/>
                </a:lnTo>
                <a:lnTo>
                  <a:pt x="2340223" y="119442"/>
                </a:lnTo>
                <a:lnTo>
                  <a:pt x="2319874" y="68325"/>
                </a:lnTo>
                <a:lnTo>
                  <a:pt x="2276711" y="25162"/>
                </a:lnTo>
                <a:lnTo>
                  <a:pt x="2225593" y="4813"/>
                </a:lnTo>
                <a:lnTo>
                  <a:pt x="2158558" y="178"/>
                </a:lnTo>
                <a:lnTo>
                  <a:pt x="211223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92171" y="6964382"/>
            <a:ext cx="66992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0" dirty="0">
                <a:latin typeface="Arial MT"/>
                <a:cs typeface="Arial MT"/>
              </a:rPr>
              <a:t>Count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36336" y="6845835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09">
                <a:moveTo>
                  <a:pt x="1849414" y="0"/>
                </a:moveTo>
                <a:lnTo>
                  <a:pt x="192587" y="0"/>
                </a:lnTo>
                <a:lnTo>
                  <a:pt x="154263" y="147"/>
                </a:lnTo>
                <a:lnTo>
                  <a:pt x="98809" y="3981"/>
                </a:lnTo>
                <a:lnTo>
                  <a:pt x="56522" y="20814"/>
                </a:lnTo>
                <a:lnTo>
                  <a:pt x="20815" y="56521"/>
                </a:lnTo>
                <a:lnTo>
                  <a:pt x="3981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1" y="590206"/>
                </a:lnTo>
                <a:lnTo>
                  <a:pt x="20815" y="632493"/>
                </a:lnTo>
                <a:lnTo>
                  <a:pt x="56522" y="668199"/>
                </a:lnTo>
                <a:lnTo>
                  <a:pt x="98809" y="685033"/>
                </a:lnTo>
                <a:lnTo>
                  <a:pt x="154263" y="688867"/>
                </a:lnTo>
                <a:lnTo>
                  <a:pt x="192587" y="689014"/>
                </a:lnTo>
                <a:lnTo>
                  <a:pt x="1849414" y="689014"/>
                </a:lnTo>
                <a:lnTo>
                  <a:pt x="1887738" y="688867"/>
                </a:lnTo>
                <a:lnTo>
                  <a:pt x="1943193" y="685033"/>
                </a:lnTo>
                <a:lnTo>
                  <a:pt x="1985480" y="668199"/>
                </a:lnTo>
                <a:lnTo>
                  <a:pt x="2021186" y="632493"/>
                </a:lnTo>
                <a:lnTo>
                  <a:pt x="2038020" y="590206"/>
                </a:lnTo>
                <a:lnTo>
                  <a:pt x="2041854" y="534751"/>
                </a:lnTo>
                <a:lnTo>
                  <a:pt x="2042001" y="496427"/>
                </a:lnTo>
                <a:lnTo>
                  <a:pt x="2042001" y="192586"/>
                </a:lnTo>
                <a:lnTo>
                  <a:pt x="2041854" y="154262"/>
                </a:lnTo>
                <a:lnTo>
                  <a:pt x="2038020" y="98807"/>
                </a:lnTo>
                <a:lnTo>
                  <a:pt x="2021186" y="56521"/>
                </a:lnTo>
                <a:lnTo>
                  <a:pt x="1985480" y="20814"/>
                </a:lnTo>
                <a:lnTo>
                  <a:pt x="1943193" y="3981"/>
                </a:lnTo>
                <a:lnTo>
                  <a:pt x="1887738" y="147"/>
                </a:lnTo>
                <a:lnTo>
                  <a:pt x="184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67341" y="7048625"/>
            <a:ext cx="58039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0" dirty="0">
                <a:solidFill>
                  <a:srgbClr val="FFFFFF"/>
                </a:solidFill>
                <a:latin typeface="Arial MT"/>
                <a:cs typeface="Arial MT"/>
              </a:rPr>
              <a:t>[A</a:t>
            </a:r>
            <a:r>
              <a:rPr sz="16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Arial MT"/>
                <a:cs typeface="Arial MT"/>
              </a:rPr>
              <a:t>1]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66188" y="4184300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10">
                <a:moveTo>
                  <a:pt x="1849414" y="0"/>
                </a:moveTo>
                <a:lnTo>
                  <a:pt x="192587" y="0"/>
                </a:lnTo>
                <a:lnTo>
                  <a:pt x="154263" y="147"/>
                </a:lnTo>
                <a:lnTo>
                  <a:pt x="98809" y="3981"/>
                </a:lnTo>
                <a:lnTo>
                  <a:pt x="56522" y="20814"/>
                </a:lnTo>
                <a:lnTo>
                  <a:pt x="20815" y="56521"/>
                </a:lnTo>
                <a:lnTo>
                  <a:pt x="3981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1" y="590206"/>
                </a:lnTo>
                <a:lnTo>
                  <a:pt x="20815" y="632493"/>
                </a:lnTo>
                <a:lnTo>
                  <a:pt x="56522" y="668199"/>
                </a:lnTo>
                <a:lnTo>
                  <a:pt x="98809" y="685033"/>
                </a:lnTo>
                <a:lnTo>
                  <a:pt x="154263" y="688867"/>
                </a:lnTo>
                <a:lnTo>
                  <a:pt x="192587" y="689014"/>
                </a:lnTo>
                <a:lnTo>
                  <a:pt x="1849414" y="689014"/>
                </a:lnTo>
                <a:lnTo>
                  <a:pt x="1887738" y="688867"/>
                </a:lnTo>
                <a:lnTo>
                  <a:pt x="1943193" y="685033"/>
                </a:lnTo>
                <a:lnTo>
                  <a:pt x="1985480" y="668199"/>
                </a:lnTo>
                <a:lnTo>
                  <a:pt x="2021186" y="632493"/>
                </a:lnTo>
                <a:lnTo>
                  <a:pt x="2038020" y="590206"/>
                </a:lnTo>
                <a:lnTo>
                  <a:pt x="2041854" y="534751"/>
                </a:lnTo>
                <a:lnTo>
                  <a:pt x="2042001" y="496427"/>
                </a:lnTo>
                <a:lnTo>
                  <a:pt x="2042001" y="192586"/>
                </a:lnTo>
                <a:lnTo>
                  <a:pt x="2041854" y="154262"/>
                </a:lnTo>
                <a:lnTo>
                  <a:pt x="2038020" y="98807"/>
                </a:lnTo>
                <a:lnTo>
                  <a:pt x="2021186" y="56521"/>
                </a:lnTo>
                <a:lnTo>
                  <a:pt x="1985480" y="20814"/>
                </a:lnTo>
                <a:lnTo>
                  <a:pt x="1943193" y="3981"/>
                </a:lnTo>
                <a:lnTo>
                  <a:pt x="1887738" y="147"/>
                </a:lnTo>
                <a:lnTo>
                  <a:pt x="184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69134" y="4387089"/>
            <a:ext cx="83629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6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Alpha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6036" y="4184300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10">
                <a:moveTo>
                  <a:pt x="1849420" y="0"/>
                </a:moveTo>
                <a:lnTo>
                  <a:pt x="192590" y="0"/>
                </a:lnTo>
                <a:lnTo>
                  <a:pt x="154267" y="147"/>
                </a:lnTo>
                <a:lnTo>
                  <a:pt x="98809" y="3981"/>
                </a:lnTo>
                <a:lnTo>
                  <a:pt x="56522" y="20814"/>
                </a:lnTo>
                <a:lnTo>
                  <a:pt x="20818" y="56521"/>
                </a:lnTo>
                <a:lnTo>
                  <a:pt x="3984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4" y="590206"/>
                </a:lnTo>
                <a:lnTo>
                  <a:pt x="20818" y="632493"/>
                </a:lnTo>
                <a:lnTo>
                  <a:pt x="56522" y="668199"/>
                </a:lnTo>
                <a:lnTo>
                  <a:pt x="98809" y="685033"/>
                </a:lnTo>
                <a:lnTo>
                  <a:pt x="154267" y="688867"/>
                </a:lnTo>
                <a:lnTo>
                  <a:pt x="192590" y="689014"/>
                </a:lnTo>
                <a:lnTo>
                  <a:pt x="1849420" y="689014"/>
                </a:lnTo>
                <a:lnTo>
                  <a:pt x="1887741" y="688867"/>
                </a:lnTo>
                <a:lnTo>
                  <a:pt x="1943192" y="685033"/>
                </a:lnTo>
                <a:lnTo>
                  <a:pt x="1985482" y="668199"/>
                </a:lnTo>
                <a:lnTo>
                  <a:pt x="2021188" y="632493"/>
                </a:lnTo>
                <a:lnTo>
                  <a:pt x="2038020" y="590206"/>
                </a:lnTo>
                <a:lnTo>
                  <a:pt x="2041853" y="534751"/>
                </a:lnTo>
                <a:lnTo>
                  <a:pt x="2042000" y="496427"/>
                </a:lnTo>
                <a:lnTo>
                  <a:pt x="2042000" y="192586"/>
                </a:lnTo>
                <a:lnTo>
                  <a:pt x="2041853" y="154262"/>
                </a:lnTo>
                <a:lnTo>
                  <a:pt x="2038020" y="98807"/>
                </a:lnTo>
                <a:lnTo>
                  <a:pt x="2021188" y="56521"/>
                </a:lnTo>
                <a:lnTo>
                  <a:pt x="1985482" y="20814"/>
                </a:lnTo>
                <a:lnTo>
                  <a:pt x="1943192" y="3981"/>
                </a:lnTo>
                <a:lnTo>
                  <a:pt x="1887741" y="147"/>
                </a:lnTo>
                <a:lnTo>
                  <a:pt x="1849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184320" y="4387089"/>
            <a:ext cx="66611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3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6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Bus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66188" y="6845835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09">
                <a:moveTo>
                  <a:pt x="1849414" y="0"/>
                </a:moveTo>
                <a:lnTo>
                  <a:pt x="192587" y="0"/>
                </a:lnTo>
                <a:lnTo>
                  <a:pt x="154263" y="147"/>
                </a:lnTo>
                <a:lnTo>
                  <a:pt x="98809" y="3981"/>
                </a:lnTo>
                <a:lnTo>
                  <a:pt x="56522" y="20814"/>
                </a:lnTo>
                <a:lnTo>
                  <a:pt x="20815" y="56521"/>
                </a:lnTo>
                <a:lnTo>
                  <a:pt x="3981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1" y="590206"/>
                </a:lnTo>
                <a:lnTo>
                  <a:pt x="20815" y="632493"/>
                </a:lnTo>
                <a:lnTo>
                  <a:pt x="56522" y="668199"/>
                </a:lnTo>
                <a:lnTo>
                  <a:pt x="98809" y="685033"/>
                </a:lnTo>
                <a:lnTo>
                  <a:pt x="154263" y="688867"/>
                </a:lnTo>
                <a:lnTo>
                  <a:pt x="192587" y="689014"/>
                </a:lnTo>
                <a:lnTo>
                  <a:pt x="1849414" y="689014"/>
                </a:lnTo>
                <a:lnTo>
                  <a:pt x="1887738" y="688867"/>
                </a:lnTo>
                <a:lnTo>
                  <a:pt x="1943193" y="685033"/>
                </a:lnTo>
                <a:lnTo>
                  <a:pt x="1985480" y="668199"/>
                </a:lnTo>
                <a:lnTo>
                  <a:pt x="2021186" y="632493"/>
                </a:lnTo>
                <a:lnTo>
                  <a:pt x="2038020" y="590206"/>
                </a:lnTo>
                <a:lnTo>
                  <a:pt x="2041854" y="534751"/>
                </a:lnTo>
                <a:lnTo>
                  <a:pt x="2042001" y="496427"/>
                </a:lnTo>
                <a:lnTo>
                  <a:pt x="2042001" y="192586"/>
                </a:lnTo>
                <a:lnTo>
                  <a:pt x="2041854" y="154262"/>
                </a:lnTo>
                <a:lnTo>
                  <a:pt x="2038020" y="98807"/>
                </a:lnTo>
                <a:lnTo>
                  <a:pt x="2021186" y="56521"/>
                </a:lnTo>
                <a:lnTo>
                  <a:pt x="1985480" y="20814"/>
                </a:lnTo>
                <a:lnTo>
                  <a:pt x="1943193" y="3981"/>
                </a:lnTo>
                <a:lnTo>
                  <a:pt x="1887738" y="147"/>
                </a:lnTo>
                <a:lnTo>
                  <a:pt x="184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86836" y="7048625"/>
            <a:ext cx="12014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0" dirty="0">
                <a:solidFill>
                  <a:srgbClr val="FFFFFF"/>
                </a:solidFill>
                <a:latin typeface="Arial MT"/>
                <a:cs typeface="Arial MT"/>
              </a:rPr>
              <a:t>[A</a:t>
            </a:r>
            <a:r>
              <a:rPr sz="1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Arial MT"/>
                <a:cs typeface="Arial MT"/>
              </a:rPr>
              <a:t>2]</a:t>
            </a:r>
            <a:r>
              <a:rPr sz="1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Arial MT"/>
                <a:cs typeface="Arial MT"/>
              </a:rPr>
              <a:t>[B</a:t>
            </a:r>
            <a:r>
              <a:rPr sz="1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Arial MT"/>
                <a:cs typeface="Arial MT"/>
              </a:rPr>
              <a:t>1]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02532"/>
            <a:ext cx="661733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0" dirty="0">
                <a:latin typeface="Arial"/>
                <a:cs typeface="Arial"/>
              </a:rPr>
              <a:t>reduce</a:t>
            </a:r>
            <a:r>
              <a:rPr sz="7000" b="1" spc="-345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operator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895276"/>
            <a:ext cx="17397095" cy="11671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operator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used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reduce </a:t>
            </a:r>
            <a:r>
              <a:rPr sz="3950" spc="35" dirty="0">
                <a:latin typeface="Arial MT"/>
                <a:cs typeface="Arial MT"/>
              </a:rPr>
              <a:t>multiple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values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single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value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shares </a:t>
            </a:r>
            <a:r>
              <a:rPr sz="3950" spc="-108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same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key</a:t>
            </a:r>
            <a:endParaRPr sz="39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1745" y="3709089"/>
            <a:ext cx="56807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033B3"/>
                </a:solidFill>
                <a:latin typeface="Courier New"/>
                <a:cs typeface="Courier New"/>
              </a:rPr>
              <a:t>var </a:t>
            </a:r>
            <a:r>
              <a:rPr sz="2450" spc="5" dirty="0">
                <a:latin typeface="Courier New"/>
                <a:cs typeface="Courier New"/>
              </a:rPr>
              <a:t>groupedString</a:t>
            </a:r>
            <a:r>
              <a:rPr sz="2450" spc="1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 </a:t>
            </a:r>
            <a:r>
              <a:rPr sz="2450" spc="10" dirty="0">
                <a:latin typeface="Courier New"/>
                <a:cs typeface="Courier New"/>
              </a:rPr>
              <a:t>wordsTable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798" y="4086041"/>
            <a:ext cx="77546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.groupByKey(</a:t>
            </a:r>
            <a:r>
              <a:rPr sz="2450" spc="10" dirty="0">
                <a:latin typeface="Courier New"/>
                <a:cs typeface="Courier New"/>
              </a:rPr>
              <a:t>Grouped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with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latin typeface="Courier New"/>
                <a:cs typeface="Courier New"/>
              </a:rPr>
              <a:t>Serdes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(),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47076" y="4086041"/>
            <a:ext cx="323024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Courier New"/>
                <a:cs typeface="Courier New"/>
              </a:rPr>
              <a:t>Serdes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()))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9805" y="4462992"/>
            <a:ext cx="45491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.reduce((value1, value2)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3825" y="4839944"/>
            <a:ext cx="398399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i="1" spc="10" dirty="0">
                <a:solidFill>
                  <a:srgbClr val="872094"/>
                </a:solidFill>
                <a:latin typeface="Courier New"/>
                <a:cs typeface="Courier New"/>
              </a:rPr>
              <a:t>log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.info(</a:t>
            </a:r>
            <a:r>
              <a:rPr sz="2450" spc="10" dirty="0">
                <a:solidFill>
                  <a:srgbClr val="077D16"/>
                </a:solidFill>
                <a:latin typeface="Courier New"/>
                <a:cs typeface="Courier New"/>
              </a:rPr>
              <a:t>"value1</a:t>
            </a:r>
            <a:r>
              <a:rPr sz="2450" spc="-2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77D16"/>
                </a:solidFill>
                <a:latin typeface="Courier New"/>
                <a:cs typeface="Courier New"/>
              </a:rPr>
              <a:t>:</a:t>
            </a:r>
            <a:r>
              <a:rPr sz="2450" spc="-15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77D16"/>
                </a:solidFill>
                <a:latin typeface="Courier New"/>
                <a:cs typeface="Courier New"/>
              </a:rPr>
              <a:t>{}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41783" y="4462992"/>
            <a:ext cx="6435090" cy="779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2450">
              <a:latin typeface="Courier New"/>
              <a:cs typeface="Courier New"/>
            </a:endParaRPr>
          </a:p>
          <a:p>
            <a:pPr marL="201295">
              <a:lnSpc>
                <a:spcPct val="100000"/>
              </a:lnSpc>
              <a:spcBef>
                <a:spcPts val="30"/>
              </a:spcBef>
            </a:pPr>
            <a:r>
              <a:rPr sz="2450" spc="10" dirty="0">
                <a:solidFill>
                  <a:srgbClr val="077D16"/>
                </a:solidFill>
                <a:latin typeface="Courier New"/>
                <a:cs typeface="Courier New"/>
              </a:rPr>
              <a:t>, </a:t>
            </a:r>
            <a:r>
              <a:rPr sz="2450" spc="5" dirty="0">
                <a:solidFill>
                  <a:srgbClr val="077D16"/>
                </a:solidFill>
                <a:latin typeface="Courier New"/>
                <a:cs typeface="Courier New"/>
              </a:rPr>
              <a:t>value2</a:t>
            </a:r>
            <a:r>
              <a:rPr sz="2450" spc="10" dirty="0">
                <a:solidFill>
                  <a:srgbClr val="077D16"/>
                </a:solidFill>
                <a:latin typeface="Courier New"/>
                <a:cs typeface="Courier New"/>
              </a:rPr>
              <a:t> :</a:t>
            </a:r>
            <a:r>
              <a:rPr sz="2450" spc="15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77D16"/>
                </a:solidFill>
                <a:latin typeface="Courier New"/>
                <a:cs typeface="Courier New"/>
              </a:rPr>
              <a:t>{} "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2450" spc="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value1,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 value2);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3825" y="5216896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0033B3"/>
                </a:solidFill>
                <a:latin typeface="Courier New"/>
                <a:cs typeface="Courier New"/>
              </a:rPr>
              <a:t>return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9805" y="5593848"/>
            <a:ext cx="591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});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891" y="6373426"/>
            <a:ext cx="16653510" cy="1898014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return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type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reduce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operator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must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same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type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value</a:t>
            </a:r>
            <a:endParaRPr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aggregated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value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gets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stored</a:t>
            </a:r>
            <a:r>
              <a:rPr sz="3950" dirty="0">
                <a:latin typeface="Arial MT"/>
                <a:cs typeface="Arial MT"/>
              </a:rPr>
              <a:t> in </a:t>
            </a: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internal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topic</a:t>
            </a:r>
            <a:endParaRPr sz="395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01745" y="4153604"/>
            <a:ext cx="603885" cy="352425"/>
          </a:xfrm>
          <a:custGeom>
            <a:avLst/>
            <a:gdLst/>
            <a:ahLst/>
            <a:cxnLst/>
            <a:rect l="l" t="t" r="r" b="b"/>
            <a:pathLst>
              <a:path w="603885" h="352425">
                <a:moveTo>
                  <a:pt x="217176" y="0"/>
                </a:moveTo>
                <a:lnTo>
                  <a:pt x="217176" y="119762"/>
                </a:lnTo>
                <a:lnTo>
                  <a:pt x="0" y="119762"/>
                </a:lnTo>
                <a:lnTo>
                  <a:pt x="0" y="232480"/>
                </a:lnTo>
                <a:lnTo>
                  <a:pt x="217176" y="232480"/>
                </a:lnTo>
                <a:lnTo>
                  <a:pt x="217176" y="352243"/>
                </a:lnTo>
                <a:lnTo>
                  <a:pt x="603269" y="176121"/>
                </a:lnTo>
                <a:lnTo>
                  <a:pt x="217176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4432" y="5265749"/>
            <a:ext cx="649605" cy="462280"/>
          </a:xfrm>
          <a:custGeom>
            <a:avLst/>
            <a:gdLst/>
            <a:ahLst/>
            <a:cxnLst/>
            <a:rect l="l" t="t" r="r" b="b"/>
            <a:pathLst>
              <a:path w="649604" h="462279">
                <a:moveTo>
                  <a:pt x="233769" y="0"/>
                </a:moveTo>
                <a:lnTo>
                  <a:pt x="233769" y="157080"/>
                </a:lnTo>
                <a:lnTo>
                  <a:pt x="0" y="157080"/>
                </a:lnTo>
                <a:lnTo>
                  <a:pt x="0" y="304920"/>
                </a:lnTo>
                <a:lnTo>
                  <a:pt x="233769" y="304920"/>
                </a:lnTo>
                <a:lnTo>
                  <a:pt x="233769" y="461999"/>
                </a:lnTo>
                <a:lnTo>
                  <a:pt x="649361" y="231000"/>
                </a:lnTo>
                <a:lnTo>
                  <a:pt x="23376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9841" y="5703948"/>
            <a:ext cx="4791710" cy="565785"/>
          </a:xfrm>
          <a:custGeom>
            <a:avLst/>
            <a:gdLst/>
            <a:ahLst/>
            <a:cxnLst/>
            <a:rect l="l" t="t" r="r" b="b"/>
            <a:pathLst>
              <a:path w="4791709" h="565785">
                <a:moveTo>
                  <a:pt x="4551401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325367"/>
                </a:lnTo>
                <a:lnTo>
                  <a:pt x="183" y="373144"/>
                </a:lnTo>
                <a:lnTo>
                  <a:pt x="1470" y="411675"/>
                </a:lnTo>
                <a:lnTo>
                  <a:pt x="11766" y="466278"/>
                </a:lnTo>
                <a:lnTo>
                  <a:pt x="45785" y="519678"/>
                </a:lnTo>
                <a:lnTo>
                  <a:pt x="99184" y="553698"/>
                </a:lnTo>
                <a:lnTo>
                  <a:pt x="153788" y="563992"/>
                </a:lnTo>
                <a:lnTo>
                  <a:pt x="192319" y="565279"/>
                </a:lnTo>
                <a:lnTo>
                  <a:pt x="240097" y="565463"/>
                </a:lnTo>
                <a:lnTo>
                  <a:pt x="4551401" y="565463"/>
                </a:lnTo>
                <a:lnTo>
                  <a:pt x="4599182" y="565279"/>
                </a:lnTo>
                <a:lnTo>
                  <a:pt x="4637715" y="563992"/>
                </a:lnTo>
                <a:lnTo>
                  <a:pt x="4692318" y="553698"/>
                </a:lnTo>
                <a:lnTo>
                  <a:pt x="4745720" y="519678"/>
                </a:lnTo>
                <a:lnTo>
                  <a:pt x="4779740" y="466278"/>
                </a:lnTo>
                <a:lnTo>
                  <a:pt x="4790029" y="411675"/>
                </a:lnTo>
                <a:lnTo>
                  <a:pt x="4791315" y="373144"/>
                </a:lnTo>
                <a:lnTo>
                  <a:pt x="4791499" y="325367"/>
                </a:lnTo>
                <a:lnTo>
                  <a:pt x="4791499" y="240097"/>
                </a:lnTo>
                <a:lnTo>
                  <a:pt x="4791315" y="192319"/>
                </a:lnTo>
                <a:lnTo>
                  <a:pt x="4790029" y="153788"/>
                </a:lnTo>
                <a:lnTo>
                  <a:pt x="4779740" y="99184"/>
                </a:lnTo>
                <a:lnTo>
                  <a:pt x="4745720" y="45785"/>
                </a:lnTo>
                <a:lnTo>
                  <a:pt x="4692318" y="11766"/>
                </a:lnTo>
                <a:lnTo>
                  <a:pt x="4637715" y="1470"/>
                </a:lnTo>
                <a:lnTo>
                  <a:pt x="4599182" y="183"/>
                </a:lnTo>
                <a:lnTo>
                  <a:pt x="455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03372" y="5216896"/>
            <a:ext cx="8696960" cy="904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value1.toUpperCase()+</a:t>
            </a:r>
            <a:r>
              <a:rPr sz="2450" spc="10" dirty="0">
                <a:solidFill>
                  <a:srgbClr val="077D16"/>
                </a:solidFill>
                <a:latin typeface="Courier New"/>
                <a:cs typeface="Courier New"/>
              </a:rPr>
              <a:t>"-"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+value2.toUpperCase();</a:t>
            </a:r>
            <a:endParaRPr sz="2450">
              <a:latin typeface="Courier New"/>
              <a:cs typeface="Courier New"/>
            </a:endParaRPr>
          </a:p>
          <a:p>
            <a:pPr marL="1200150">
              <a:lnSpc>
                <a:spcPct val="100000"/>
              </a:lnSpc>
              <a:spcBef>
                <a:spcPts val="1975"/>
              </a:spcBef>
            </a:pP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Concatenate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6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a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Arial MT"/>
                <a:cs typeface="Arial MT"/>
              </a:rPr>
              <a:t>hyphen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Arial MT"/>
                <a:cs typeface="Arial MT"/>
              </a:rPr>
              <a:t>(-)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01745" y="4577667"/>
            <a:ext cx="603885" cy="352425"/>
          </a:xfrm>
          <a:custGeom>
            <a:avLst/>
            <a:gdLst/>
            <a:ahLst/>
            <a:cxnLst/>
            <a:rect l="l" t="t" r="r" b="b"/>
            <a:pathLst>
              <a:path w="603885" h="352425">
                <a:moveTo>
                  <a:pt x="217176" y="0"/>
                </a:moveTo>
                <a:lnTo>
                  <a:pt x="217176" y="119762"/>
                </a:lnTo>
                <a:lnTo>
                  <a:pt x="0" y="119762"/>
                </a:lnTo>
                <a:lnTo>
                  <a:pt x="0" y="232480"/>
                </a:lnTo>
                <a:lnTo>
                  <a:pt x="217176" y="232480"/>
                </a:lnTo>
                <a:lnTo>
                  <a:pt x="217176" y="352243"/>
                </a:lnTo>
                <a:lnTo>
                  <a:pt x="603269" y="176122"/>
                </a:lnTo>
                <a:lnTo>
                  <a:pt x="217176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31705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0" dirty="0">
                <a:latin typeface="Arial"/>
                <a:cs typeface="Arial"/>
              </a:rPr>
              <a:t>Reduce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336" y="4184300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10">
                <a:moveTo>
                  <a:pt x="1849414" y="0"/>
                </a:moveTo>
                <a:lnTo>
                  <a:pt x="192587" y="0"/>
                </a:lnTo>
                <a:lnTo>
                  <a:pt x="154263" y="147"/>
                </a:lnTo>
                <a:lnTo>
                  <a:pt x="98809" y="3981"/>
                </a:lnTo>
                <a:lnTo>
                  <a:pt x="56522" y="20814"/>
                </a:lnTo>
                <a:lnTo>
                  <a:pt x="20815" y="56521"/>
                </a:lnTo>
                <a:lnTo>
                  <a:pt x="3981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1" y="590206"/>
                </a:lnTo>
                <a:lnTo>
                  <a:pt x="20815" y="632493"/>
                </a:lnTo>
                <a:lnTo>
                  <a:pt x="56522" y="668199"/>
                </a:lnTo>
                <a:lnTo>
                  <a:pt x="98809" y="685033"/>
                </a:lnTo>
                <a:lnTo>
                  <a:pt x="154263" y="688867"/>
                </a:lnTo>
                <a:lnTo>
                  <a:pt x="192587" y="689014"/>
                </a:lnTo>
                <a:lnTo>
                  <a:pt x="1849414" y="689014"/>
                </a:lnTo>
                <a:lnTo>
                  <a:pt x="1887738" y="688867"/>
                </a:lnTo>
                <a:lnTo>
                  <a:pt x="1943193" y="685033"/>
                </a:lnTo>
                <a:lnTo>
                  <a:pt x="1985480" y="668199"/>
                </a:lnTo>
                <a:lnTo>
                  <a:pt x="2021186" y="632493"/>
                </a:lnTo>
                <a:lnTo>
                  <a:pt x="2038020" y="590206"/>
                </a:lnTo>
                <a:lnTo>
                  <a:pt x="2041854" y="534751"/>
                </a:lnTo>
                <a:lnTo>
                  <a:pt x="2042001" y="496427"/>
                </a:lnTo>
                <a:lnTo>
                  <a:pt x="2042001" y="192586"/>
                </a:lnTo>
                <a:lnTo>
                  <a:pt x="2041854" y="154262"/>
                </a:lnTo>
                <a:lnTo>
                  <a:pt x="2038020" y="98807"/>
                </a:lnTo>
                <a:lnTo>
                  <a:pt x="2021186" y="56521"/>
                </a:lnTo>
                <a:lnTo>
                  <a:pt x="1985480" y="20814"/>
                </a:lnTo>
                <a:lnTo>
                  <a:pt x="1943193" y="3981"/>
                </a:lnTo>
                <a:lnTo>
                  <a:pt x="1887738" y="147"/>
                </a:lnTo>
                <a:lnTo>
                  <a:pt x="184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35408" y="4387089"/>
            <a:ext cx="8445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65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Apple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3756" y="5515019"/>
            <a:ext cx="13554075" cy="0"/>
          </a:xfrm>
          <a:custGeom>
            <a:avLst/>
            <a:gdLst/>
            <a:ahLst/>
            <a:cxnLst/>
            <a:rect l="l" t="t" r="r" b="b"/>
            <a:pathLst>
              <a:path w="13554075">
                <a:moveTo>
                  <a:pt x="0" y="0"/>
                </a:moveTo>
                <a:lnTo>
                  <a:pt x="135538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3906" y="4184300"/>
            <a:ext cx="2345055" cy="689610"/>
          </a:xfrm>
          <a:custGeom>
            <a:avLst/>
            <a:gdLst/>
            <a:ahLst/>
            <a:cxnLst/>
            <a:rect l="l" t="t" r="r" b="b"/>
            <a:pathLst>
              <a:path w="2345054" h="689610">
                <a:moveTo>
                  <a:pt x="2112230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49117" y="1426"/>
                </a:lnTo>
                <a:lnTo>
                  <a:pt x="119442" y="4812"/>
                </a:lnTo>
                <a:lnTo>
                  <a:pt x="96171" y="11408"/>
                </a:lnTo>
                <a:lnTo>
                  <a:pt x="44394" y="44394"/>
                </a:lnTo>
                <a:lnTo>
                  <a:pt x="11409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456209"/>
                </a:lnTo>
                <a:lnTo>
                  <a:pt x="178" y="502536"/>
                </a:lnTo>
                <a:lnTo>
                  <a:pt x="4813" y="569572"/>
                </a:lnTo>
                <a:lnTo>
                  <a:pt x="25162" y="620689"/>
                </a:lnTo>
                <a:lnTo>
                  <a:pt x="68324" y="663852"/>
                </a:lnTo>
                <a:lnTo>
                  <a:pt x="119442" y="684201"/>
                </a:lnTo>
                <a:lnTo>
                  <a:pt x="186478" y="688836"/>
                </a:lnTo>
                <a:lnTo>
                  <a:pt x="232805" y="689014"/>
                </a:lnTo>
                <a:lnTo>
                  <a:pt x="2112230" y="689014"/>
                </a:lnTo>
                <a:lnTo>
                  <a:pt x="2158558" y="688836"/>
                </a:lnTo>
                <a:lnTo>
                  <a:pt x="2225594" y="684201"/>
                </a:lnTo>
                <a:lnTo>
                  <a:pt x="2276711" y="663852"/>
                </a:lnTo>
                <a:lnTo>
                  <a:pt x="2319875" y="620689"/>
                </a:lnTo>
                <a:lnTo>
                  <a:pt x="2340224" y="569572"/>
                </a:lnTo>
                <a:lnTo>
                  <a:pt x="2344859" y="502536"/>
                </a:lnTo>
                <a:lnTo>
                  <a:pt x="2345037" y="456209"/>
                </a:lnTo>
                <a:lnTo>
                  <a:pt x="2345037" y="232805"/>
                </a:lnTo>
                <a:lnTo>
                  <a:pt x="2344859" y="186477"/>
                </a:lnTo>
                <a:lnTo>
                  <a:pt x="2340224" y="119442"/>
                </a:lnTo>
                <a:lnTo>
                  <a:pt x="2319875" y="68324"/>
                </a:lnTo>
                <a:lnTo>
                  <a:pt x="2276711" y="25161"/>
                </a:lnTo>
                <a:lnTo>
                  <a:pt x="2225594" y="4812"/>
                </a:lnTo>
                <a:lnTo>
                  <a:pt x="2158558" y="178"/>
                </a:lnTo>
                <a:lnTo>
                  <a:pt x="211223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78611" y="4371467"/>
            <a:ext cx="177609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15" dirty="0">
                <a:latin typeface="Arial MT"/>
                <a:cs typeface="Arial MT"/>
              </a:rPr>
              <a:t>Topic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(key,Value)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4375" y="6777215"/>
            <a:ext cx="2345055" cy="689610"/>
          </a:xfrm>
          <a:custGeom>
            <a:avLst/>
            <a:gdLst/>
            <a:ahLst/>
            <a:cxnLst/>
            <a:rect l="l" t="t" r="r" b="b"/>
            <a:pathLst>
              <a:path w="2345054" h="689609">
                <a:moveTo>
                  <a:pt x="2112230" y="0"/>
                </a:moveTo>
                <a:lnTo>
                  <a:pt x="232805" y="0"/>
                </a:lnTo>
                <a:lnTo>
                  <a:pt x="186477" y="178"/>
                </a:lnTo>
                <a:lnTo>
                  <a:pt x="119442" y="4813"/>
                </a:lnTo>
                <a:lnTo>
                  <a:pt x="68324" y="25162"/>
                </a:lnTo>
                <a:lnTo>
                  <a:pt x="25161" y="68325"/>
                </a:lnTo>
                <a:lnTo>
                  <a:pt x="4812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456210"/>
                </a:lnTo>
                <a:lnTo>
                  <a:pt x="178" y="502537"/>
                </a:lnTo>
                <a:lnTo>
                  <a:pt x="4812" y="569572"/>
                </a:lnTo>
                <a:lnTo>
                  <a:pt x="25161" y="620690"/>
                </a:lnTo>
                <a:lnTo>
                  <a:pt x="68324" y="663853"/>
                </a:lnTo>
                <a:lnTo>
                  <a:pt x="119442" y="684202"/>
                </a:lnTo>
                <a:lnTo>
                  <a:pt x="186477" y="688837"/>
                </a:lnTo>
                <a:lnTo>
                  <a:pt x="232805" y="689015"/>
                </a:lnTo>
                <a:lnTo>
                  <a:pt x="2112230" y="689015"/>
                </a:lnTo>
                <a:lnTo>
                  <a:pt x="2158558" y="688837"/>
                </a:lnTo>
                <a:lnTo>
                  <a:pt x="2225593" y="684202"/>
                </a:lnTo>
                <a:lnTo>
                  <a:pt x="2276711" y="663853"/>
                </a:lnTo>
                <a:lnTo>
                  <a:pt x="2319874" y="620690"/>
                </a:lnTo>
                <a:lnTo>
                  <a:pt x="2340223" y="569572"/>
                </a:lnTo>
                <a:lnTo>
                  <a:pt x="2344858" y="502537"/>
                </a:lnTo>
                <a:lnTo>
                  <a:pt x="2345036" y="456210"/>
                </a:lnTo>
                <a:lnTo>
                  <a:pt x="2345036" y="232805"/>
                </a:lnTo>
                <a:lnTo>
                  <a:pt x="2344858" y="186478"/>
                </a:lnTo>
                <a:lnTo>
                  <a:pt x="2340223" y="119442"/>
                </a:lnTo>
                <a:lnTo>
                  <a:pt x="2319874" y="68325"/>
                </a:lnTo>
                <a:lnTo>
                  <a:pt x="2276711" y="25162"/>
                </a:lnTo>
                <a:lnTo>
                  <a:pt x="2225593" y="4813"/>
                </a:lnTo>
                <a:lnTo>
                  <a:pt x="2158558" y="178"/>
                </a:lnTo>
                <a:lnTo>
                  <a:pt x="211223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47136" y="6964382"/>
            <a:ext cx="76009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Arial MT"/>
                <a:cs typeface="Arial MT"/>
              </a:rPr>
              <a:t>r</a:t>
            </a:r>
            <a:r>
              <a:rPr sz="1800" spc="50" dirty="0">
                <a:latin typeface="Arial MT"/>
                <a:cs typeface="Arial MT"/>
              </a:rPr>
              <a:t>educe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36336" y="6845835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09">
                <a:moveTo>
                  <a:pt x="1849414" y="0"/>
                </a:moveTo>
                <a:lnTo>
                  <a:pt x="192587" y="0"/>
                </a:lnTo>
                <a:lnTo>
                  <a:pt x="154263" y="147"/>
                </a:lnTo>
                <a:lnTo>
                  <a:pt x="98809" y="3981"/>
                </a:lnTo>
                <a:lnTo>
                  <a:pt x="56522" y="20814"/>
                </a:lnTo>
                <a:lnTo>
                  <a:pt x="20815" y="56521"/>
                </a:lnTo>
                <a:lnTo>
                  <a:pt x="3981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1" y="590206"/>
                </a:lnTo>
                <a:lnTo>
                  <a:pt x="20815" y="632493"/>
                </a:lnTo>
                <a:lnTo>
                  <a:pt x="56522" y="668199"/>
                </a:lnTo>
                <a:lnTo>
                  <a:pt x="98809" y="685033"/>
                </a:lnTo>
                <a:lnTo>
                  <a:pt x="154263" y="688867"/>
                </a:lnTo>
                <a:lnTo>
                  <a:pt x="192587" y="689014"/>
                </a:lnTo>
                <a:lnTo>
                  <a:pt x="1849414" y="689014"/>
                </a:lnTo>
                <a:lnTo>
                  <a:pt x="1887738" y="688867"/>
                </a:lnTo>
                <a:lnTo>
                  <a:pt x="1943193" y="685033"/>
                </a:lnTo>
                <a:lnTo>
                  <a:pt x="1985480" y="668199"/>
                </a:lnTo>
                <a:lnTo>
                  <a:pt x="2021186" y="632493"/>
                </a:lnTo>
                <a:lnTo>
                  <a:pt x="2038020" y="590206"/>
                </a:lnTo>
                <a:lnTo>
                  <a:pt x="2041854" y="534751"/>
                </a:lnTo>
                <a:lnTo>
                  <a:pt x="2042001" y="496427"/>
                </a:lnTo>
                <a:lnTo>
                  <a:pt x="2042001" y="192586"/>
                </a:lnTo>
                <a:lnTo>
                  <a:pt x="2041854" y="154262"/>
                </a:lnTo>
                <a:lnTo>
                  <a:pt x="2038020" y="98807"/>
                </a:lnTo>
                <a:lnTo>
                  <a:pt x="2021186" y="56521"/>
                </a:lnTo>
                <a:lnTo>
                  <a:pt x="1985480" y="20814"/>
                </a:lnTo>
                <a:lnTo>
                  <a:pt x="1943193" y="3981"/>
                </a:lnTo>
                <a:lnTo>
                  <a:pt x="1887738" y="147"/>
                </a:lnTo>
                <a:lnTo>
                  <a:pt x="184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44312" y="7048625"/>
            <a:ext cx="102679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0" dirty="0">
                <a:solidFill>
                  <a:srgbClr val="FFFFFF"/>
                </a:solidFill>
                <a:latin typeface="Arial MT"/>
                <a:cs typeface="Arial MT"/>
              </a:rPr>
              <a:t>[A</a:t>
            </a:r>
            <a:r>
              <a:rPr sz="16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Apple]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66188" y="4184300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10">
                <a:moveTo>
                  <a:pt x="1849414" y="0"/>
                </a:moveTo>
                <a:lnTo>
                  <a:pt x="192587" y="0"/>
                </a:lnTo>
                <a:lnTo>
                  <a:pt x="154263" y="147"/>
                </a:lnTo>
                <a:lnTo>
                  <a:pt x="98809" y="3981"/>
                </a:lnTo>
                <a:lnTo>
                  <a:pt x="56522" y="20814"/>
                </a:lnTo>
                <a:lnTo>
                  <a:pt x="20815" y="56521"/>
                </a:lnTo>
                <a:lnTo>
                  <a:pt x="3981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1" y="590206"/>
                </a:lnTo>
                <a:lnTo>
                  <a:pt x="20815" y="632493"/>
                </a:lnTo>
                <a:lnTo>
                  <a:pt x="56522" y="668199"/>
                </a:lnTo>
                <a:lnTo>
                  <a:pt x="98809" y="685033"/>
                </a:lnTo>
                <a:lnTo>
                  <a:pt x="154263" y="688867"/>
                </a:lnTo>
                <a:lnTo>
                  <a:pt x="192587" y="689014"/>
                </a:lnTo>
                <a:lnTo>
                  <a:pt x="1849414" y="689014"/>
                </a:lnTo>
                <a:lnTo>
                  <a:pt x="1887738" y="688867"/>
                </a:lnTo>
                <a:lnTo>
                  <a:pt x="1943193" y="685033"/>
                </a:lnTo>
                <a:lnTo>
                  <a:pt x="1985480" y="668199"/>
                </a:lnTo>
                <a:lnTo>
                  <a:pt x="2021186" y="632493"/>
                </a:lnTo>
                <a:lnTo>
                  <a:pt x="2038020" y="590206"/>
                </a:lnTo>
                <a:lnTo>
                  <a:pt x="2041854" y="534751"/>
                </a:lnTo>
                <a:lnTo>
                  <a:pt x="2042001" y="496427"/>
                </a:lnTo>
                <a:lnTo>
                  <a:pt x="2042001" y="192586"/>
                </a:lnTo>
                <a:lnTo>
                  <a:pt x="2041854" y="154262"/>
                </a:lnTo>
                <a:lnTo>
                  <a:pt x="2038020" y="98807"/>
                </a:lnTo>
                <a:lnTo>
                  <a:pt x="2021186" y="56521"/>
                </a:lnTo>
                <a:lnTo>
                  <a:pt x="1985480" y="20814"/>
                </a:lnTo>
                <a:lnTo>
                  <a:pt x="1943193" y="3981"/>
                </a:lnTo>
                <a:lnTo>
                  <a:pt x="1887738" y="147"/>
                </a:lnTo>
                <a:lnTo>
                  <a:pt x="184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69134" y="4387089"/>
            <a:ext cx="83629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6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Alpha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96036" y="4184300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10">
                <a:moveTo>
                  <a:pt x="1849420" y="0"/>
                </a:moveTo>
                <a:lnTo>
                  <a:pt x="192590" y="0"/>
                </a:lnTo>
                <a:lnTo>
                  <a:pt x="154267" y="147"/>
                </a:lnTo>
                <a:lnTo>
                  <a:pt x="98809" y="3981"/>
                </a:lnTo>
                <a:lnTo>
                  <a:pt x="56522" y="20814"/>
                </a:lnTo>
                <a:lnTo>
                  <a:pt x="20818" y="56521"/>
                </a:lnTo>
                <a:lnTo>
                  <a:pt x="3984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4" y="590206"/>
                </a:lnTo>
                <a:lnTo>
                  <a:pt x="20818" y="632493"/>
                </a:lnTo>
                <a:lnTo>
                  <a:pt x="56522" y="668199"/>
                </a:lnTo>
                <a:lnTo>
                  <a:pt x="98809" y="685033"/>
                </a:lnTo>
                <a:lnTo>
                  <a:pt x="154267" y="688867"/>
                </a:lnTo>
                <a:lnTo>
                  <a:pt x="192590" y="689014"/>
                </a:lnTo>
                <a:lnTo>
                  <a:pt x="1849420" y="689014"/>
                </a:lnTo>
                <a:lnTo>
                  <a:pt x="1887741" y="688867"/>
                </a:lnTo>
                <a:lnTo>
                  <a:pt x="1943192" y="685033"/>
                </a:lnTo>
                <a:lnTo>
                  <a:pt x="1985482" y="668199"/>
                </a:lnTo>
                <a:lnTo>
                  <a:pt x="2021188" y="632493"/>
                </a:lnTo>
                <a:lnTo>
                  <a:pt x="2038020" y="590206"/>
                </a:lnTo>
                <a:lnTo>
                  <a:pt x="2041853" y="534751"/>
                </a:lnTo>
                <a:lnTo>
                  <a:pt x="2042000" y="496427"/>
                </a:lnTo>
                <a:lnTo>
                  <a:pt x="2042000" y="192586"/>
                </a:lnTo>
                <a:lnTo>
                  <a:pt x="2041853" y="154262"/>
                </a:lnTo>
                <a:lnTo>
                  <a:pt x="2038020" y="98807"/>
                </a:lnTo>
                <a:lnTo>
                  <a:pt x="2021188" y="56521"/>
                </a:lnTo>
                <a:lnTo>
                  <a:pt x="1985482" y="20814"/>
                </a:lnTo>
                <a:lnTo>
                  <a:pt x="1943192" y="3981"/>
                </a:lnTo>
                <a:lnTo>
                  <a:pt x="1887741" y="147"/>
                </a:lnTo>
                <a:lnTo>
                  <a:pt x="1849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184320" y="4387089"/>
            <a:ext cx="66611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3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6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Bus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66188" y="6845835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09">
                <a:moveTo>
                  <a:pt x="1849414" y="0"/>
                </a:moveTo>
                <a:lnTo>
                  <a:pt x="192587" y="0"/>
                </a:lnTo>
                <a:lnTo>
                  <a:pt x="154263" y="147"/>
                </a:lnTo>
                <a:lnTo>
                  <a:pt x="98809" y="3981"/>
                </a:lnTo>
                <a:lnTo>
                  <a:pt x="56522" y="20814"/>
                </a:lnTo>
                <a:lnTo>
                  <a:pt x="20815" y="56521"/>
                </a:lnTo>
                <a:lnTo>
                  <a:pt x="3981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1" y="590206"/>
                </a:lnTo>
                <a:lnTo>
                  <a:pt x="20815" y="632493"/>
                </a:lnTo>
                <a:lnTo>
                  <a:pt x="56522" y="668199"/>
                </a:lnTo>
                <a:lnTo>
                  <a:pt x="98809" y="685033"/>
                </a:lnTo>
                <a:lnTo>
                  <a:pt x="154263" y="688867"/>
                </a:lnTo>
                <a:lnTo>
                  <a:pt x="192587" y="689014"/>
                </a:lnTo>
                <a:lnTo>
                  <a:pt x="1849414" y="689014"/>
                </a:lnTo>
                <a:lnTo>
                  <a:pt x="1887738" y="688867"/>
                </a:lnTo>
                <a:lnTo>
                  <a:pt x="1943193" y="685033"/>
                </a:lnTo>
                <a:lnTo>
                  <a:pt x="1985480" y="668199"/>
                </a:lnTo>
                <a:lnTo>
                  <a:pt x="2021186" y="632493"/>
                </a:lnTo>
                <a:lnTo>
                  <a:pt x="2038020" y="590206"/>
                </a:lnTo>
                <a:lnTo>
                  <a:pt x="2041854" y="534751"/>
                </a:lnTo>
                <a:lnTo>
                  <a:pt x="2042001" y="496427"/>
                </a:lnTo>
                <a:lnTo>
                  <a:pt x="2042001" y="192586"/>
                </a:lnTo>
                <a:lnTo>
                  <a:pt x="2041854" y="154262"/>
                </a:lnTo>
                <a:lnTo>
                  <a:pt x="2038020" y="98807"/>
                </a:lnTo>
                <a:lnTo>
                  <a:pt x="2021186" y="56521"/>
                </a:lnTo>
                <a:lnTo>
                  <a:pt x="1985480" y="20814"/>
                </a:lnTo>
                <a:lnTo>
                  <a:pt x="1943193" y="3981"/>
                </a:lnTo>
                <a:lnTo>
                  <a:pt x="1887738" y="147"/>
                </a:lnTo>
                <a:lnTo>
                  <a:pt x="184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85090" y="6917738"/>
            <a:ext cx="1604645" cy="538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419734" marR="5080" indent="-407670">
              <a:lnSpc>
                <a:spcPct val="104099"/>
              </a:lnSpc>
              <a:spcBef>
                <a:spcPts val="15"/>
              </a:spcBef>
            </a:pPr>
            <a:r>
              <a:rPr sz="1650" spc="10" dirty="0">
                <a:solidFill>
                  <a:srgbClr val="FFFFFF"/>
                </a:solidFill>
                <a:latin typeface="Arial MT"/>
                <a:cs typeface="Arial MT"/>
              </a:rPr>
              <a:t>[A</a:t>
            </a:r>
            <a:r>
              <a:rPr sz="16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:Apple-Alpha] </a:t>
            </a:r>
            <a:r>
              <a:rPr sz="1650" spc="-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Arial MT"/>
                <a:cs typeface="Arial MT"/>
              </a:rPr>
              <a:t>[B</a:t>
            </a:r>
            <a:r>
              <a:rPr sz="1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Bus]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293971" y="4184300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10">
                <a:moveTo>
                  <a:pt x="1849409" y="0"/>
                </a:moveTo>
                <a:lnTo>
                  <a:pt x="192580" y="0"/>
                </a:lnTo>
                <a:lnTo>
                  <a:pt x="154259" y="147"/>
                </a:lnTo>
                <a:lnTo>
                  <a:pt x="98807" y="3981"/>
                </a:lnTo>
                <a:lnTo>
                  <a:pt x="56517" y="20814"/>
                </a:lnTo>
                <a:lnTo>
                  <a:pt x="20812" y="56521"/>
                </a:lnTo>
                <a:lnTo>
                  <a:pt x="3980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0" y="590206"/>
                </a:lnTo>
                <a:lnTo>
                  <a:pt x="20812" y="632493"/>
                </a:lnTo>
                <a:lnTo>
                  <a:pt x="56517" y="668199"/>
                </a:lnTo>
                <a:lnTo>
                  <a:pt x="98807" y="685033"/>
                </a:lnTo>
                <a:lnTo>
                  <a:pt x="154259" y="688867"/>
                </a:lnTo>
                <a:lnTo>
                  <a:pt x="192580" y="689014"/>
                </a:lnTo>
                <a:lnTo>
                  <a:pt x="1849409" y="689014"/>
                </a:lnTo>
                <a:lnTo>
                  <a:pt x="1887732" y="688867"/>
                </a:lnTo>
                <a:lnTo>
                  <a:pt x="1943191" y="685033"/>
                </a:lnTo>
                <a:lnTo>
                  <a:pt x="1985478" y="668199"/>
                </a:lnTo>
                <a:lnTo>
                  <a:pt x="2021182" y="632493"/>
                </a:lnTo>
                <a:lnTo>
                  <a:pt x="2038016" y="590206"/>
                </a:lnTo>
                <a:lnTo>
                  <a:pt x="2041853" y="534751"/>
                </a:lnTo>
                <a:lnTo>
                  <a:pt x="2042000" y="496427"/>
                </a:lnTo>
                <a:lnTo>
                  <a:pt x="2042000" y="192586"/>
                </a:lnTo>
                <a:lnTo>
                  <a:pt x="2041853" y="154262"/>
                </a:lnTo>
                <a:lnTo>
                  <a:pt x="2038016" y="98807"/>
                </a:lnTo>
                <a:lnTo>
                  <a:pt x="2021182" y="56521"/>
                </a:lnTo>
                <a:lnTo>
                  <a:pt x="1985478" y="20814"/>
                </a:lnTo>
                <a:lnTo>
                  <a:pt x="1943191" y="3981"/>
                </a:lnTo>
                <a:lnTo>
                  <a:pt x="1887732" y="147"/>
                </a:lnTo>
                <a:lnTo>
                  <a:pt x="1849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009479" y="4387089"/>
            <a:ext cx="6115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6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Ant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828764" y="4184300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10">
                <a:moveTo>
                  <a:pt x="1849420" y="0"/>
                </a:moveTo>
                <a:lnTo>
                  <a:pt x="192590" y="0"/>
                </a:lnTo>
                <a:lnTo>
                  <a:pt x="154263" y="147"/>
                </a:lnTo>
                <a:lnTo>
                  <a:pt x="98808" y="3981"/>
                </a:lnTo>
                <a:lnTo>
                  <a:pt x="56522" y="20814"/>
                </a:lnTo>
                <a:lnTo>
                  <a:pt x="20813" y="56521"/>
                </a:lnTo>
                <a:lnTo>
                  <a:pt x="3980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0" y="590206"/>
                </a:lnTo>
                <a:lnTo>
                  <a:pt x="20813" y="632493"/>
                </a:lnTo>
                <a:lnTo>
                  <a:pt x="56522" y="668199"/>
                </a:lnTo>
                <a:lnTo>
                  <a:pt x="98808" y="685033"/>
                </a:lnTo>
                <a:lnTo>
                  <a:pt x="154263" y="688867"/>
                </a:lnTo>
                <a:lnTo>
                  <a:pt x="192590" y="689014"/>
                </a:lnTo>
                <a:lnTo>
                  <a:pt x="1849420" y="689014"/>
                </a:lnTo>
                <a:lnTo>
                  <a:pt x="1887741" y="688867"/>
                </a:lnTo>
                <a:lnTo>
                  <a:pt x="1943192" y="685033"/>
                </a:lnTo>
                <a:lnTo>
                  <a:pt x="1985478" y="668199"/>
                </a:lnTo>
                <a:lnTo>
                  <a:pt x="2021186" y="632493"/>
                </a:lnTo>
                <a:lnTo>
                  <a:pt x="2038020" y="590206"/>
                </a:lnTo>
                <a:lnTo>
                  <a:pt x="2041853" y="534751"/>
                </a:lnTo>
                <a:lnTo>
                  <a:pt x="2042000" y="496427"/>
                </a:lnTo>
                <a:lnTo>
                  <a:pt x="2042000" y="192586"/>
                </a:lnTo>
                <a:lnTo>
                  <a:pt x="2041853" y="154262"/>
                </a:lnTo>
                <a:lnTo>
                  <a:pt x="2038020" y="98807"/>
                </a:lnTo>
                <a:lnTo>
                  <a:pt x="2021186" y="56521"/>
                </a:lnTo>
                <a:lnTo>
                  <a:pt x="1985478" y="20814"/>
                </a:lnTo>
                <a:lnTo>
                  <a:pt x="1943192" y="3981"/>
                </a:lnTo>
                <a:lnTo>
                  <a:pt x="1887741" y="147"/>
                </a:lnTo>
                <a:lnTo>
                  <a:pt x="1849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454955" y="4387089"/>
            <a:ext cx="7899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30" dirty="0">
                <a:solidFill>
                  <a:srgbClr val="FFFFFF"/>
                </a:solidFill>
                <a:latin typeface="Arial MT"/>
                <a:cs typeface="Arial MT"/>
              </a:rPr>
              <a:t>B,</a:t>
            </a:r>
            <a:r>
              <a:rPr sz="16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Arial MT"/>
                <a:cs typeface="Arial MT"/>
              </a:rPr>
              <a:t>Baby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727484" y="6777215"/>
            <a:ext cx="2687955" cy="1096645"/>
          </a:xfrm>
          <a:custGeom>
            <a:avLst/>
            <a:gdLst/>
            <a:ahLst/>
            <a:cxnLst/>
            <a:rect l="l" t="t" r="r" b="b"/>
            <a:pathLst>
              <a:path w="2687955" h="1096645">
                <a:moveTo>
                  <a:pt x="2434240" y="0"/>
                </a:moveTo>
                <a:lnTo>
                  <a:pt x="253489" y="0"/>
                </a:lnTo>
                <a:lnTo>
                  <a:pt x="203047" y="194"/>
                </a:lnTo>
                <a:lnTo>
                  <a:pt x="162369" y="1552"/>
                </a:lnTo>
                <a:lnTo>
                  <a:pt x="104719" y="12422"/>
                </a:lnTo>
                <a:lnTo>
                  <a:pt x="48341" y="48338"/>
                </a:lnTo>
                <a:lnTo>
                  <a:pt x="12428" y="104716"/>
                </a:lnTo>
                <a:lnTo>
                  <a:pt x="1553" y="162365"/>
                </a:lnTo>
                <a:lnTo>
                  <a:pt x="194" y="203044"/>
                </a:lnTo>
                <a:lnTo>
                  <a:pt x="0" y="253487"/>
                </a:lnTo>
                <a:lnTo>
                  <a:pt x="0" y="843063"/>
                </a:lnTo>
                <a:lnTo>
                  <a:pt x="194" y="893506"/>
                </a:lnTo>
                <a:lnTo>
                  <a:pt x="1553" y="934186"/>
                </a:lnTo>
                <a:lnTo>
                  <a:pt x="12428" y="991834"/>
                </a:lnTo>
                <a:lnTo>
                  <a:pt x="48341" y="1048212"/>
                </a:lnTo>
                <a:lnTo>
                  <a:pt x="104719" y="1084129"/>
                </a:lnTo>
                <a:lnTo>
                  <a:pt x="162369" y="1094998"/>
                </a:lnTo>
                <a:lnTo>
                  <a:pt x="203047" y="1096356"/>
                </a:lnTo>
                <a:lnTo>
                  <a:pt x="253489" y="1096550"/>
                </a:lnTo>
                <a:lnTo>
                  <a:pt x="2434240" y="1096550"/>
                </a:lnTo>
                <a:lnTo>
                  <a:pt x="2484683" y="1096356"/>
                </a:lnTo>
                <a:lnTo>
                  <a:pt x="2525364" y="1094998"/>
                </a:lnTo>
                <a:lnTo>
                  <a:pt x="2583010" y="1084129"/>
                </a:lnTo>
                <a:lnTo>
                  <a:pt x="2639393" y="1048212"/>
                </a:lnTo>
                <a:lnTo>
                  <a:pt x="2675311" y="991834"/>
                </a:lnTo>
                <a:lnTo>
                  <a:pt x="2686177" y="934186"/>
                </a:lnTo>
                <a:lnTo>
                  <a:pt x="2687535" y="893506"/>
                </a:lnTo>
                <a:lnTo>
                  <a:pt x="2687729" y="843063"/>
                </a:lnTo>
                <a:lnTo>
                  <a:pt x="2687729" y="253487"/>
                </a:lnTo>
                <a:lnTo>
                  <a:pt x="2687535" y="203044"/>
                </a:lnTo>
                <a:lnTo>
                  <a:pt x="2686177" y="162365"/>
                </a:lnTo>
                <a:lnTo>
                  <a:pt x="2675311" y="104716"/>
                </a:lnTo>
                <a:lnTo>
                  <a:pt x="2639393" y="48338"/>
                </a:lnTo>
                <a:lnTo>
                  <a:pt x="2583010" y="12422"/>
                </a:lnTo>
                <a:lnTo>
                  <a:pt x="2525364" y="1552"/>
                </a:lnTo>
                <a:lnTo>
                  <a:pt x="2484683" y="194"/>
                </a:lnTo>
                <a:lnTo>
                  <a:pt x="2434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63706" y="7053302"/>
            <a:ext cx="2015489" cy="538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34010" marR="5080" indent="-321945">
              <a:lnSpc>
                <a:spcPct val="104099"/>
              </a:lnSpc>
              <a:spcBef>
                <a:spcPts val="15"/>
              </a:spcBef>
            </a:pPr>
            <a:r>
              <a:rPr sz="1650" spc="10" dirty="0">
                <a:solidFill>
                  <a:srgbClr val="FFFFFF"/>
                </a:solidFill>
                <a:latin typeface="Arial MT"/>
                <a:cs typeface="Arial MT"/>
              </a:rPr>
              <a:t>[A</a:t>
            </a:r>
            <a:r>
              <a:rPr sz="16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:Apple-Alpha-Ant] </a:t>
            </a:r>
            <a:r>
              <a:rPr sz="1650" spc="-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Arial MT"/>
                <a:cs typeface="Arial MT"/>
              </a:rPr>
              <a:t>[B</a:t>
            </a:r>
            <a:r>
              <a:rPr sz="1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Arial MT"/>
                <a:cs typeface="Arial MT"/>
              </a:rPr>
              <a:t>Bus-Baby]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61323" y="8489338"/>
            <a:ext cx="11581765" cy="1133475"/>
          </a:xfrm>
          <a:custGeom>
            <a:avLst/>
            <a:gdLst/>
            <a:ahLst/>
            <a:cxnLst/>
            <a:rect l="l" t="t" r="r" b="b"/>
            <a:pathLst>
              <a:path w="11581765" h="1133475">
                <a:moveTo>
                  <a:pt x="11341353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93042"/>
                </a:lnTo>
                <a:lnTo>
                  <a:pt x="183" y="940821"/>
                </a:lnTo>
                <a:lnTo>
                  <a:pt x="1470" y="979352"/>
                </a:lnTo>
                <a:lnTo>
                  <a:pt x="11765" y="1033955"/>
                </a:lnTo>
                <a:lnTo>
                  <a:pt x="45784" y="1087355"/>
                </a:lnTo>
                <a:lnTo>
                  <a:pt x="99184" y="1121374"/>
                </a:lnTo>
                <a:lnTo>
                  <a:pt x="153787" y="1131669"/>
                </a:lnTo>
                <a:lnTo>
                  <a:pt x="192318" y="1132956"/>
                </a:lnTo>
                <a:lnTo>
                  <a:pt x="240096" y="1133140"/>
                </a:lnTo>
                <a:lnTo>
                  <a:pt x="11341353" y="1133140"/>
                </a:lnTo>
                <a:lnTo>
                  <a:pt x="11389132" y="1132956"/>
                </a:lnTo>
                <a:lnTo>
                  <a:pt x="11427663" y="1131669"/>
                </a:lnTo>
                <a:lnTo>
                  <a:pt x="11482270" y="1121374"/>
                </a:lnTo>
                <a:lnTo>
                  <a:pt x="11535667" y="1087355"/>
                </a:lnTo>
                <a:lnTo>
                  <a:pt x="11569691" y="1033955"/>
                </a:lnTo>
                <a:lnTo>
                  <a:pt x="11579980" y="979352"/>
                </a:lnTo>
                <a:lnTo>
                  <a:pt x="11581266" y="940821"/>
                </a:lnTo>
                <a:lnTo>
                  <a:pt x="11581450" y="893042"/>
                </a:lnTo>
                <a:lnTo>
                  <a:pt x="11581450" y="240097"/>
                </a:lnTo>
                <a:lnTo>
                  <a:pt x="11581266" y="192319"/>
                </a:lnTo>
                <a:lnTo>
                  <a:pt x="11579980" y="153788"/>
                </a:lnTo>
                <a:lnTo>
                  <a:pt x="11569691" y="99184"/>
                </a:lnTo>
                <a:lnTo>
                  <a:pt x="11535667" y="45785"/>
                </a:lnTo>
                <a:lnTo>
                  <a:pt x="11482270" y="11766"/>
                </a:lnTo>
                <a:lnTo>
                  <a:pt x="11427663" y="1470"/>
                </a:lnTo>
                <a:lnTo>
                  <a:pt x="11389132" y="183"/>
                </a:lnTo>
                <a:lnTo>
                  <a:pt x="11341353" y="0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56971" y="8880772"/>
            <a:ext cx="107905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latin typeface="Arial MT"/>
                <a:cs typeface="Arial MT"/>
              </a:rPr>
              <a:t>Use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this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operator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if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you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30" dirty="0">
                <a:latin typeface="Arial MT"/>
                <a:cs typeface="Arial MT"/>
              </a:rPr>
              <a:t>have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15" dirty="0">
                <a:latin typeface="Arial MT"/>
                <a:cs typeface="Arial MT"/>
              </a:rPr>
              <a:t>a </a:t>
            </a:r>
            <a:r>
              <a:rPr sz="1950" spc="35" dirty="0">
                <a:latin typeface="Arial MT"/>
                <a:cs typeface="Arial MT"/>
              </a:rPr>
              <a:t>use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case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to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continuously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aggregate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0" dirty="0">
                <a:latin typeface="Arial MT"/>
                <a:cs typeface="Arial MT"/>
              </a:rPr>
              <a:t>the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50" dirty="0">
                <a:latin typeface="Arial MT"/>
                <a:cs typeface="Arial MT"/>
              </a:rPr>
              <a:t>events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in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this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fashion.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71278"/>
            <a:ext cx="41890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5" dirty="0">
                <a:latin typeface="Arial"/>
                <a:cs typeface="Arial"/>
              </a:rPr>
              <a:t>aggregate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933" y="1894756"/>
            <a:ext cx="17940020" cy="18154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10"/>
              </a:spcBef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-30" dirty="0">
                <a:latin typeface="Arial MT"/>
                <a:cs typeface="Arial MT"/>
              </a:rPr>
              <a:t>An</a:t>
            </a:r>
            <a:r>
              <a:rPr sz="3550" dirty="0">
                <a:latin typeface="Arial MT"/>
                <a:cs typeface="Arial MT"/>
              </a:rPr>
              <a:t> aggregate </a:t>
            </a:r>
            <a:r>
              <a:rPr sz="3550" spc="35" dirty="0">
                <a:latin typeface="Arial MT"/>
                <a:cs typeface="Arial MT"/>
              </a:rPr>
              <a:t>operator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is </a:t>
            </a:r>
            <a:r>
              <a:rPr sz="3550" spc="5" dirty="0">
                <a:latin typeface="Arial MT"/>
                <a:cs typeface="Arial MT"/>
              </a:rPr>
              <a:t>similar </a:t>
            </a:r>
            <a:r>
              <a:rPr sz="3550" spc="100" dirty="0">
                <a:latin typeface="Arial MT"/>
                <a:cs typeface="Arial MT"/>
              </a:rPr>
              <a:t>to</a:t>
            </a:r>
            <a:r>
              <a:rPr sz="3550" dirty="0">
                <a:latin typeface="Arial MT"/>
                <a:cs typeface="Arial MT"/>
              </a:rPr>
              <a:t> </a:t>
            </a:r>
            <a:r>
              <a:rPr sz="3550" b="1" spc="15" dirty="0">
                <a:latin typeface="Arial"/>
                <a:cs typeface="Arial"/>
              </a:rPr>
              <a:t>reduce</a:t>
            </a:r>
            <a:r>
              <a:rPr sz="3550" b="1" spc="5" dirty="0">
                <a:latin typeface="Arial"/>
                <a:cs typeface="Arial"/>
              </a:rPr>
              <a:t> </a:t>
            </a:r>
            <a:r>
              <a:rPr sz="3550" spc="30" dirty="0">
                <a:latin typeface="Arial MT"/>
                <a:cs typeface="Arial MT"/>
              </a:rPr>
              <a:t>operator</a:t>
            </a:r>
            <a:r>
              <a:rPr sz="3550" b="1" spc="30" dirty="0">
                <a:latin typeface="Arial"/>
                <a:cs typeface="Arial"/>
              </a:rPr>
              <a:t>.</a:t>
            </a:r>
            <a:endParaRPr sz="3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65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buSzPct val="122535"/>
              <a:buChar char="•"/>
              <a:tabLst>
                <a:tab pos="464820" algn="l"/>
                <a:tab pos="465455" algn="l"/>
              </a:tabLst>
            </a:pPr>
            <a:r>
              <a:rPr sz="3550" spc="-60" dirty="0">
                <a:latin typeface="Arial MT"/>
                <a:cs typeface="Arial MT"/>
              </a:rPr>
              <a:t>The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15" dirty="0">
                <a:latin typeface="Arial MT"/>
                <a:cs typeface="Arial MT"/>
              </a:rPr>
              <a:t>aggregated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50" dirty="0">
                <a:latin typeface="Arial MT"/>
                <a:cs typeface="Arial MT"/>
              </a:rPr>
              <a:t>type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25" dirty="0">
                <a:latin typeface="Arial MT"/>
                <a:cs typeface="Arial MT"/>
              </a:rPr>
              <a:t>can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35" dirty="0">
                <a:latin typeface="Arial MT"/>
                <a:cs typeface="Arial MT"/>
              </a:rPr>
              <a:t>be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15" dirty="0">
                <a:latin typeface="Arial MT"/>
                <a:cs typeface="Arial MT"/>
              </a:rPr>
              <a:t>different</a:t>
            </a:r>
            <a:r>
              <a:rPr sz="3550" spc="10" dirty="0">
                <a:latin typeface="Arial MT"/>
                <a:cs typeface="Arial MT"/>
              </a:rPr>
              <a:t> </a:t>
            </a:r>
            <a:r>
              <a:rPr sz="3550" spc="35" dirty="0">
                <a:latin typeface="Arial MT"/>
                <a:cs typeface="Arial MT"/>
              </a:rPr>
              <a:t>from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25" dirty="0">
                <a:latin typeface="Arial MT"/>
                <a:cs typeface="Arial MT"/>
              </a:rPr>
              <a:t>actual</a:t>
            </a:r>
            <a:r>
              <a:rPr sz="3550" spc="5" dirty="0">
                <a:latin typeface="Arial MT"/>
                <a:cs typeface="Arial MT"/>
              </a:rPr>
              <a:t> Kafka </a:t>
            </a:r>
            <a:r>
              <a:rPr sz="3550" spc="15" dirty="0">
                <a:latin typeface="Arial MT"/>
                <a:cs typeface="Arial MT"/>
              </a:rPr>
              <a:t>Records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50" dirty="0">
                <a:latin typeface="Arial MT"/>
                <a:cs typeface="Arial MT"/>
              </a:rPr>
              <a:t>that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35" dirty="0">
                <a:latin typeface="Arial MT"/>
                <a:cs typeface="Arial MT"/>
              </a:rPr>
              <a:t>we</a:t>
            </a:r>
            <a:r>
              <a:rPr sz="3550" spc="10" dirty="0">
                <a:latin typeface="Arial MT"/>
                <a:cs typeface="Arial MT"/>
              </a:rPr>
              <a:t> </a:t>
            </a:r>
            <a:r>
              <a:rPr sz="3550" spc="-65" dirty="0">
                <a:latin typeface="Arial MT"/>
                <a:cs typeface="Arial MT"/>
              </a:rPr>
              <a:t>are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45" dirty="0">
                <a:latin typeface="Arial MT"/>
                <a:cs typeface="Arial MT"/>
              </a:rPr>
              <a:t>acting</a:t>
            </a:r>
            <a:r>
              <a:rPr sz="3550" spc="5" dirty="0">
                <a:latin typeface="Arial MT"/>
                <a:cs typeface="Arial MT"/>
              </a:rPr>
              <a:t> </a:t>
            </a:r>
            <a:r>
              <a:rPr sz="3550" spc="25" dirty="0">
                <a:latin typeface="Arial MT"/>
                <a:cs typeface="Arial MT"/>
              </a:rPr>
              <a:t>on.</a:t>
            </a:r>
            <a:endParaRPr sz="35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04" y="9113508"/>
            <a:ext cx="124809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aggregated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value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gets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stored</a:t>
            </a:r>
            <a:r>
              <a:rPr sz="3950" dirty="0">
                <a:latin typeface="Arial MT"/>
                <a:cs typeface="Arial MT"/>
              </a:rPr>
              <a:t> in </a:t>
            </a: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internal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topic.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36336" y="4184300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10">
                <a:moveTo>
                  <a:pt x="1849414" y="0"/>
                </a:moveTo>
                <a:lnTo>
                  <a:pt x="192587" y="0"/>
                </a:lnTo>
                <a:lnTo>
                  <a:pt x="154263" y="147"/>
                </a:lnTo>
                <a:lnTo>
                  <a:pt x="98809" y="3981"/>
                </a:lnTo>
                <a:lnTo>
                  <a:pt x="56522" y="20814"/>
                </a:lnTo>
                <a:lnTo>
                  <a:pt x="20815" y="56521"/>
                </a:lnTo>
                <a:lnTo>
                  <a:pt x="3981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1" y="590206"/>
                </a:lnTo>
                <a:lnTo>
                  <a:pt x="20815" y="632493"/>
                </a:lnTo>
                <a:lnTo>
                  <a:pt x="56522" y="668199"/>
                </a:lnTo>
                <a:lnTo>
                  <a:pt x="98809" y="685033"/>
                </a:lnTo>
                <a:lnTo>
                  <a:pt x="154263" y="688867"/>
                </a:lnTo>
                <a:lnTo>
                  <a:pt x="192587" y="689014"/>
                </a:lnTo>
                <a:lnTo>
                  <a:pt x="1849414" y="689014"/>
                </a:lnTo>
                <a:lnTo>
                  <a:pt x="1887738" y="688867"/>
                </a:lnTo>
                <a:lnTo>
                  <a:pt x="1943193" y="685033"/>
                </a:lnTo>
                <a:lnTo>
                  <a:pt x="1985480" y="668199"/>
                </a:lnTo>
                <a:lnTo>
                  <a:pt x="2021186" y="632493"/>
                </a:lnTo>
                <a:lnTo>
                  <a:pt x="2038020" y="590206"/>
                </a:lnTo>
                <a:lnTo>
                  <a:pt x="2041854" y="534751"/>
                </a:lnTo>
                <a:lnTo>
                  <a:pt x="2042001" y="496427"/>
                </a:lnTo>
                <a:lnTo>
                  <a:pt x="2042001" y="192586"/>
                </a:lnTo>
                <a:lnTo>
                  <a:pt x="2041854" y="154262"/>
                </a:lnTo>
                <a:lnTo>
                  <a:pt x="2038020" y="98807"/>
                </a:lnTo>
                <a:lnTo>
                  <a:pt x="2021186" y="56521"/>
                </a:lnTo>
                <a:lnTo>
                  <a:pt x="1985480" y="20814"/>
                </a:lnTo>
                <a:lnTo>
                  <a:pt x="1943193" y="3981"/>
                </a:lnTo>
                <a:lnTo>
                  <a:pt x="1887738" y="147"/>
                </a:lnTo>
                <a:lnTo>
                  <a:pt x="184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5408" y="4387089"/>
            <a:ext cx="8445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65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Apple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3756" y="5515019"/>
            <a:ext cx="13554075" cy="0"/>
          </a:xfrm>
          <a:custGeom>
            <a:avLst/>
            <a:gdLst/>
            <a:ahLst/>
            <a:cxnLst/>
            <a:rect l="l" t="t" r="r" b="b"/>
            <a:pathLst>
              <a:path w="13554075">
                <a:moveTo>
                  <a:pt x="0" y="0"/>
                </a:moveTo>
                <a:lnTo>
                  <a:pt x="135538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3906" y="4184300"/>
            <a:ext cx="2345055" cy="689610"/>
          </a:xfrm>
          <a:custGeom>
            <a:avLst/>
            <a:gdLst/>
            <a:ahLst/>
            <a:cxnLst/>
            <a:rect l="l" t="t" r="r" b="b"/>
            <a:pathLst>
              <a:path w="2345054" h="689610">
                <a:moveTo>
                  <a:pt x="2112230" y="0"/>
                </a:moveTo>
                <a:lnTo>
                  <a:pt x="232805" y="0"/>
                </a:lnTo>
                <a:lnTo>
                  <a:pt x="186478" y="178"/>
                </a:lnTo>
                <a:lnTo>
                  <a:pt x="149117" y="1426"/>
                </a:lnTo>
                <a:lnTo>
                  <a:pt x="119442" y="4812"/>
                </a:lnTo>
                <a:lnTo>
                  <a:pt x="96171" y="11408"/>
                </a:lnTo>
                <a:lnTo>
                  <a:pt x="44394" y="44394"/>
                </a:lnTo>
                <a:lnTo>
                  <a:pt x="11409" y="96171"/>
                </a:lnTo>
                <a:lnTo>
                  <a:pt x="1426" y="149117"/>
                </a:lnTo>
                <a:lnTo>
                  <a:pt x="0" y="232805"/>
                </a:lnTo>
                <a:lnTo>
                  <a:pt x="0" y="456209"/>
                </a:lnTo>
                <a:lnTo>
                  <a:pt x="178" y="502536"/>
                </a:lnTo>
                <a:lnTo>
                  <a:pt x="4813" y="569572"/>
                </a:lnTo>
                <a:lnTo>
                  <a:pt x="25162" y="620689"/>
                </a:lnTo>
                <a:lnTo>
                  <a:pt x="68324" y="663852"/>
                </a:lnTo>
                <a:lnTo>
                  <a:pt x="119442" y="684201"/>
                </a:lnTo>
                <a:lnTo>
                  <a:pt x="186478" y="688836"/>
                </a:lnTo>
                <a:lnTo>
                  <a:pt x="232805" y="689014"/>
                </a:lnTo>
                <a:lnTo>
                  <a:pt x="2112230" y="689014"/>
                </a:lnTo>
                <a:lnTo>
                  <a:pt x="2158558" y="688836"/>
                </a:lnTo>
                <a:lnTo>
                  <a:pt x="2225594" y="684201"/>
                </a:lnTo>
                <a:lnTo>
                  <a:pt x="2276711" y="663852"/>
                </a:lnTo>
                <a:lnTo>
                  <a:pt x="2319875" y="620689"/>
                </a:lnTo>
                <a:lnTo>
                  <a:pt x="2340224" y="569572"/>
                </a:lnTo>
                <a:lnTo>
                  <a:pt x="2344859" y="502536"/>
                </a:lnTo>
                <a:lnTo>
                  <a:pt x="2345037" y="456209"/>
                </a:lnTo>
                <a:lnTo>
                  <a:pt x="2345037" y="232805"/>
                </a:lnTo>
                <a:lnTo>
                  <a:pt x="2344859" y="186477"/>
                </a:lnTo>
                <a:lnTo>
                  <a:pt x="2340224" y="119442"/>
                </a:lnTo>
                <a:lnTo>
                  <a:pt x="2319875" y="68324"/>
                </a:lnTo>
                <a:lnTo>
                  <a:pt x="2276711" y="25161"/>
                </a:lnTo>
                <a:lnTo>
                  <a:pt x="2225594" y="4812"/>
                </a:lnTo>
                <a:lnTo>
                  <a:pt x="2158558" y="178"/>
                </a:lnTo>
                <a:lnTo>
                  <a:pt x="211223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8611" y="4371467"/>
            <a:ext cx="177609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15" dirty="0">
                <a:latin typeface="Arial MT"/>
                <a:cs typeface="Arial MT"/>
              </a:rPr>
              <a:t>Topic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(key,Value)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57865" y="5959993"/>
            <a:ext cx="2505075" cy="2065020"/>
          </a:xfrm>
          <a:custGeom>
            <a:avLst/>
            <a:gdLst/>
            <a:ahLst/>
            <a:cxnLst/>
            <a:rect l="l" t="t" r="r" b="b"/>
            <a:pathLst>
              <a:path w="2505075" h="2065020">
                <a:moveTo>
                  <a:pt x="2285320" y="0"/>
                </a:moveTo>
                <a:lnTo>
                  <a:pt x="219581" y="0"/>
                </a:lnTo>
                <a:lnTo>
                  <a:pt x="175885" y="168"/>
                </a:lnTo>
                <a:lnTo>
                  <a:pt x="112657" y="4539"/>
                </a:lnTo>
                <a:lnTo>
                  <a:pt x="64443" y="23732"/>
                </a:lnTo>
                <a:lnTo>
                  <a:pt x="23732" y="64443"/>
                </a:lnTo>
                <a:lnTo>
                  <a:pt x="4539" y="112658"/>
                </a:lnTo>
                <a:lnTo>
                  <a:pt x="168" y="175886"/>
                </a:lnTo>
                <a:lnTo>
                  <a:pt x="0" y="219581"/>
                </a:lnTo>
                <a:lnTo>
                  <a:pt x="0" y="1844960"/>
                </a:lnTo>
                <a:lnTo>
                  <a:pt x="168" y="1888656"/>
                </a:lnTo>
                <a:lnTo>
                  <a:pt x="4539" y="1951883"/>
                </a:lnTo>
                <a:lnTo>
                  <a:pt x="23732" y="2000097"/>
                </a:lnTo>
                <a:lnTo>
                  <a:pt x="64443" y="2040808"/>
                </a:lnTo>
                <a:lnTo>
                  <a:pt x="112657" y="2060002"/>
                </a:lnTo>
                <a:lnTo>
                  <a:pt x="175885" y="2064373"/>
                </a:lnTo>
                <a:lnTo>
                  <a:pt x="219581" y="2064541"/>
                </a:lnTo>
                <a:lnTo>
                  <a:pt x="2285320" y="2064541"/>
                </a:lnTo>
                <a:lnTo>
                  <a:pt x="2329016" y="2064373"/>
                </a:lnTo>
                <a:lnTo>
                  <a:pt x="2392244" y="2060002"/>
                </a:lnTo>
                <a:lnTo>
                  <a:pt x="2440458" y="2040808"/>
                </a:lnTo>
                <a:lnTo>
                  <a:pt x="2481169" y="2000097"/>
                </a:lnTo>
                <a:lnTo>
                  <a:pt x="2500363" y="1951883"/>
                </a:lnTo>
                <a:lnTo>
                  <a:pt x="2504734" y="1888656"/>
                </a:lnTo>
                <a:lnTo>
                  <a:pt x="2504902" y="1844960"/>
                </a:lnTo>
                <a:lnTo>
                  <a:pt x="2504902" y="219581"/>
                </a:lnTo>
                <a:lnTo>
                  <a:pt x="2504734" y="175886"/>
                </a:lnTo>
                <a:lnTo>
                  <a:pt x="2500363" y="112658"/>
                </a:lnTo>
                <a:lnTo>
                  <a:pt x="2481169" y="64443"/>
                </a:lnTo>
                <a:lnTo>
                  <a:pt x="2440458" y="23732"/>
                </a:lnTo>
                <a:lnTo>
                  <a:pt x="2392244" y="4539"/>
                </a:lnTo>
                <a:lnTo>
                  <a:pt x="2329016" y="168"/>
                </a:lnTo>
                <a:lnTo>
                  <a:pt x="2285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87048" y="6325082"/>
            <a:ext cx="876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65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4000" y="6586855"/>
            <a:ext cx="1938020" cy="80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75" dirty="0">
                <a:solidFill>
                  <a:srgbClr val="FFFFFF"/>
                </a:solidFill>
                <a:latin typeface="Arial MT"/>
                <a:cs typeface="Arial MT"/>
              </a:rPr>
              <a:t>“key”:</a:t>
            </a:r>
            <a:r>
              <a:rPr sz="16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Arial MT"/>
                <a:cs typeface="Arial MT"/>
              </a:rPr>
              <a:t>“A”,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4099"/>
              </a:lnSpc>
            </a:pPr>
            <a:r>
              <a:rPr sz="1650" spc="60" dirty="0">
                <a:solidFill>
                  <a:srgbClr val="FFFFFF"/>
                </a:solidFill>
                <a:latin typeface="Arial MT"/>
                <a:cs typeface="Arial MT"/>
              </a:rPr>
              <a:t>“values”</a:t>
            </a:r>
            <a:r>
              <a:rPr sz="16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60" dirty="0">
                <a:solidFill>
                  <a:srgbClr val="FFFFFF"/>
                </a:solidFill>
                <a:latin typeface="Arial MT"/>
                <a:cs typeface="Arial MT"/>
              </a:rPr>
              <a:t>[“Apple”], </a:t>
            </a:r>
            <a:r>
              <a:rPr sz="1650" spc="-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Arial MT"/>
                <a:cs typeface="Arial MT"/>
              </a:rPr>
              <a:t>“running_count”</a:t>
            </a:r>
            <a:r>
              <a:rPr sz="16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7048" y="7372171"/>
            <a:ext cx="876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65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4375" y="6777215"/>
            <a:ext cx="2345055" cy="689610"/>
          </a:xfrm>
          <a:custGeom>
            <a:avLst/>
            <a:gdLst/>
            <a:ahLst/>
            <a:cxnLst/>
            <a:rect l="l" t="t" r="r" b="b"/>
            <a:pathLst>
              <a:path w="2345054" h="689609">
                <a:moveTo>
                  <a:pt x="2112230" y="0"/>
                </a:moveTo>
                <a:lnTo>
                  <a:pt x="232805" y="0"/>
                </a:lnTo>
                <a:lnTo>
                  <a:pt x="186477" y="178"/>
                </a:lnTo>
                <a:lnTo>
                  <a:pt x="119442" y="4813"/>
                </a:lnTo>
                <a:lnTo>
                  <a:pt x="68324" y="25162"/>
                </a:lnTo>
                <a:lnTo>
                  <a:pt x="25161" y="68325"/>
                </a:lnTo>
                <a:lnTo>
                  <a:pt x="4812" y="119442"/>
                </a:lnTo>
                <a:lnTo>
                  <a:pt x="178" y="186478"/>
                </a:lnTo>
                <a:lnTo>
                  <a:pt x="0" y="232805"/>
                </a:lnTo>
                <a:lnTo>
                  <a:pt x="0" y="456210"/>
                </a:lnTo>
                <a:lnTo>
                  <a:pt x="178" y="502537"/>
                </a:lnTo>
                <a:lnTo>
                  <a:pt x="4812" y="569572"/>
                </a:lnTo>
                <a:lnTo>
                  <a:pt x="25161" y="620690"/>
                </a:lnTo>
                <a:lnTo>
                  <a:pt x="68324" y="663853"/>
                </a:lnTo>
                <a:lnTo>
                  <a:pt x="119442" y="684202"/>
                </a:lnTo>
                <a:lnTo>
                  <a:pt x="186477" y="688837"/>
                </a:lnTo>
                <a:lnTo>
                  <a:pt x="232805" y="689015"/>
                </a:lnTo>
                <a:lnTo>
                  <a:pt x="2112230" y="689015"/>
                </a:lnTo>
                <a:lnTo>
                  <a:pt x="2158558" y="688837"/>
                </a:lnTo>
                <a:lnTo>
                  <a:pt x="2225593" y="684202"/>
                </a:lnTo>
                <a:lnTo>
                  <a:pt x="2276711" y="663853"/>
                </a:lnTo>
                <a:lnTo>
                  <a:pt x="2319874" y="620690"/>
                </a:lnTo>
                <a:lnTo>
                  <a:pt x="2340223" y="569572"/>
                </a:lnTo>
                <a:lnTo>
                  <a:pt x="2344858" y="502537"/>
                </a:lnTo>
                <a:lnTo>
                  <a:pt x="2345036" y="456210"/>
                </a:lnTo>
                <a:lnTo>
                  <a:pt x="2345036" y="232805"/>
                </a:lnTo>
                <a:lnTo>
                  <a:pt x="2344858" y="186478"/>
                </a:lnTo>
                <a:lnTo>
                  <a:pt x="2340223" y="119442"/>
                </a:lnTo>
                <a:lnTo>
                  <a:pt x="2319874" y="68325"/>
                </a:lnTo>
                <a:lnTo>
                  <a:pt x="2276711" y="25162"/>
                </a:lnTo>
                <a:lnTo>
                  <a:pt x="2225593" y="4813"/>
                </a:lnTo>
                <a:lnTo>
                  <a:pt x="2158558" y="178"/>
                </a:lnTo>
                <a:lnTo>
                  <a:pt x="2112230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76325" y="6964382"/>
            <a:ext cx="110172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0" dirty="0">
                <a:latin typeface="Arial MT"/>
                <a:cs typeface="Arial MT"/>
              </a:rPr>
              <a:t>agg</a:t>
            </a:r>
            <a:r>
              <a:rPr sz="1800" spc="-5" dirty="0">
                <a:latin typeface="Arial MT"/>
                <a:cs typeface="Arial MT"/>
              </a:rPr>
              <a:t>r</a:t>
            </a:r>
            <a:r>
              <a:rPr sz="1800" spc="40" dirty="0">
                <a:latin typeface="Arial MT"/>
                <a:cs typeface="Arial MT"/>
              </a:rPr>
              <a:t>egate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85650" y="4184300"/>
            <a:ext cx="2042160" cy="689610"/>
          </a:xfrm>
          <a:custGeom>
            <a:avLst/>
            <a:gdLst/>
            <a:ahLst/>
            <a:cxnLst/>
            <a:rect l="l" t="t" r="r" b="b"/>
            <a:pathLst>
              <a:path w="2042159" h="689610">
                <a:moveTo>
                  <a:pt x="1849413" y="0"/>
                </a:moveTo>
                <a:lnTo>
                  <a:pt x="192586" y="0"/>
                </a:lnTo>
                <a:lnTo>
                  <a:pt x="154262" y="147"/>
                </a:lnTo>
                <a:lnTo>
                  <a:pt x="98807" y="3981"/>
                </a:lnTo>
                <a:lnTo>
                  <a:pt x="56521" y="20814"/>
                </a:lnTo>
                <a:lnTo>
                  <a:pt x="20815" y="56521"/>
                </a:lnTo>
                <a:lnTo>
                  <a:pt x="3981" y="98807"/>
                </a:lnTo>
                <a:lnTo>
                  <a:pt x="147" y="154262"/>
                </a:lnTo>
                <a:lnTo>
                  <a:pt x="0" y="192586"/>
                </a:lnTo>
                <a:lnTo>
                  <a:pt x="0" y="496427"/>
                </a:lnTo>
                <a:lnTo>
                  <a:pt x="147" y="534751"/>
                </a:lnTo>
                <a:lnTo>
                  <a:pt x="3981" y="590206"/>
                </a:lnTo>
                <a:lnTo>
                  <a:pt x="20815" y="632493"/>
                </a:lnTo>
                <a:lnTo>
                  <a:pt x="56521" y="668199"/>
                </a:lnTo>
                <a:lnTo>
                  <a:pt x="98807" y="685033"/>
                </a:lnTo>
                <a:lnTo>
                  <a:pt x="154262" y="688867"/>
                </a:lnTo>
                <a:lnTo>
                  <a:pt x="192586" y="689014"/>
                </a:lnTo>
                <a:lnTo>
                  <a:pt x="1849413" y="689014"/>
                </a:lnTo>
                <a:lnTo>
                  <a:pt x="1887737" y="688867"/>
                </a:lnTo>
                <a:lnTo>
                  <a:pt x="1943192" y="685033"/>
                </a:lnTo>
                <a:lnTo>
                  <a:pt x="1985480" y="668199"/>
                </a:lnTo>
                <a:lnTo>
                  <a:pt x="2021185" y="632493"/>
                </a:lnTo>
                <a:lnTo>
                  <a:pt x="2038017" y="590206"/>
                </a:lnTo>
                <a:lnTo>
                  <a:pt x="2041850" y="534751"/>
                </a:lnTo>
                <a:lnTo>
                  <a:pt x="2041997" y="496427"/>
                </a:lnTo>
                <a:lnTo>
                  <a:pt x="2041997" y="192586"/>
                </a:lnTo>
                <a:lnTo>
                  <a:pt x="2041850" y="154262"/>
                </a:lnTo>
                <a:lnTo>
                  <a:pt x="2038017" y="98807"/>
                </a:lnTo>
                <a:lnTo>
                  <a:pt x="2021185" y="56521"/>
                </a:lnTo>
                <a:lnTo>
                  <a:pt x="1985480" y="20814"/>
                </a:lnTo>
                <a:lnTo>
                  <a:pt x="1943192" y="3981"/>
                </a:lnTo>
                <a:lnTo>
                  <a:pt x="1887737" y="147"/>
                </a:lnTo>
                <a:lnTo>
                  <a:pt x="1849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82837" y="4387089"/>
            <a:ext cx="8483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65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Adam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62212" y="5959993"/>
            <a:ext cx="3364865" cy="2065020"/>
          </a:xfrm>
          <a:custGeom>
            <a:avLst/>
            <a:gdLst/>
            <a:ahLst/>
            <a:cxnLst/>
            <a:rect l="l" t="t" r="r" b="b"/>
            <a:pathLst>
              <a:path w="3364865" h="2065020">
                <a:moveTo>
                  <a:pt x="3144694" y="0"/>
                </a:moveTo>
                <a:lnTo>
                  <a:pt x="219581" y="0"/>
                </a:lnTo>
                <a:lnTo>
                  <a:pt x="175886" y="168"/>
                </a:lnTo>
                <a:lnTo>
                  <a:pt x="112658" y="4539"/>
                </a:lnTo>
                <a:lnTo>
                  <a:pt x="64444" y="23732"/>
                </a:lnTo>
                <a:lnTo>
                  <a:pt x="23732" y="64443"/>
                </a:lnTo>
                <a:lnTo>
                  <a:pt x="4539" y="112658"/>
                </a:lnTo>
                <a:lnTo>
                  <a:pt x="168" y="175886"/>
                </a:lnTo>
                <a:lnTo>
                  <a:pt x="0" y="219581"/>
                </a:lnTo>
                <a:lnTo>
                  <a:pt x="0" y="1844960"/>
                </a:lnTo>
                <a:lnTo>
                  <a:pt x="168" y="1888656"/>
                </a:lnTo>
                <a:lnTo>
                  <a:pt x="4539" y="1951883"/>
                </a:lnTo>
                <a:lnTo>
                  <a:pt x="23732" y="2000097"/>
                </a:lnTo>
                <a:lnTo>
                  <a:pt x="64444" y="2040808"/>
                </a:lnTo>
                <a:lnTo>
                  <a:pt x="112658" y="2060002"/>
                </a:lnTo>
                <a:lnTo>
                  <a:pt x="175886" y="2064373"/>
                </a:lnTo>
                <a:lnTo>
                  <a:pt x="219581" y="2064541"/>
                </a:lnTo>
                <a:lnTo>
                  <a:pt x="3144694" y="2064541"/>
                </a:lnTo>
                <a:lnTo>
                  <a:pt x="3188391" y="2064373"/>
                </a:lnTo>
                <a:lnTo>
                  <a:pt x="3251619" y="2060002"/>
                </a:lnTo>
                <a:lnTo>
                  <a:pt x="3299833" y="2040808"/>
                </a:lnTo>
                <a:lnTo>
                  <a:pt x="3340545" y="2000097"/>
                </a:lnTo>
                <a:lnTo>
                  <a:pt x="3359738" y="1951883"/>
                </a:lnTo>
                <a:lnTo>
                  <a:pt x="3364111" y="1888656"/>
                </a:lnTo>
                <a:lnTo>
                  <a:pt x="3364279" y="1844960"/>
                </a:lnTo>
                <a:lnTo>
                  <a:pt x="3364279" y="219581"/>
                </a:lnTo>
                <a:lnTo>
                  <a:pt x="3364111" y="175886"/>
                </a:lnTo>
                <a:lnTo>
                  <a:pt x="3359738" y="112658"/>
                </a:lnTo>
                <a:lnTo>
                  <a:pt x="3340545" y="64443"/>
                </a:lnTo>
                <a:lnTo>
                  <a:pt x="3299833" y="23732"/>
                </a:lnTo>
                <a:lnTo>
                  <a:pt x="3251619" y="4539"/>
                </a:lnTo>
                <a:lnTo>
                  <a:pt x="3188391" y="168"/>
                </a:lnTo>
                <a:lnTo>
                  <a:pt x="3144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91396" y="6325082"/>
            <a:ext cx="876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65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68348" y="6586855"/>
            <a:ext cx="2628265" cy="80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75" dirty="0">
                <a:solidFill>
                  <a:srgbClr val="FFFFFF"/>
                </a:solidFill>
                <a:latin typeface="Arial MT"/>
                <a:cs typeface="Arial MT"/>
              </a:rPr>
              <a:t>“key”:</a:t>
            </a:r>
            <a:r>
              <a:rPr sz="16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Arial MT"/>
                <a:cs typeface="Arial MT"/>
              </a:rPr>
              <a:t>“A”,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4099"/>
              </a:lnSpc>
            </a:pPr>
            <a:r>
              <a:rPr sz="1650" spc="30" dirty="0">
                <a:solidFill>
                  <a:srgbClr val="FFFFFF"/>
                </a:solidFill>
                <a:latin typeface="Arial MT"/>
                <a:cs typeface="Arial MT"/>
              </a:rPr>
              <a:t>“Values”</a:t>
            </a:r>
            <a:r>
              <a:rPr sz="16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Arial MT"/>
                <a:cs typeface="Arial MT"/>
              </a:rPr>
              <a:t>[“Apple”,</a:t>
            </a:r>
            <a:r>
              <a:rPr sz="16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Adam], </a:t>
            </a:r>
            <a:r>
              <a:rPr sz="1650" spc="-4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Arial MT"/>
                <a:cs typeface="Arial MT"/>
              </a:rPr>
              <a:t>“running_count”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91396" y="7372171"/>
            <a:ext cx="876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65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27930" y="6864698"/>
            <a:ext cx="539115" cy="576580"/>
          </a:xfrm>
          <a:custGeom>
            <a:avLst/>
            <a:gdLst/>
            <a:ahLst/>
            <a:cxnLst/>
            <a:rect l="l" t="t" r="r" b="b"/>
            <a:pathLst>
              <a:path w="539114" h="576579">
                <a:moveTo>
                  <a:pt x="538988" y="448424"/>
                </a:moveTo>
                <a:lnTo>
                  <a:pt x="194030" y="320852"/>
                </a:lnTo>
                <a:lnTo>
                  <a:pt x="194030" y="407593"/>
                </a:lnTo>
                <a:lnTo>
                  <a:pt x="0" y="407593"/>
                </a:lnTo>
                <a:lnTo>
                  <a:pt x="0" y="489242"/>
                </a:lnTo>
                <a:lnTo>
                  <a:pt x="194030" y="489242"/>
                </a:lnTo>
                <a:lnTo>
                  <a:pt x="194030" y="575995"/>
                </a:lnTo>
                <a:lnTo>
                  <a:pt x="538988" y="448424"/>
                </a:lnTo>
                <a:close/>
              </a:path>
              <a:path w="539114" h="576579">
                <a:moveTo>
                  <a:pt x="538988" y="127571"/>
                </a:moveTo>
                <a:lnTo>
                  <a:pt x="194030" y="0"/>
                </a:lnTo>
                <a:lnTo>
                  <a:pt x="194030" y="86753"/>
                </a:lnTo>
                <a:lnTo>
                  <a:pt x="0" y="86753"/>
                </a:lnTo>
                <a:lnTo>
                  <a:pt x="0" y="168389"/>
                </a:lnTo>
                <a:lnTo>
                  <a:pt x="194030" y="168389"/>
                </a:lnTo>
                <a:lnTo>
                  <a:pt x="194030" y="255143"/>
                </a:lnTo>
                <a:lnTo>
                  <a:pt x="538988" y="127571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71179" y="6864698"/>
            <a:ext cx="539115" cy="576580"/>
          </a:xfrm>
          <a:custGeom>
            <a:avLst/>
            <a:gdLst/>
            <a:ahLst/>
            <a:cxnLst/>
            <a:rect l="l" t="t" r="r" b="b"/>
            <a:pathLst>
              <a:path w="539115" h="576579">
                <a:moveTo>
                  <a:pt x="538988" y="448424"/>
                </a:moveTo>
                <a:lnTo>
                  <a:pt x="194043" y="320852"/>
                </a:lnTo>
                <a:lnTo>
                  <a:pt x="194043" y="407593"/>
                </a:lnTo>
                <a:lnTo>
                  <a:pt x="0" y="407593"/>
                </a:lnTo>
                <a:lnTo>
                  <a:pt x="0" y="489242"/>
                </a:lnTo>
                <a:lnTo>
                  <a:pt x="194043" y="489242"/>
                </a:lnTo>
                <a:lnTo>
                  <a:pt x="194043" y="575995"/>
                </a:lnTo>
                <a:lnTo>
                  <a:pt x="538988" y="448424"/>
                </a:lnTo>
                <a:close/>
              </a:path>
              <a:path w="539115" h="576579">
                <a:moveTo>
                  <a:pt x="538988" y="127571"/>
                </a:moveTo>
                <a:lnTo>
                  <a:pt x="194043" y="0"/>
                </a:lnTo>
                <a:lnTo>
                  <a:pt x="194043" y="86753"/>
                </a:lnTo>
                <a:lnTo>
                  <a:pt x="0" y="86753"/>
                </a:lnTo>
                <a:lnTo>
                  <a:pt x="0" y="168389"/>
                </a:lnTo>
                <a:lnTo>
                  <a:pt x="194043" y="168389"/>
                </a:lnTo>
                <a:lnTo>
                  <a:pt x="194043" y="255143"/>
                </a:lnTo>
                <a:lnTo>
                  <a:pt x="538988" y="127571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5882"/>
            <a:ext cx="5297805" cy="1118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150" spc="-25" dirty="0"/>
              <a:t>Prerequisites</a:t>
            </a:r>
            <a:endParaRPr sz="7150"/>
          </a:p>
        </p:txBody>
      </p:sp>
      <p:sp>
        <p:nvSpPr>
          <p:cNvPr id="3" name="object 3"/>
          <p:cNvSpPr txBox="1"/>
          <p:nvPr/>
        </p:nvSpPr>
        <p:spPr>
          <a:xfrm>
            <a:off x="960547" y="1998377"/>
            <a:ext cx="13418185" cy="7593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135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dirty="0">
                <a:latin typeface="Arial MT"/>
                <a:cs typeface="Arial MT"/>
              </a:rPr>
              <a:t>Java</a:t>
            </a:r>
            <a:r>
              <a:rPr sz="3250" spc="-30" dirty="0">
                <a:latin typeface="Arial MT"/>
                <a:cs typeface="Arial MT"/>
              </a:rPr>
              <a:t> </a:t>
            </a:r>
            <a:r>
              <a:rPr sz="3250" spc="15" dirty="0">
                <a:latin typeface="Arial MT"/>
                <a:cs typeface="Arial MT"/>
              </a:rPr>
              <a:t>17</a:t>
            </a:r>
            <a:endParaRPr sz="3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600">
              <a:latin typeface="Arial MT"/>
              <a:cs typeface="Arial MT"/>
            </a:endParaRPr>
          </a:p>
          <a:p>
            <a:pPr marL="429259" indent="-417195">
              <a:lnSpc>
                <a:spcPct val="100000"/>
              </a:lnSpc>
              <a:spcBef>
                <a:spcPts val="5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35" dirty="0">
                <a:latin typeface="Arial MT"/>
                <a:cs typeface="Arial MT"/>
              </a:rPr>
              <a:t>Docker</a:t>
            </a:r>
            <a:endParaRPr sz="3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600">
              <a:latin typeface="Arial MT"/>
              <a:cs typeface="Arial MT"/>
            </a:endParaRPr>
          </a:p>
          <a:p>
            <a:pPr marL="429259" indent="-417195">
              <a:lnSpc>
                <a:spcPct val="100000"/>
              </a:lnSpc>
              <a:spcBef>
                <a:spcPts val="5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10" dirty="0">
                <a:latin typeface="Arial MT"/>
                <a:cs typeface="Arial MT"/>
              </a:rPr>
              <a:t>Prior</a:t>
            </a:r>
            <a:r>
              <a:rPr sz="3250" dirty="0">
                <a:latin typeface="Arial MT"/>
                <a:cs typeface="Arial MT"/>
              </a:rPr>
              <a:t> Java </a:t>
            </a:r>
            <a:r>
              <a:rPr sz="3250" spc="10" dirty="0">
                <a:latin typeface="Arial MT"/>
                <a:cs typeface="Arial MT"/>
              </a:rPr>
              <a:t>Experience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10" dirty="0">
                <a:latin typeface="Arial MT"/>
                <a:cs typeface="Arial MT"/>
              </a:rPr>
              <a:t>is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-45" dirty="0">
                <a:latin typeface="Arial MT"/>
                <a:cs typeface="Arial MT"/>
              </a:rPr>
              <a:t>a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65" dirty="0">
                <a:latin typeface="Arial MT"/>
                <a:cs typeface="Arial MT"/>
              </a:rPr>
              <a:t>must</a:t>
            </a:r>
            <a:endParaRPr sz="3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600">
              <a:latin typeface="Arial MT"/>
              <a:cs typeface="Arial MT"/>
            </a:endParaRPr>
          </a:p>
          <a:p>
            <a:pPr marL="932180" lvl="1" indent="-417830">
              <a:lnSpc>
                <a:spcPct val="100000"/>
              </a:lnSpc>
              <a:spcBef>
                <a:spcPts val="5"/>
              </a:spcBef>
              <a:buSzPct val="124615"/>
              <a:buChar char="•"/>
              <a:tabLst>
                <a:tab pos="932180" algn="l"/>
                <a:tab pos="932815" algn="l"/>
              </a:tabLst>
            </a:pPr>
            <a:r>
              <a:rPr sz="3250" spc="25" dirty="0">
                <a:latin typeface="Arial MT"/>
                <a:cs typeface="Arial MT"/>
              </a:rPr>
              <a:t>Functional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45" dirty="0">
                <a:latin typeface="Arial MT"/>
                <a:cs typeface="Arial MT"/>
              </a:rPr>
              <a:t>programming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75" dirty="0">
                <a:latin typeface="Arial MT"/>
                <a:cs typeface="Arial MT"/>
              </a:rPr>
              <a:t>concepts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45" dirty="0">
                <a:latin typeface="Arial MT"/>
                <a:cs typeface="Arial MT"/>
              </a:rPr>
              <a:t>such</a:t>
            </a:r>
            <a:r>
              <a:rPr sz="3250" spc="20" dirty="0">
                <a:latin typeface="Arial MT"/>
                <a:cs typeface="Arial MT"/>
              </a:rPr>
              <a:t> </a:t>
            </a:r>
            <a:r>
              <a:rPr sz="3250" spc="-15" dirty="0">
                <a:latin typeface="Arial MT"/>
                <a:cs typeface="Arial MT"/>
              </a:rPr>
              <a:t>as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40" dirty="0">
                <a:latin typeface="Arial MT"/>
                <a:cs typeface="Arial MT"/>
              </a:rPr>
              <a:t>Lambdas,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5" dirty="0">
                <a:latin typeface="Arial MT"/>
                <a:cs typeface="Arial MT"/>
              </a:rPr>
              <a:t>Streams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-35" dirty="0">
                <a:latin typeface="Arial MT"/>
                <a:cs typeface="Arial MT"/>
              </a:rPr>
              <a:t>API.</a:t>
            </a:r>
            <a:endParaRPr sz="3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600">
              <a:latin typeface="Arial MT"/>
              <a:cs typeface="Arial MT"/>
            </a:endParaRPr>
          </a:p>
          <a:p>
            <a:pPr marL="429259" indent="-417195">
              <a:lnSpc>
                <a:spcPct val="100000"/>
              </a:lnSpc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10" dirty="0">
                <a:latin typeface="Arial MT"/>
                <a:cs typeface="Arial MT"/>
              </a:rPr>
              <a:t>Prior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15" dirty="0">
                <a:latin typeface="Arial MT"/>
                <a:cs typeface="Arial MT"/>
              </a:rPr>
              <a:t>Kafka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10" dirty="0">
                <a:latin typeface="Arial MT"/>
                <a:cs typeface="Arial MT"/>
              </a:rPr>
              <a:t>Experience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10" dirty="0">
                <a:latin typeface="Arial MT"/>
                <a:cs typeface="Arial MT"/>
              </a:rPr>
              <a:t>is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-45" dirty="0">
                <a:latin typeface="Arial MT"/>
                <a:cs typeface="Arial MT"/>
              </a:rPr>
              <a:t>a</a:t>
            </a:r>
            <a:r>
              <a:rPr sz="3250" dirty="0">
                <a:latin typeface="Arial MT"/>
                <a:cs typeface="Arial MT"/>
              </a:rPr>
              <a:t> </a:t>
            </a:r>
            <a:r>
              <a:rPr sz="3250" spc="65" dirty="0">
                <a:latin typeface="Arial MT"/>
                <a:cs typeface="Arial MT"/>
              </a:rPr>
              <a:t>must</a:t>
            </a:r>
            <a:endParaRPr sz="3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600">
              <a:latin typeface="Arial MT"/>
              <a:cs typeface="Arial MT"/>
            </a:endParaRPr>
          </a:p>
          <a:p>
            <a:pPr marL="429259" indent="-417195">
              <a:lnSpc>
                <a:spcPct val="100000"/>
              </a:lnSpc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10" dirty="0">
                <a:latin typeface="Arial MT"/>
                <a:cs typeface="Arial MT"/>
              </a:rPr>
              <a:t>Prior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35" dirty="0">
                <a:latin typeface="Arial MT"/>
                <a:cs typeface="Arial MT"/>
              </a:rPr>
              <a:t>Spring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50" dirty="0">
                <a:latin typeface="Arial MT"/>
                <a:cs typeface="Arial MT"/>
              </a:rPr>
              <a:t>Framework/SpringBoot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10" dirty="0">
                <a:latin typeface="Arial MT"/>
                <a:cs typeface="Arial MT"/>
              </a:rPr>
              <a:t>is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-45" dirty="0">
                <a:latin typeface="Arial MT"/>
                <a:cs typeface="Arial MT"/>
              </a:rPr>
              <a:t>a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30" dirty="0">
                <a:latin typeface="Arial MT"/>
                <a:cs typeface="Arial MT"/>
              </a:rPr>
              <a:t>nice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100" dirty="0">
                <a:latin typeface="Arial MT"/>
                <a:cs typeface="Arial MT"/>
              </a:rPr>
              <a:t>to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-15" dirty="0">
                <a:latin typeface="Arial MT"/>
                <a:cs typeface="Arial MT"/>
              </a:rPr>
              <a:t>have</a:t>
            </a:r>
            <a:endParaRPr sz="3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750">
              <a:latin typeface="Arial MT"/>
              <a:cs typeface="Arial MT"/>
            </a:endParaRPr>
          </a:p>
          <a:p>
            <a:pPr marL="429259" indent="-417195">
              <a:lnSpc>
                <a:spcPct val="100000"/>
              </a:lnSpc>
              <a:spcBef>
                <a:spcPts val="5"/>
              </a:spcBef>
              <a:buSzPct val="124615"/>
              <a:buFont typeface="Arial MT"/>
              <a:buChar char="•"/>
              <a:tabLst>
                <a:tab pos="429259" algn="l"/>
                <a:tab pos="429895" algn="l"/>
              </a:tabLst>
            </a:pPr>
            <a:r>
              <a:rPr sz="3250" b="1" dirty="0">
                <a:latin typeface="Arial"/>
                <a:cs typeface="Arial"/>
              </a:rPr>
              <a:t>Intellij </a:t>
            </a:r>
            <a:r>
              <a:rPr sz="3250" spc="40" dirty="0">
                <a:latin typeface="Arial MT"/>
                <a:cs typeface="Arial MT"/>
              </a:rPr>
              <a:t>or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-5" dirty="0">
                <a:latin typeface="Arial MT"/>
                <a:cs typeface="Arial MT"/>
              </a:rPr>
              <a:t>any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35" dirty="0">
                <a:latin typeface="Arial MT"/>
                <a:cs typeface="Arial MT"/>
              </a:rPr>
              <a:t>other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-85" dirty="0">
                <a:latin typeface="Arial MT"/>
                <a:cs typeface="Arial MT"/>
              </a:rPr>
              <a:t>IDE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71278"/>
            <a:ext cx="41890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5" dirty="0">
                <a:latin typeface="Arial"/>
                <a:cs typeface="Arial"/>
              </a:rPr>
              <a:t>aggregate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8781" y="2277512"/>
            <a:ext cx="18310860" cy="6793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Courier New"/>
                <a:cs typeface="Courier New"/>
              </a:rPr>
              <a:t>Initializer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&lt;</a:t>
            </a:r>
            <a:r>
              <a:rPr sz="2450" spc="10" dirty="0">
                <a:latin typeface="Courier New"/>
                <a:cs typeface="Courier New"/>
              </a:rPr>
              <a:t>AlphabetWordAggregate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&gt;</a:t>
            </a:r>
            <a:r>
              <a:rPr sz="2450" spc="9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alphabetWordAggregateInitializer</a:t>
            </a:r>
            <a:r>
              <a:rPr sz="2450" spc="10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9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AlphabetWordAggregate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::</a:t>
            </a:r>
            <a:r>
              <a:rPr sz="2450" spc="10" dirty="0">
                <a:solidFill>
                  <a:srgbClr val="0033B3"/>
                </a:solidFill>
                <a:latin typeface="Courier New"/>
                <a:cs typeface="Courier New"/>
              </a:rPr>
              <a:t>new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ourier New"/>
              <a:cs typeface="Courier New"/>
            </a:endParaRPr>
          </a:p>
          <a:p>
            <a:pPr marL="3216275" marR="6225540" indent="-3204210">
              <a:lnSpc>
                <a:spcPct val="101000"/>
              </a:lnSpc>
              <a:tabLst>
                <a:tab pos="11888470" algn="l"/>
              </a:tabLst>
            </a:pPr>
            <a:r>
              <a:rPr sz="2450" spc="10" dirty="0">
                <a:latin typeface="Courier New"/>
                <a:cs typeface="Courier New"/>
              </a:rPr>
              <a:t>Aggregato</a:t>
            </a:r>
            <a:r>
              <a:rPr sz="2450" spc="5" dirty="0">
                <a:latin typeface="Courier New"/>
                <a:cs typeface="Courier New"/>
              </a:rPr>
              <a:t>r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&lt;</a:t>
            </a:r>
            <a:r>
              <a:rPr sz="2450" spc="10" dirty="0">
                <a:latin typeface="Courier New"/>
                <a:cs typeface="Courier New"/>
              </a:rPr>
              <a:t>String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450" spc="10" dirty="0">
                <a:latin typeface="Courier New"/>
                <a:cs typeface="Courier New"/>
              </a:rPr>
              <a:t>String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450" spc="10" dirty="0">
                <a:latin typeface="Courier New"/>
                <a:cs typeface="Courier New"/>
              </a:rPr>
              <a:t>AlphabetWordAggregat</a:t>
            </a:r>
            <a:r>
              <a:rPr sz="2450" spc="5" dirty="0">
                <a:latin typeface="Courier New"/>
                <a:cs typeface="Courier New"/>
              </a:rPr>
              <a:t>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&gt; </a:t>
            </a:r>
            <a:r>
              <a:rPr sz="2450" spc="5" dirty="0">
                <a:latin typeface="Courier New"/>
                <a:cs typeface="Courier New"/>
              </a:rPr>
              <a:t>aggregato</a:t>
            </a:r>
            <a:r>
              <a:rPr sz="2450" spc="10" dirty="0">
                <a:latin typeface="Courier New"/>
                <a:cs typeface="Courier New"/>
              </a:rPr>
              <a:t>r</a:t>
            </a:r>
            <a:r>
              <a:rPr sz="2450" dirty="0">
                <a:latin typeface="Courier New"/>
                <a:cs typeface="Courier New"/>
              </a:rPr>
              <a:t>	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 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(key,value,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alphabetWordAggregate</a:t>
            </a:r>
            <a:r>
              <a:rPr sz="2450" spc="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)-&gt;</a:t>
            </a:r>
            <a:r>
              <a:rPr sz="2450" spc="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2450">
              <a:latin typeface="Courier New"/>
              <a:cs typeface="Courier New"/>
            </a:endParaRPr>
          </a:p>
          <a:p>
            <a:pPr marL="3404870">
              <a:lnSpc>
                <a:spcPct val="100000"/>
              </a:lnSpc>
              <a:spcBef>
                <a:spcPts val="25"/>
              </a:spcBef>
            </a:pPr>
            <a:r>
              <a:rPr sz="2450" spc="5" dirty="0">
                <a:solidFill>
                  <a:srgbClr val="0033B3"/>
                </a:solidFill>
                <a:latin typeface="Courier New"/>
                <a:cs typeface="Courier New"/>
              </a:rPr>
              <a:t>return</a:t>
            </a:r>
            <a:r>
              <a:rPr sz="2450" spc="6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alphabetWordAggregate.updateNewEvents(key,</a:t>
            </a:r>
            <a:r>
              <a:rPr sz="2450" spc="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value);</a:t>
            </a:r>
            <a:endParaRPr sz="2450">
              <a:latin typeface="Courier New"/>
              <a:cs typeface="Courier New"/>
            </a:endParaRPr>
          </a:p>
          <a:p>
            <a:pPr marL="3028315">
              <a:lnSpc>
                <a:spcPct val="100000"/>
              </a:lnSpc>
              <a:spcBef>
                <a:spcPts val="3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};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ourier New"/>
              <a:cs typeface="Courier New"/>
            </a:endParaRPr>
          </a:p>
          <a:p>
            <a:pPr marL="203835">
              <a:lnSpc>
                <a:spcPct val="100000"/>
              </a:lnSpc>
              <a:spcBef>
                <a:spcPts val="5"/>
              </a:spcBef>
            </a:pPr>
            <a:r>
              <a:rPr sz="2450" spc="10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r>
              <a:rPr sz="2450" spc="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aggregatedStream</a:t>
            </a:r>
            <a:r>
              <a:rPr sz="2450" spc="2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groupedString</a:t>
            </a:r>
            <a:endParaRPr sz="2450">
              <a:latin typeface="Courier New"/>
              <a:cs typeface="Courier New"/>
            </a:endParaRPr>
          </a:p>
          <a:p>
            <a:pPr marL="1711325">
              <a:lnSpc>
                <a:spcPct val="100000"/>
              </a:lnSpc>
              <a:spcBef>
                <a:spcPts val="25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.aggregate(</a:t>
            </a:r>
            <a:endParaRPr sz="2450">
              <a:latin typeface="Courier New"/>
              <a:cs typeface="Courier New"/>
            </a:endParaRPr>
          </a:p>
          <a:p>
            <a:pPr marL="3219450" marR="8862060">
              <a:lnSpc>
                <a:spcPts val="2970"/>
              </a:lnSpc>
              <a:spcBef>
                <a:spcPts val="105"/>
              </a:spcBef>
            </a:pPr>
            <a:r>
              <a:rPr sz="2450" spc="10" dirty="0">
                <a:latin typeface="Courier New"/>
                <a:cs typeface="Courier New"/>
              </a:rPr>
              <a:t>alphabetWordAggregateInitializer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450" spc="-14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aggregator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2450">
              <a:latin typeface="Courier New"/>
              <a:cs typeface="Courier New"/>
            </a:endParaRPr>
          </a:p>
          <a:p>
            <a:pPr marL="3219450">
              <a:lnSpc>
                <a:spcPts val="2860"/>
              </a:lnSpc>
            </a:pPr>
            <a:r>
              <a:rPr sz="2450" spc="10" dirty="0">
                <a:latin typeface="Courier New"/>
                <a:cs typeface="Courier New"/>
              </a:rPr>
              <a:t>Materialized</a:t>
            </a:r>
            <a:endParaRPr sz="2450">
              <a:latin typeface="Courier New"/>
              <a:cs typeface="Courier New"/>
            </a:endParaRPr>
          </a:p>
          <a:p>
            <a:pPr marL="4727575">
              <a:lnSpc>
                <a:spcPct val="100000"/>
              </a:lnSpc>
              <a:spcBef>
                <a:spcPts val="25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.&lt;</a:t>
            </a:r>
            <a:r>
              <a:rPr sz="2450" spc="10" dirty="0">
                <a:latin typeface="Courier New"/>
                <a:cs typeface="Courier New"/>
              </a:rPr>
              <a:t>String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24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AlphabetWordAggregate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2450">
              <a:latin typeface="Courier New"/>
              <a:cs typeface="Courier New"/>
            </a:endParaRPr>
          </a:p>
          <a:p>
            <a:pPr marL="4915535">
              <a:lnSpc>
                <a:spcPct val="100000"/>
              </a:lnSpc>
              <a:spcBef>
                <a:spcPts val="30"/>
              </a:spcBef>
            </a:pPr>
            <a:r>
              <a:rPr sz="2450" spc="10" dirty="0">
                <a:latin typeface="Courier New"/>
                <a:cs typeface="Courier New"/>
              </a:rPr>
              <a:t>KeyValueStore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&lt;</a:t>
            </a:r>
            <a:r>
              <a:rPr sz="2450" spc="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Bytes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2450" spc="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033B3"/>
                </a:solidFill>
                <a:latin typeface="Courier New"/>
                <a:cs typeface="Courier New"/>
              </a:rPr>
              <a:t>byte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[]&gt;&gt;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as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solidFill>
                  <a:srgbClr val="077D16"/>
                </a:solidFill>
                <a:latin typeface="Courier New"/>
                <a:cs typeface="Courier New"/>
              </a:rPr>
              <a:t>"aggregated-words"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  <a:p>
            <a:pPr marL="4727575">
              <a:lnSpc>
                <a:spcPct val="100000"/>
              </a:lnSpc>
              <a:spcBef>
                <a:spcPts val="25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.withKeySerde(</a:t>
            </a:r>
            <a:r>
              <a:rPr sz="2450" spc="10" dirty="0">
                <a:latin typeface="Courier New"/>
                <a:cs typeface="Courier New"/>
              </a:rPr>
              <a:t>Serdes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())</a:t>
            </a:r>
            <a:endParaRPr sz="2450">
              <a:latin typeface="Courier New"/>
              <a:cs typeface="Courier New"/>
            </a:endParaRPr>
          </a:p>
          <a:p>
            <a:pPr marL="4727575">
              <a:lnSpc>
                <a:spcPct val="100000"/>
              </a:lnSpc>
              <a:spcBef>
                <a:spcPts val="3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.withValueSerde(</a:t>
            </a:r>
            <a:r>
              <a:rPr sz="2450" spc="10" dirty="0">
                <a:latin typeface="Courier New"/>
                <a:cs typeface="Courier New"/>
              </a:rPr>
              <a:t>SerdesFactory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alphabetWordAggregate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())</a:t>
            </a:r>
            <a:endParaRPr sz="2450">
              <a:latin typeface="Courier New"/>
              <a:cs typeface="Courier New"/>
            </a:endParaRPr>
          </a:p>
          <a:p>
            <a:pPr marL="1711325">
              <a:lnSpc>
                <a:spcPct val="100000"/>
              </a:lnSpc>
              <a:spcBef>
                <a:spcPts val="3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3224" y="6116702"/>
            <a:ext cx="539115" cy="255270"/>
          </a:xfrm>
          <a:custGeom>
            <a:avLst/>
            <a:gdLst/>
            <a:ahLst/>
            <a:cxnLst/>
            <a:rect l="l" t="t" r="r" b="b"/>
            <a:pathLst>
              <a:path w="539114" h="255270">
                <a:moveTo>
                  <a:pt x="194034" y="0"/>
                </a:moveTo>
                <a:lnTo>
                  <a:pt x="194034" y="86749"/>
                </a:lnTo>
                <a:lnTo>
                  <a:pt x="0" y="86749"/>
                </a:lnTo>
                <a:lnTo>
                  <a:pt x="0" y="168395"/>
                </a:lnTo>
                <a:lnTo>
                  <a:pt x="194034" y="168395"/>
                </a:lnTo>
                <a:lnTo>
                  <a:pt x="194034" y="255146"/>
                </a:lnTo>
                <a:lnTo>
                  <a:pt x="538987" y="127573"/>
                </a:lnTo>
                <a:lnTo>
                  <a:pt x="19403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3224" y="6513879"/>
            <a:ext cx="539115" cy="255270"/>
          </a:xfrm>
          <a:custGeom>
            <a:avLst/>
            <a:gdLst/>
            <a:ahLst/>
            <a:cxnLst/>
            <a:rect l="l" t="t" r="r" b="b"/>
            <a:pathLst>
              <a:path w="539114" h="255270">
                <a:moveTo>
                  <a:pt x="194034" y="0"/>
                </a:moveTo>
                <a:lnTo>
                  <a:pt x="194034" y="86749"/>
                </a:lnTo>
                <a:lnTo>
                  <a:pt x="0" y="86749"/>
                </a:lnTo>
                <a:lnTo>
                  <a:pt x="0" y="168395"/>
                </a:lnTo>
                <a:lnTo>
                  <a:pt x="194034" y="168395"/>
                </a:lnTo>
                <a:lnTo>
                  <a:pt x="194034" y="255146"/>
                </a:lnTo>
                <a:lnTo>
                  <a:pt x="538987" y="127573"/>
                </a:lnTo>
                <a:lnTo>
                  <a:pt x="19403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3224" y="6906257"/>
            <a:ext cx="539115" cy="255270"/>
          </a:xfrm>
          <a:custGeom>
            <a:avLst/>
            <a:gdLst/>
            <a:ahLst/>
            <a:cxnLst/>
            <a:rect l="l" t="t" r="r" b="b"/>
            <a:pathLst>
              <a:path w="539114" h="255270">
                <a:moveTo>
                  <a:pt x="194034" y="0"/>
                </a:moveTo>
                <a:lnTo>
                  <a:pt x="194034" y="86749"/>
                </a:lnTo>
                <a:lnTo>
                  <a:pt x="0" y="86749"/>
                </a:lnTo>
                <a:lnTo>
                  <a:pt x="0" y="168395"/>
                </a:lnTo>
                <a:lnTo>
                  <a:pt x="194034" y="168395"/>
                </a:lnTo>
                <a:lnTo>
                  <a:pt x="194034" y="255146"/>
                </a:lnTo>
                <a:lnTo>
                  <a:pt x="538987" y="127573"/>
                </a:lnTo>
                <a:lnTo>
                  <a:pt x="19403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12825" y="2768413"/>
            <a:ext cx="464820" cy="696595"/>
          </a:xfrm>
          <a:custGeom>
            <a:avLst/>
            <a:gdLst/>
            <a:ahLst/>
            <a:cxnLst/>
            <a:rect l="l" t="t" r="r" b="b"/>
            <a:pathLst>
              <a:path w="464819" h="696595">
                <a:moveTo>
                  <a:pt x="232202" y="0"/>
                </a:moveTo>
                <a:lnTo>
                  <a:pt x="0" y="445432"/>
                </a:lnTo>
                <a:lnTo>
                  <a:pt x="157900" y="445432"/>
                </a:lnTo>
                <a:lnTo>
                  <a:pt x="157900" y="695989"/>
                </a:lnTo>
                <a:lnTo>
                  <a:pt x="306503" y="695989"/>
                </a:lnTo>
                <a:lnTo>
                  <a:pt x="306503" y="445432"/>
                </a:lnTo>
                <a:lnTo>
                  <a:pt x="464404" y="445432"/>
                </a:lnTo>
                <a:lnTo>
                  <a:pt x="232202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4724" y="3701830"/>
            <a:ext cx="696595" cy="464820"/>
          </a:xfrm>
          <a:custGeom>
            <a:avLst/>
            <a:gdLst/>
            <a:ahLst/>
            <a:cxnLst/>
            <a:rect l="l" t="t" r="r" b="b"/>
            <a:pathLst>
              <a:path w="696595" h="464820">
                <a:moveTo>
                  <a:pt x="250555" y="0"/>
                </a:moveTo>
                <a:lnTo>
                  <a:pt x="250555" y="157895"/>
                </a:lnTo>
                <a:lnTo>
                  <a:pt x="0" y="157895"/>
                </a:lnTo>
                <a:lnTo>
                  <a:pt x="0" y="306502"/>
                </a:lnTo>
                <a:lnTo>
                  <a:pt x="250555" y="306502"/>
                </a:lnTo>
                <a:lnTo>
                  <a:pt x="250555" y="464398"/>
                </a:lnTo>
                <a:lnTo>
                  <a:pt x="695988" y="232199"/>
                </a:lnTo>
                <a:lnTo>
                  <a:pt x="250555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13461"/>
            <a:ext cx="143421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80" dirty="0">
                <a:latin typeface="Arial"/>
                <a:cs typeface="Arial"/>
              </a:rPr>
              <a:t>Sharing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80" dirty="0">
                <a:latin typeface="Arial"/>
                <a:cs typeface="Arial"/>
              </a:rPr>
              <a:t>results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of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Aggregated</a:t>
            </a:r>
            <a:r>
              <a:rPr sz="7000" b="1" spc="-285" dirty="0">
                <a:latin typeface="Arial"/>
                <a:cs typeface="Arial"/>
              </a:rPr>
              <a:t> </a:t>
            </a:r>
            <a:r>
              <a:rPr sz="7000" b="1" spc="-15" dirty="0">
                <a:latin typeface="Arial"/>
                <a:cs typeface="Arial"/>
              </a:rPr>
              <a:t>Data</a:t>
            </a:r>
            <a:endParaRPr sz="7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76893" y="4063451"/>
            <a:ext cx="5017770" cy="3181985"/>
            <a:chOff x="6576893" y="4063451"/>
            <a:chExt cx="5017770" cy="3181985"/>
          </a:xfrm>
        </p:grpSpPr>
        <p:sp>
          <p:nvSpPr>
            <p:cNvPr id="4" name="object 4"/>
            <p:cNvSpPr/>
            <p:nvPr/>
          </p:nvSpPr>
          <p:spPr>
            <a:xfrm>
              <a:off x="6576893" y="4063451"/>
              <a:ext cx="5017770" cy="3181985"/>
            </a:xfrm>
            <a:custGeom>
              <a:avLst/>
              <a:gdLst/>
              <a:ahLst/>
              <a:cxnLst/>
              <a:rect l="l" t="t" r="r" b="b"/>
              <a:pathLst>
                <a:path w="5017770" h="3181984">
                  <a:moveTo>
                    <a:pt x="4288021" y="0"/>
                  </a:moveTo>
                  <a:lnTo>
                    <a:pt x="729503" y="0"/>
                  </a:lnTo>
                  <a:lnTo>
                    <a:pt x="661254" y="49"/>
                  </a:lnTo>
                  <a:lnTo>
                    <a:pt x="598995" y="392"/>
                  </a:lnTo>
                  <a:lnTo>
                    <a:pt x="542375" y="1324"/>
                  </a:lnTo>
                  <a:lnTo>
                    <a:pt x="491041" y="3138"/>
                  </a:lnTo>
                  <a:lnTo>
                    <a:pt x="444641" y="6130"/>
                  </a:lnTo>
                  <a:lnTo>
                    <a:pt x="402822" y="10592"/>
                  </a:lnTo>
                  <a:lnTo>
                    <a:pt x="365232" y="16820"/>
                  </a:lnTo>
                  <a:lnTo>
                    <a:pt x="301330" y="35750"/>
                  </a:lnTo>
                  <a:lnTo>
                    <a:pt x="256315" y="55001"/>
                  </a:lnTo>
                  <a:lnTo>
                    <a:pt x="214064" y="78851"/>
                  </a:lnTo>
                  <a:lnTo>
                    <a:pt x="174880" y="106992"/>
                  </a:lnTo>
                  <a:lnTo>
                    <a:pt x="139072" y="139121"/>
                  </a:lnTo>
                  <a:lnTo>
                    <a:pt x="106943" y="174929"/>
                  </a:lnTo>
                  <a:lnTo>
                    <a:pt x="78802" y="214113"/>
                  </a:lnTo>
                  <a:lnTo>
                    <a:pt x="54952" y="256364"/>
                  </a:lnTo>
                  <a:lnTo>
                    <a:pt x="35701" y="301379"/>
                  </a:lnTo>
                  <a:lnTo>
                    <a:pt x="16771" y="365282"/>
                  </a:lnTo>
                  <a:lnTo>
                    <a:pt x="10543" y="402871"/>
                  </a:lnTo>
                  <a:lnTo>
                    <a:pt x="6081" y="444690"/>
                  </a:lnTo>
                  <a:lnTo>
                    <a:pt x="3089" y="491091"/>
                  </a:lnTo>
                  <a:lnTo>
                    <a:pt x="1275" y="542424"/>
                  </a:lnTo>
                  <a:lnTo>
                    <a:pt x="343" y="599044"/>
                  </a:lnTo>
                  <a:lnTo>
                    <a:pt x="0" y="661303"/>
                  </a:lnTo>
                  <a:lnTo>
                    <a:pt x="0" y="2520350"/>
                  </a:lnTo>
                  <a:lnTo>
                    <a:pt x="343" y="2582608"/>
                  </a:lnTo>
                  <a:lnTo>
                    <a:pt x="1275" y="2639228"/>
                  </a:lnTo>
                  <a:lnTo>
                    <a:pt x="3089" y="2690562"/>
                  </a:lnTo>
                  <a:lnTo>
                    <a:pt x="6081" y="2736962"/>
                  </a:lnTo>
                  <a:lnTo>
                    <a:pt x="10543" y="2778781"/>
                  </a:lnTo>
                  <a:lnTo>
                    <a:pt x="16771" y="2816371"/>
                  </a:lnTo>
                  <a:lnTo>
                    <a:pt x="35701" y="2880274"/>
                  </a:lnTo>
                  <a:lnTo>
                    <a:pt x="54952" y="2925288"/>
                  </a:lnTo>
                  <a:lnTo>
                    <a:pt x="78802" y="2967540"/>
                  </a:lnTo>
                  <a:lnTo>
                    <a:pt x="106943" y="3006723"/>
                  </a:lnTo>
                  <a:lnTo>
                    <a:pt x="139072" y="3042532"/>
                  </a:lnTo>
                  <a:lnTo>
                    <a:pt x="174880" y="3074660"/>
                  </a:lnTo>
                  <a:lnTo>
                    <a:pt x="214064" y="3102802"/>
                  </a:lnTo>
                  <a:lnTo>
                    <a:pt x="256315" y="3126651"/>
                  </a:lnTo>
                  <a:lnTo>
                    <a:pt x="301330" y="3145902"/>
                  </a:lnTo>
                  <a:lnTo>
                    <a:pt x="365232" y="3164832"/>
                  </a:lnTo>
                  <a:lnTo>
                    <a:pt x="402822" y="3171060"/>
                  </a:lnTo>
                  <a:lnTo>
                    <a:pt x="444641" y="3175523"/>
                  </a:lnTo>
                  <a:lnTo>
                    <a:pt x="491041" y="3178515"/>
                  </a:lnTo>
                  <a:lnTo>
                    <a:pt x="542375" y="3180329"/>
                  </a:lnTo>
                  <a:lnTo>
                    <a:pt x="598995" y="3181261"/>
                  </a:lnTo>
                  <a:lnTo>
                    <a:pt x="729503" y="3181653"/>
                  </a:lnTo>
                  <a:lnTo>
                    <a:pt x="4288021" y="3181653"/>
                  </a:lnTo>
                  <a:lnTo>
                    <a:pt x="4356271" y="3181604"/>
                  </a:lnTo>
                  <a:lnTo>
                    <a:pt x="4418530" y="3181261"/>
                  </a:lnTo>
                  <a:lnTo>
                    <a:pt x="4475150" y="3180329"/>
                  </a:lnTo>
                  <a:lnTo>
                    <a:pt x="4526485" y="3178515"/>
                  </a:lnTo>
                  <a:lnTo>
                    <a:pt x="4572886" y="3175523"/>
                  </a:lnTo>
                  <a:lnTo>
                    <a:pt x="4614705" y="3171060"/>
                  </a:lnTo>
                  <a:lnTo>
                    <a:pt x="4652295" y="3164832"/>
                  </a:lnTo>
                  <a:lnTo>
                    <a:pt x="4716196" y="3145902"/>
                  </a:lnTo>
                  <a:lnTo>
                    <a:pt x="4761211" y="3126651"/>
                  </a:lnTo>
                  <a:lnTo>
                    <a:pt x="4803463" y="3102802"/>
                  </a:lnTo>
                  <a:lnTo>
                    <a:pt x="4842646" y="3074660"/>
                  </a:lnTo>
                  <a:lnTo>
                    <a:pt x="4878455" y="3042532"/>
                  </a:lnTo>
                  <a:lnTo>
                    <a:pt x="4910582" y="3006723"/>
                  </a:lnTo>
                  <a:lnTo>
                    <a:pt x="4938723" y="2967540"/>
                  </a:lnTo>
                  <a:lnTo>
                    <a:pt x="4962572" y="2925288"/>
                  </a:lnTo>
                  <a:lnTo>
                    <a:pt x="4981822" y="2880274"/>
                  </a:lnTo>
                  <a:lnTo>
                    <a:pt x="5000755" y="2816371"/>
                  </a:lnTo>
                  <a:lnTo>
                    <a:pt x="5006985" y="2778781"/>
                  </a:lnTo>
                  <a:lnTo>
                    <a:pt x="5011449" y="2736962"/>
                  </a:lnTo>
                  <a:lnTo>
                    <a:pt x="5014441" y="2690562"/>
                  </a:lnTo>
                  <a:lnTo>
                    <a:pt x="5016256" y="2639228"/>
                  </a:lnTo>
                  <a:lnTo>
                    <a:pt x="5017187" y="2582608"/>
                  </a:lnTo>
                  <a:lnTo>
                    <a:pt x="5017531" y="2520350"/>
                  </a:lnTo>
                  <a:lnTo>
                    <a:pt x="5017531" y="661303"/>
                  </a:lnTo>
                  <a:lnTo>
                    <a:pt x="5017187" y="599044"/>
                  </a:lnTo>
                  <a:lnTo>
                    <a:pt x="5016256" y="542424"/>
                  </a:lnTo>
                  <a:lnTo>
                    <a:pt x="5014441" y="491091"/>
                  </a:lnTo>
                  <a:lnTo>
                    <a:pt x="5011449" y="444690"/>
                  </a:lnTo>
                  <a:lnTo>
                    <a:pt x="5006985" y="402871"/>
                  </a:lnTo>
                  <a:lnTo>
                    <a:pt x="5000755" y="365282"/>
                  </a:lnTo>
                  <a:lnTo>
                    <a:pt x="4981822" y="301379"/>
                  </a:lnTo>
                  <a:lnTo>
                    <a:pt x="4962572" y="256364"/>
                  </a:lnTo>
                  <a:lnTo>
                    <a:pt x="4938723" y="214113"/>
                  </a:lnTo>
                  <a:lnTo>
                    <a:pt x="4910582" y="174929"/>
                  </a:lnTo>
                  <a:lnTo>
                    <a:pt x="4878455" y="139121"/>
                  </a:lnTo>
                  <a:lnTo>
                    <a:pt x="4842646" y="106992"/>
                  </a:lnTo>
                  <a:lnTo>
                    <a:pt x="4803463" y="78851"/>
                  </a:lnTo>
                  <a:lnTo>
                    <a:pt x="4761211" y="55001"/>
                  </a:lnTo>
                  <a:lnTo>
                    <a:pt x="4716196" y="35750"/>
                  </a:lnTo>
                  <a:lnTo>
                    <a:pt x="4652295" y="16820"/>
                  </a:lnTo>
                  <a:lnTo>
                    <a:pt x="4614705" y="10592"/>
                  </a:lnTo>
                  <a:lnTo>
                    <a:pt x="4572886" y="6130"/>
                  </a:lnTo>
                  <a:lnTo>
                    <a:pt x="4526485" y="3138"/>
                  </a:lnTo>
                  <a:lnTo>
                    <a:pt x="4475150" y="1324"/>
                  </a:lnTo>
                  <a:lnTo>
                    <a:pt x="4418530" y="392"/>
                  </a:lnTo>
                  <a:lnTo>
                    <a:pt x="4288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88203" y="5328613"/>
              <a:ext cx="2134235" cy="651510"/>
            </a:xfrm>
            <a:custGeom>
              <a:avLst/>
              <a:gdLst/>
              <a:ahLst/>
              <a:cxnLst/>
              <a:rect l="l" t="t" r="r" b="b"/>
              <a:pathLst>
                <a:path w="2134234" h="651510">
                  <a:moveTo>
                    <a:pt x="1976686" y="0"/>
                  </a:moveTo>
                  <a:lnTo>
                    <a:pt x="156921" y="0"/>
                  </a:lnTo>
                  <a:lnTo>
                    <a:pt x="125670" y="120"/>
                  </a:lnTo>
                  <a:lnTo>
                    <a:pt x="80451" y="3246"/>
                  </a:lnTo>
                  <a:lnTo>
                    <a:pt x="29826" y="29946"/>
                  </a:lnTo>
                  <a:lnTo>
                    <a:pt x="7575" y="64873"/>
                  </a:lnTo>
                  <a:lnTo>
                    <a:pt x="0" y="125789"/>
                  </a:lnTo>
                  <a:lnTo>
                    <a:pt x="0" y="525538"/>
                  </a:lnTo>
                  <a:lnTo>
                    <a:pt x="3126" y="570758"/>
                  </a:lnTo>
                  <a:lnTo>
                    <a:pt x="29826" y="621382"/>
                  </a:lnTo>
                  <a:lnTo>
                    <a:pt x="64754" y="643633"/>
                  </a:lnTo>
                  <a:lnTo>
                    <a:pt x="125670" y="651208"/>
                  </a:lnTo>
                  <a:lnTo>
                    <a:pt x="156921" y="651328"/>
                  </a:lnTo>
                  <a:lnTo>
                    <a:pt x="1976686" y="651328"/>
                  </a:lnTo>
                  <a:lnTo>
                    <a:pt x="2033138" y="650366"/>
                  </a:lnTo>
                  <a:lnTo>
                    <a:pt x="2087637" y="634356"/>
                  </a:lnTo>
                  <a:lnTo>
                    <a:pt x="2116754" y="605239"/>
                  </a:lnTo>
                  <a:lnTo>
                    <a:pt x="2132764" y="550740"/>
                  </a:lnTo>
                  <a:lnTo>
                    <a:pt x="2133606" y="525538"/>
                  </a:lnTo>
                  <a:lnTo>
                    <a:pt x="2133606" y="125789"/>
                  </a:lnTo>
                  <a:lnTo>
                    <a:pt x="2130480" y="80570"/>
                  </a:lnTo>
                  <a:lnTo>
                    <a:pt x="2103780" y="29946"/>
                  </a:lnTo>
                  <a:lnTo>
                    <a:pt x="2068853" y="7695"/>
                  </a:lnTo>
                  <a:lnTo>
                    <a:pt x="2007936" y="120"/>
                  </a:lnTo>
                  <a:lnTo>
                    <a:pt x="1976686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09278" y="5515697"/>
            <a:ext cx="189166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5" dirty="0">
                <a:latin typeface="Arial MT"/>
                <a:cs typeface="Arial MT"/>
              </a:rPr>
              <a:t>Kafka</a:t>
            </a:r>
            <a:r>
              <a:rPr sz="1650" spc="-25" dirty="0">
                <a:latin typeface="Arial MT"/>
                <a:cs typeface="Arial MT"/>
              </a:rPr>
              <a:t> </a:t>
            </a:r>
            <a:r>
              <a:rPr sz="1650" spc="20" dirty="0">
                <a:latin typeface="Arial MT"/>
                <a:cs typeface="Arial MT"/>
              </a:rPr>
              <a:t>Streams</a:t>
            </a:r>
            <a:r>
              <a:rPr sz="1650" spc="-25" dirty="0">
                <a:latin typeface="Arial MT"/>
                <a:cs typeface="Arial MT"/>
              </a:rPr>
              <a:t> </a:t>
            </a:r>
            <a:r>
              <a:rPr sz="1650" spc="55" dirty="0">
                <a:latin typeface="Arial MT"/>
                <a:cs typeface="Arial MT"/>
              </a:rPr>
              <a:t>App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43645" y="4348615"/>
            <a:ext cx="1617345" cy="651510"/>
          </a:xfrm>
          <a:custGeom>
            <a:avLst/>
            <a:gdLst/>
            <a:ahLst/>
            <a:cxnLst/>
            <a:rect l="l" t="t" r="r" b="b"/>
            <a:pathLst>
              <a:path w="1617345" h="651510">
                <a:moveTo>
                  <a:pt x="1459892" y="0"/>
                </a:moveTo>
                <a:lnTo>
                  <a:pt x="156921" y="0"/>
                </a:lnTo>
                <a:lnTo>
                  <a:pt x="125670" y="120"/>
                </a:lnTo>
                <a:lnTo>
                  <a:pt x="80450" y="3246"/>
                </a:lnTo>
                <a:lnTo>
                  <a:pt x="29826" y="29946"/>
                </a:lnTo>
                <a:lnTo>
                  <a:pt x="7575" y="64874"/>
                </a:lnTo>
                <a:lnTo>
                  <a:pt x="0" y="125790"/>
                </a:lnTo>
                <a:lnTo>
                  <a:pt x="0" y="525538"/>
                </a:lnTo>
                <a:lnTo>
                  <a:pt x="3126" y="570758"/>
                </a:lnTo>
                <a:lnTo>
                  <a:pt x="29826" y="621382"/>
                </a:lnTo>
                <a:lnTo>
                  <a:pt x="64753" y="643633"/>
                </a:lnTo>
                <a:lnTo>
                  <a:pt x="125670" y="651209"/>
                </a:lnTo>
                <a:lnTo>
                  <a:pt x="156921" y="651329"/>
                </a:lnTo>
                <a:lnTo>
                  <a:pt x="1459892" y="651329"/>
                </a:lnTo>
                <a:lnTo>
                  <a:pt x="1516341" y="650367"/>
                </a:lnTo>
                <a:lnTo>
                  <a:pt x="1570843" y="634356"/>
                </a:lnTo>
                <a:lnTo>
                  <a:pt x="1599959" y="605240"/>
                </a:lnTo>
                <a:lnTo>
                  <a:pt x="1615964" y="550740"/>
                </a:lnTo>
                <a:lnTo>
                  <a:pt x="1616804" y="525538"/>
                </a:lnTo>
                <a:lnTo>
                  <a:pt x="1616804" y="125790"/>
                </a:lnTo>
                <a:lnTo>
                  <a:pt x="1613682" y="80571"/>
                </a:lnTo>
                <a:lnTo>
                  <a:pt x="1586985" y="29946"/>
                </a:lnTo>
                <a:lnTo>
                  <a:pt x="1552057" y="7696"/>
                </a:lnTo>
                <a:lnTo>
                  <a:pt x="1491141" y="120"/>
                </a:lnTo>
                <a:lnTo>
                  <a:pt x="1459892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42598" y="4399578"/>
            <a:ext cx="1037590" cy="538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R="5080" indent="24130">
              <a:lnSpc>
                <a:spcPct val="104099"/>
              </a:lnSpc>
              <a:spcBef>
                <a:spcPts val="15"/>
              </a:spcBef>
            </a:pPr>
            <a:r>
              <a:rPr sz="1650" spc="35" dirty="0">
                <a:latin typeface="Arial MT"/>
                <a:cs typeface="Arial MT"/>
              </a:rPr>
              <a:t>statestore </a:t>
            </a:r>
            <a:r>
              <a:rPr sz="1650" spc="-44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(RocksDB)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0561" y="4805617"/>
            <a:ext cx="941982" cy="15310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17940" y="6413298"/>
            <a:ext cx="7239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5E5E5E"/>
                </a:solidFill>
                <a:latin typeface="Arial MT"/>
                <a:cs typeface="Arial MT"/>
              </a:rPr>
              <a:t>Internal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9984" y="4348615"/>
            <a:ext cx="1249045" cy="651510"/>
          </a:xfrm>
          <a:custGeom>
            <a:avLst/>
            <a:gdLst/>
            <a:ahLst/>
            <a:cxnLst/>
            <a:rect l="l" t="t" r="r" b="b"/>
            <a:pathLst>
              <a:path w="1249045" h="651510">
                <a:moveTo>
                  <a:pt x="1008872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411232"/>
                </a:lnTo>
                <a:lnTo>
                  <a:pt x="183" y="459010"/>
                </a:lnTo>
                <a:lnTo>
                  <a:pt x="1470" y="497541"/>
                </a:lnTo>
                <a:lnTo>
                  <a:pt x="11766" y="552145"/>
                </a:lnTo>
                <a:lnTo>
                  <a:pt x="45785" y="605544"/>
                </a:lnTo>
                <a:lnTo>
                  <a:pt x="99184" y="639563"/>
                </a:lnTo>
                <a:lnTo>
                  <a:pt x="153788" y="649859"/>
                </a:lnTo>
                <a:lnTo>
                  <a:pt x="192319" y="651146"/>
                </a:lnTo>
                <a:lnTo>
                  <a:pt x="240097" y="651329"/>
                </a:lnTo>
                <a:lnTo>
                  <a:pt x="1008872" y="651329"/>
                </a:lnTo>
                <a:lnTo>
                  <a:pt x="1056651" y="651146"/>
                </a:lnTo>
                <a:lnTo>
                  <a:pt x="1095182" y="649859"/>
                </a:lnTo>
                <a:lnTo>
                  <a:pt x="1149785" y="639563"/>
                </a:lnTo>
                <a:lnTo>
                  <a:pt x="1203185" y="605544"/>
                </a:lnTo>
                <a:lnTo>
                  <a:pt x="1237205" y="552145"/>
                </a:lnTo>
                <a:lnTo>
                  <a:pt x="1247499" y="497541"/>
                </a:lnTo>
                <a:lnTo>
                  <a:pt x="1248786" y="459010"/>
                </a:lnTo>
                <a:lnTo>
                  <a:pt x="1248970" y="411232"/>
                </a:lnTo>
                <a:lnTo>
                  <a:pt x="1248970" y="240097"/>
                </a:lnTo>
                <a:lnTo>
                  <a:pt x="1248786" y="192319"/>
                </a:lnTo>
                <a:lnTo>
                  <a:pt x="1247499" y="153788"/>
                </a:lnTo>
                <a:lnTo>
                  <a:pt x="1237205" y="99184"/>
                </a:lnTo>
                <a:lnTo>
                  <a:pt x="1203185" y="45785"/>
                </a:lnTo>
                <a:lnTo>
                  <a:pt x="1149785" y="11766"/>
                </a:lnTo>
                <a:lnTo>
                  <a:pt x="1095182" y="1470"/>
                </a:lnTo>
                <a:lnTo>
                  <a:pt x="1056651" y="183"/>
                </a:lnTo>
                <a:lnTo>
                  <a:pt x="1008872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48987" y="4546086"/>
            <a:ext cx="76708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spc="35" dirty="0">
                <a:latin typeface="Arial MT"/>
                <a:cs typeface="Arial MT"/>
              </a:rPr>
              <a:t>Rest</a:t>
            </a:r>
            <a:r>
              <a:rPr sz="1450" spc="-6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API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76680" y="4150735"/>
            <a:ext cx="5558790" cy="1047115"/>
            <a:chOff x="3476680" y="4150735"/>
            <a:chExt cx="5558790" cy="1047115"/>
          </a:xfrm>
        </p:grpSpPr>
        <p:sp>
          <p:nvSpPr>
            <p:cNvPr id="14" name="object 14"/>
            <p:cNvSpPr/>
            <p:nvPr/>
          </p:nvSpPr>
          <p:spPr>
            <a:xfrm>
              <a:off x="8257509" y="4674279"/>
              <a:ext cx="687705" cy="0"/>
            </a:xfrm>
            <a:custGeom>
              <a:avLst/>
              <a:gdLst/>
              <a:ahLst/>
              <a:cxnLst/>
              <a:rect l="l" t="t" r="r" b="b"/>
              <a:pathLst>
                <a:path w="687704">
                  <a:moveTo>
                    <a:pt x="0" y="0"/>
                  </a:moveTo>
                  <a:lnTo>
                    <a:pt x="676939" y="0"/>
                  </a:lnTo>
                  <a:lnTo>
                    <a:pt x="68741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34449" y="462401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6680" y="4150735"/>
              <a:ext cx="1358900" cy="1047115"/>
            </a:xfrm>
            <a:custGeom>
              <a:avLst/>
              <a:gdLst/>
              <a:ahLst/>
              <a:cxnLst/>
              <a:rect l="l" t="t" r="r" b="b"/>
              <a:pathLst>
                <a:path w="1358900" h="1047114">
                  <a:moveTo>
                    <a:pt x="1118498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6" y="99185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2"/>
                  </a:lnTo>
                  <a:lnTo>
                    <a:pt x="183" y="854770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4" y="1001304"/>
                  </a:lnTo>
                  <a:lnTo>
                    <a:pt x="99184" y="1035323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1118498" y="1047088"/>
                  </a:lnTo>
                  <a:lnTo>
                    <a:pt x="1166277" y="1046904"/>
                  </a:lnTo>
                  <a:lnTo>
                    <a:pt x="1204807" y="1045617"/>
                  </a:lnTo>
                  <a:lnTo>
                    <a:pt x="1259411" y="1035323"/>
                  </a:lnTo>
                  <a:lnTo>
                    <a:pt x="1312811" y="1001304"/>
                  </a:lnTo>
                  <a:lnTo>
                    <a:pt x="1346830" y="947904"/>
                  </a:lnTo>
                  <a:lnTo>
                    <a:pt x="1357125" y="893300"/>
                  </a:lnTo>
                  <a:lnTo>
                    <a:pt x="1358412" y="854770"/>
                  </a:lnTo>
                  <a:lnTo>
                    <a:pt x="1358596" y="806992"/>
                  </a:lnTo>
                  <a:lnTo>
                    <a:pt x="1358596" y="240097"/>
                  </a:lnTo>
                  <a:lnTo>
                    <a:pt x="1358412" y="192319"/>
                  </a:lnTo>
                  <a:lnTo>
                    <a:pt x="1357125" y="153788"/>
                  </a:lnTo>
                  <a:lnTo>
                    <a:pt x="1346830" y="99185"/>
                  </a:lnTo>
                  <a:lnTo>
                    <a:pt x="1312811" y="45785"/>
                  </a:lnTo>
                  <a:lnTo>
                    <a:pt x="1259411" y="11766"/>
                  </a:lnTo>
                  <a:lnTo>
                    <a:pt x="1204807" y="1470"/>
                  </a:lnTo>
                  <a:lnTo>
                    <a:pt x="1166277" y="183"/>
                  </a:lnTo>
                  <a:lnTo>
                    <a:pt x="1118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09162" y="4443031"/>
            <a:ext cx="9067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05583" y="3791070"/>
            <a:ext cx="7962900" cy="1536065"/>
            <a:chOff x="3305583" y="3791070"/>
            <a:chExt cx="7962900" cy="1536065"/>
          </a:xfrm>
        </p:grpSpPr>
        <p:sp>
          <p:nvSpPr>
            <p:cNvPr id="19" name="object 19"/>
            <p:cNvSpPr/>
            <p:nvPr/>
          </p:nvSpPr>
          <p:spPr>
            <a:xfrm>
              <a:off x="5032601" y="4674279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46397" y="0"/>
                  </a:lnTo>
                  <a:lnTo>
                    <a:pt x="125686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78998" y="462401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15396" y="4364998"/>
              <a:ext cx="653415" cy="619125"/>
            </a:xfrm>
            <a:custGeom>
              <a:avLst/>
              <a:gdLst/>
              <a:ahLst/>
              <a:cxnLst/>
              <a:rect l="l" t="t" r="r" b="b"/>
              <a:pathLst>
                <a:path w="653414" h="619125">
                  <a:moveTo>
                    <a:pt x="236278" y="593592"/>
                  </a:moveTo>
                  <a:lnTo>
                    <a:pt x="173515" y="593592"/>
                  </a:lnTo>
                  <a:lnTo>
                    <a:pt x="194024" y="612264"/>
                  </a:lnTo>
                  <a:lnTo>
                    <a:pt x="208196" y="618678"/>
                  </a:lnTo>
                  <a:lnTo>
                    <a:pt x="225069" y="607248"/>
                  </a:lnTo>
                  <a:lnTo>
                    <a:pt x="236278" y="593592"/>
                  </a:lnTo>
                  <a:close/>
                </a:path>
                <a:path w="653414" h="619125">
                  <a:moveTo>
                    <a:pt x="0" y="351323"/>
                  </a:moveTo>
                  <a:lnTo>
                    <a:pt x="2933" y="358527"/>
                  </a:lnTo>
                  <a:lnTo>
                    <a:pt x="24636" y="405134"/>
                  </a:lnTo>
                  <a:lnTo>
                    <a:pt x="49256" y="449987"/>
                  </a:lnTo>
                  <a:lnTo>
                    <a:pt x="74870" y="495012"/>
                  </a:lnTo>
                  <a:lnTo>
                    <a:pt x="99554" y="542132"/>
                  </a:lnTo>
                  <a:lnTo>
                    <a:pt x="130181" y="592109"/>
                  </a:lnTo>
                  <a:lnTo>
                    <a:pt x="149878" y="602037"/>
                  </a:lnTo>
                  <a:lnTo>
                    <a:pt x="162903" y="594878"/>
                  </a:lnTo>
                  <a:lnTo>
                    <a:pt x="173515" y="593592"/>
                  </a:lnTo>
                  <a:lnTo>
                    <a:pt x="236278" y="593592"/>
                  </a:lnTo>
                  <a:lnTo>
                    <a:pt x="253680" y="572388"/>
                  </a:lnTo>
                  <a:lnTo>
                    <a:pt x="303066" y="508513"/>
                  </a:lnTo>
                  <a:lnTo>
                    <a:pt x="321594" y="483526"/>
                  </a:lnTo>
                  <a:lnTo>
                    <a:pt x="349166" y="447698"/>
                  </a:lnTo>
                  <a:lnTo>
                    <a:pt x="358553" y="435717"/>
                  </a:lnTo>
                  <a:lnTo>
                    <a:pt x="186751" y="435717"/>
                  </a:lnTo>
                  <a:lnTo>
                    <a:pt x="182826" y="431038"/>
                  </a:lnTo>
                  <a:lnTo>
                    <a:pt x="179584" y="427398"/>
                  </a:lnTo>
                  <a:lnTo>
                    <a:pt x="176586" y="423593"/>
                  </a:lnTo>
                  <a:lnTo>
                    <a:pt x="159929" y="401725"/>
                  </a:lnTo>
                  <a:lnTo>
                    <a:pt x="129733" y="360406"/>
                  </a:lnTo>
                  <a:lnTo>
                    <a:pt x="123771" y="352710"/>
                  </a:lnTo>
                  <a:lnTo>
                    <a:pt x="3389" y="352710"/>
                  </a:lnTo>
                  <a:lnTo>
                    <a:pt x="0" y="351323"/>
                  </a:lnTo>
                  <a:close/>
                </a:path>
                <a:path w="653414" h="619125">
                  <a:moveTo>
                    <a:pt x="589061" y="0"/>
                  </a:moveTo>
                  <a:lnTo>
                    <a:pt x="530371" y="52146"/>
                  </a:lnTo>
                  <a:lnTo>
                    <a:pt x="494371" y="89756"/>
                  </a:lnTo>
                  <a:lnTo>
                    <a:pt x="453466" y="133652"/>
                  </a:lnTo>
                  <a:lnTo>
                    <a:pt x="409647" y="181537"/>
                  </a:lnTo>
                  <a:lnTo>
                    <a:pt x="364900" y="231115"/>
                  </a:lnTo>
                  <a:lnTo>
                    <a:pt x="321215" y="280089"/>
                  </a:lnTo>
                  <a:lnTo>
                    <a:pt x="280580" y="326163"/>
                  </a:lnTo>
                  <a:lnTo>
                    <a:pt x="244984" y="367040"/>
                  </a:lnTo>
                  <a:lnTo>
                    <a:pt x="216415" y="400424"/>
                  </a:lnTo>
                  <a:lnTo>
                    <a:pt x="193828" y="427771"/>
                  </a:lnTo>
                  <a:lnTo>
                    <a:pt x="190568" y="431331"/>
                  </a:lnTo>
                  <a:lnTo>
                    <a:pt x="186751" y="435717"/>
                  </a:lnTo>
                  <a:lnTo>
                    <a:pt x="358553" y="435717"/>
                  </a:lnTo>
                  <a:lnTo>
                    <a:pt x="383577" y="403779"/>
                  </a:lnTo>
                  <a:lnTo>
                    <a:pt x="422620" y="354522"/>
                  </a:lnTo>
                  <a:lnTo>
                    <a:pt x="464182" y="302564"/>
                  </a:lnTo>
                  <a:lnTo>
                    <a:pt x="505784" y="250999"/>
                  </a:lnTo>
                  <a:lnTo>
                    <a:pt x="545494" y="202236"/>
                  </a:lnTo>
                  <a:lnTo>
                    <a:pt x="581016" y="159141"/>
                  </a:lnTo>
                  <a:lnTo>
                    <a:pt x="610145" y="124465"/>
                  </a:lnTo>
                  <a:lnTo>
                    <a:pt x="635340" y="95743"/>
                  </a:lnTo>
                  <a:lnTo>
                    <a:pt x="639759" y="90378"/>
                  </a:lnTo>
                  <a:lnTo>
                    <a:pt x="643792" y="84692"/>
                  </a:lnTo>
                  <a:lnTo>
                    <a:pt x="647298" y="78513"/>
                  </a:lnTo>
                  <a:lnTo>
                    <a:pt x="651881" y="68835"/>
                  </a:lnTo>
                  <a:lnTo>
                    <a:pt x="653140" y="62633"/>
                  </a:lnTo>
                  <a:lnTo>
                    <a:pt x="650658" y="57012"/>
                  </a:lnTo>
                  <a:lnTo>
                    <a:pt x="644015" y="49077"/>
                  </a:lnTo>
                  <a:lnTo>
                    <a:pt x="639651" y="44125"/>
                  </a:lnTo>
                  <a:lnTo>
                    <a:pt x="636455" y="43412"/>
                  </a:lnTo>
                  <a:lnTo>
                    <a:pt x="628715" y="43412"/>
                  </a:lnTo>
                  <a:lnTo>
                    <a:pt x="620727" y="42486"/>
                  </a:lnTo>
                  <a:lnTo>
                    <a:pt x="615154" y="39051"/>
                  </a:lnTo>
                  <a:lnTo>
                    <a:pt x="612113" y="33416"/>
                  </a:lnTo>
                  <a:lnTo>
                    <a:pt x="611721" y="25888"/>
                  </a:lnTo>
                  <a:lnTo>
                    <a:pt x="612007" y="23417"/>
                  </a:lnTo>
                  <a:lnTo>
                    <a:pt x="611374" y="20210"/>
                  </a:lnTo>
                  <a:lnTo>
                    <a:pt x="609814" y="18371"/>
                  </a:lnTo>
                  <a:lnTo>
                    <a:pt x="605674" y="14147"/>
                  </a:lnTo>
                  <a:lnTo>
                    <a:pt x="599793" y="8825"/>
                  </a:lnTo>
                  <a:lnTo>
                    <a:pt x="593735" y="3683"/>
                  </a:lnTo>
                  <a:lnTo>
                    <a:pt x="589061" y="0"/>
                  </a:lnTo>
                  <a:close/>
                </a:path>
                <a:path w="653414" h="619125">
                  <a:moveTo>
                    <a:pt x="76919" y="298391"/>
                  </a:moveTo>
                  <a:lnTo>
                    <a:pt x="71174" y="298559"/>
                  </a:lnTo>
                  <a:lnTo>
                    <a:pt x="58217" y="302564"/>
                  </a:lnTo>
                  <a:lnTo>
                    <a:pt x="49645" y="302601"/>
                  </a:lnTo>
                  <a:lnTo>
                    <a:pt x="41423" y="307755"/>
                  </a:lnTo>
                  <a:lnTo>
                    <a:pt x="38556" y="311105"/>
                  </a:lnTo>
                  <a:lnTo>
                    <a:pt x="42295" y="316435"/>
                  </a:lnTo>
                  <a:lnTo>
                    <a:pt x="42799" y="321625"/>
                  </a:lnTo>
                  <a:lnTo>
                    <a:pt x="39336" y="325326"/>
                  </a:lnTo>
                  <a:lnTo>
                    <a:pt x="30197" y="327822"/>
                  </a:lnTo>
                  <a:lnTo>
                    <a:pt x="18663" y="330647"/>
                  </a:lnTo>
                  <a:lnTo>
                    <a:pt x="8016" y="335338"/>
                  </a:lnTo>
                  <a:lnTo>
                    <a:pt x="5224" y="337219"/>
                  </a:lnTo>
                  <a:lnTo>
                    <a:pt x="10550" y="344861"/>
                  </a:lnTo>
                  <a:lnTo>
                    <a:pt x="3389" y="352710"/>
                  </a:lnTo>
                  <a:lnTo>
                    <a:pt x="123771" y="352710"/>
                  </a:lnTo>
                  <a:lnTo>
                    <a:pt x="112896" y="338673"/>
                  </a:lnTo>
                  <a:lnTo>
                    <a:pt x="105389" y="329795"/>
                  </a:lnTo>
                  <a:lnTo>
                    <a:pt x="97570" y="321153"/>
                  </a:lnTo>
                  <a:lnTo>
                    <a:pt x="89645" y="312588"/>
                  </a:lnTo>
                  <a:lnTo>
                    <a:pt x="81818" y="303943"/>
                  </a:lnTo>
                  <a:lnTo>
                    <a:pt x="76919" y="298391"/>
                  </a:lnTo>
                  <a:close/>
                </a:path>
                <a:path w="653414" h="619125">
                  <a:moveTo>
                    <a:pt x="635104" y="43110"/>
                  </a:moveTo>
                  <a:lnTo>
                    <a:pt x="628715" y="43412"/>
                  </a:lnTo>
                  <a:lnTo>
                    <a:pt x="636455" y="43412"/>
                  </a:lnTo>
                  <a:lnTo>
                    <a:pt x="635104" y="43110"/>
                  </a:lnTo>
                  <a:close/>
                </a:path>
              </a:pathLst>
            </a:custGeom>
            <a:solidFill>
              <a:srgbClr val="60D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26524" y="3812012"/>
              <a:ext cx="7920990" cy="1494155"/>
            </a:xfrm>
            <a:custGeom>
              <a:avLst/>
              <a:gdLst/>
              <a:ahLst/>
              <a:cxnLst/>
              <a:rect l="l" t="t" r="r" b="b"/>
              <a:pathLst>
                <a:path w="7920990" h="1494154">
                  <a:moveTo>
                    <a:pt x="0" y="0"/>
                  </a:moveTo>
                  <a:lnTo>
                    <a:pt x="7920542" y="0"/>
                  </a:lnTo>
                  <a:lnTo>
                    <a:pt x="7920542" y="1493600"/>
                  </a:lnTo>
                  <a:lnTo>
                    <a:pt x="0" y="1493600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797018" y="7397693"/>
            <a:ext cx="100965" cy="651510"/>
            <a:chOff x="8797018" y="7397693"/>
            <a:chExt cx="100965" cy="651510"/>
          </a:xfrm>
        </p:grpSpPr>
        <p:sp>
          <p:nvSpPr>
            <p:cNvPr id="24" name="object 24"/>
            <p:cNvSpPr/>
            <p:nvPr/>
          </p:nvSpPr>
          <p:spPr>
            <a:xfrm>
              <a:off x="8847279" y="7397693"/>
              <a:ext cx="0" cy="561340"/>
            </a:xfrm>
            <a:custGeom>
              <a:avLst/>
              <a:gdLst/>
              <a:ahLst/>
              <a:cxnLst/>
              <a:rect l="l" t="t" r="r" b="b"/>
              <a:pathLst>
                <a:path h="561340">
                  <a:moveTo>
                    <a:pt x="0" y="0"/>
                  </a:moveTo>
                  <a:lnTo>
                    <a:pt x="0" y="5612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97018" y="794850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464954" y="8201610"/>
            <a:ext cx="942340" cy="1531620"/>
            <a:chOff x="8464954" y="8201610"/>
            <a:chExt cx="942340" cy="153162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64954" y="8201610"/>
              <a:ext cx="941982" cy="153109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648007" y="8661733"/>
              <a:ext cx="652145" cy="652145"/>
            </a:xfrm>
            <a:custGeom>
              <a:avLst/>
              <a:gdLst/>
              <a:ahLst/>
              <a:cxnLst/>
              <a:rect l="l" t="t" r="r" b="b"/>
              <a:pathLst>
                <a:path w="652145" h="652145">
                  <a:moveTo>
                    <a:pt x="103797" y="366"/>
                  </a:moveTo>
                  <a:lnTo>
                    <a:pt x="101990" y="366"/>
                  </a:lnTo>
                  <a:lnTo>
                    <a:pt x="101092" y="692"/>
                  </a:lnTo>
                  <a:lnTo>
                    <a:pt x="17" y="101767"/>
                  </a:lnTo>
                  <a:lnTo>
                    <a:pt x="0" y="104002"/>
                  </a:lnTo>
                  <a:lnTo>
                    <a:pt x="221275" y="325243"/>
                  </a:lnTo>
                  <a:lnTo>
                    <a:pt x="221257" y="326761"/>
                  </a:lnTo>
                  <a:lnTo>
                    <a:pt x="1" y="548017"/>
                  </a:lnTo>
                  <a:lnTo>
                    <a:pt x="0" y="550236"/>
                  </a:lnTo>
                  <a:lnTo>
                    <a:pt x="101784" y="652020"/>
                  </a:lnTo>
                  <a:lnTo>
                    <a:pt x="104003" y="652020"/>
                  </a:lnTo>
                  <a:lnTo>
                    <a:pt x="325260" y="430729"/>
                  </a:lnTo>
                  <a:lnTo>
                    <a:pt x="534714" y="430729"/>
                  </a:lnTo>
                  <a:lnTo>
                    <a:pt x="430730" y="326761"/>
                  </a:lnTo>
                  <a:lnTo>
                    <a:pt x="430730" y="325243"/>
                  </a:lnTo>
                  <a:lnTo>
                    <a:pt x="534697" y="221291"/>
                  </a:lnTo>
                  <a:lnTo>
                    <a:pt x="325294" y="221291"/>
                  </a:lnTo>
                  <a:lnTo>
                    <a:pt x="104695" y="692"/>
                  </a:lnTo>
                  <a:lnTo>
                    <a:pt x="103797" y="366"/>
                  </a:lnTo>
                  <a:close/>
                </a:path>
                <a:path w="652145" h="652145">
                  <a:moveTo>
                    <a:pt x="534714" y="430729"/>
                  </a:moveTo>
                  <a:lnTo>
                    <a:pt x="326778" y="430729"/>
                  </a:lnTo>
                  <a:lnTo>
                    <a:pt x="548018" y="652020"/>
                  </a:lnTo>
                  <a:lnTo>
                    <a:pt x="550237" y="652020"/>
                  </a:lnTo>
                  <a:lnTo>
                    <a:pt x="652022" y="550236"/>
                  </a:lnTo>
                  <a:lnTo>
                    <a:pt x="652020" y="548017"/>
                  </a:lnTo>
                  <a:lnTo>
                    <a:pt x="534714" y="430729"/>
                  </a:lnTo>
                  <a:close/>
                </a:path>
                <a:path w="652145" h="652145">
                  <a:moveTo>
                    <a:pt x="550237" y="0"/>
                  </a:moveTo>
                  <a:lnTo>
                    <a:pt x="548018" y="0"/>
                  </a:lnTo>
                  <a:lnTo>
                    <a:pt x="326761" y="221291"/>
                  </a:lnTo>
                  <a:lnTo>
                    <a:pt x="534697" y="221291"/>
                  </a:lnTo>
                  <a:lnTo>
                    <a:pt x="652005" y="104002"/>
                  </a:lnTo>
                  <a:lnTo>
                    <a:pt x="652005" y="101767"/>
                  </a:lnTo>
                  <a:lnTo>
                    <a:pt x="550237" y="0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614209" y="9809289"/>
            <a:ext cx="72009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solidFill>
                  <a:srgbClr val="5E5E5E"/>
                </a:solidFill>
                <a:latin typeface="Arial MT"/>
                <a:cs typeface="Arial MT"/>
              </a:rPr>
              <a:t>Results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001" y="232338"/>
            <a:ext cx="172040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Aggregation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04" dirty="0">
                <a:latin typeface="Arial"/>
                <a:cs typeface="Arial"/>
              </a:rPr>
              <a:t>in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65" dirty="0">
                <a:latin typeface="Arial"/>
                <a:cs typeface="Arial"/>
              </a:rPr>
              <a:t>OrderManagement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Service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843911"/>
            <a:ext cx="8684260" cy="230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5" dirty="0">
                <a:latin typeface="Arial MT"/>
                <a:cs typeface="Arial MT"/>
              </a:rPr>
              <a:t>Count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90" dirty="0">
                <a:latin typeface="Arial MT"/>
                <a:cs typeface="Arial MT"/>
              </a:rPr>
              <a:t>Total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orders.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7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90" dirty="0">
                <a:latin typeface="Arial MT"/>
                <a:cs typeface="Arial MT"/>
              </a:rPr>
              <a:t>Total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-50" dirty="0">
                <a:latin typeface="Arial MT"/>
                <a:cs typeface="Arial MT"/>
              </a:rPr>
              <a:t>Revenue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made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from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orders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50092"/>
            <a:ext cx="778573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4" dirty="0">
                <a:latin typeface="Arial"/>
                <a:cs typeface="Arial"/>
              </a:rPr>
              <a:t>selectKey</a:t>
            </a:r>
            <a:r>
              <a:rPr sz="7000" b="1" spc="-345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operator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123589"/>
            <a:ext cx="1452054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primary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role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this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operator</a:t>
            </a:r>
            <a:r>
              <a:rPr sz="3950" dirty="0">
                <a:latin typeface="Arial MT"/>
                <a:cs typeface="Arial MT"/>
              </a:rPr>
              <a:t> 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dirty="0">
                <a:latin typeface="Arial"/>
                <a:cs typeface="Arial"/>
              </a:rPr>
              <a:t>rekey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records.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6789" y="4972309"/>
            <a:ext cx="719455" cy="623570"/>
          </a:xfrm>
          <a:custGeom>
            <a:avLst/>
            <a:gdLst/>
            <a:ahLst/>
            <a:cxnLst/>
            <a:rect l="l" t="t" r="r" b="b"/>
            <a:pathLst>
              <a:path w="719454" h="623570">
                <a:moveTo>
                  <a:pt x="258790" y="0"/>
                </a:moveTo>
                <a:lnTo>
                  <a:pt x="258790" y="211841"/>
                </a:lnTo>
                <a:lnTo>
                  <a:pt x="0" y="211841"/>
                </a:lnTo>
                <a:lnTo>
                  <a:pt x="0" y="411222"/>
                </a:lnTo>
                <a:lnTo>
                  <a:pt x="258790" y="411222"/>
                </a:lnTo>
                <a:lnTo>
                  <a:pt x="258790" y="623063"/>
                </a:lnTo>
                <a:lnTo>
                  <a:pt x="718859" y="311531"/>
                </a:lnTo>
                <a:lnTo>
                  <a:pt x="258790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6596" y="10105271"/>
            <a:ext cx="17278985" cy="1047115"/>
          </a:xfrm>
          <a:custGeom>
            <a:avLst/>
            <a:gdLst/>
            <a:ahLst/>
            <a:cxnLst/>
            <a:rect l="l" t="t" r="r" b="b"/>
            <a:pathLst>
              <a:path w="17278985" h="1047115">
                <a:moveTo>
                  <a:pt x="17038634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299"/>
                </a:lnTo>
                <a:lnTo>
                  <a:pt x="11765" y="947903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6" y="1047088"/>
                </a:lnTo>
                <a:lnTo>
                  <a:pt x="17038634" y="1047088"/>
                </a:lnTo>
                <a:lnTo>
                  <a:pt x="17086408" y="1046904"/>
                </a:lnTo>
                <a:lnTo>
                  <a:pt x="17124939" y="1045617"/>
                </a:lnTo>
                <a:lnTo>
                  <a:pt x="17179540" y="1035322"/>
                </a:lnTo>
                <a:lnTo>
                  <a:pt x="17232942" y="1001303"/>
                </a:lnTo>
                <a:lnTo>
                  <a:pt x="17266962" y="947903"/>
                </a:lnTo>
                <a:lnTo>
                  <a:pt x="17277260" y="893299"/>
                </a:lnTo>
                <a:lnTo>
                  <a:pt x="17278547" y="854769"/>
                </a:lnTo>
                <a:lnTo>
                  <a:pt x="17278731" y="806991"/>
                </a:lnTo>
                <a:lnTo>
                  <a:pt x="17278731" y="240096"/>
                </a:lnTo>
                <a:lnTo>
                  <a:pt x="17278547" y="192318"/>
                </a:lnTo>
                <a:lnTo>
                  <a:pt x="17277260" y="153787"/>
                </a:lnTo>
                <a:lnTo>
                  <a:pt x="17266962" y="99184"/>
                </a:lnTo>
                <a:lnTo>
                  <a:pt x="17232942" y="45784"/>
                </a:lnTo>
                <a:lnTo>
                  <a:pt x="17179540" y="11765"/>
                </a:lnTo>
                <a:lnTo>
                  <a:pt x="17124939" y="1470"/>
                </a:lnTo>
                <a:lnTo>
                  <a:pt x="17086408" y="183"/>
                </a:lnTo>
                <a:lnTo>
                  <a:pt x="1703863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3917" y="3514009"/>
            <a:ext cx="17440275" cy="7316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53895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solidFill>
                  <a:srgbClr val="0033B3"/>
                </a:solidFill>
                <a:latin typeface="Courier New"/>
                <a:cs typeface="Courier New"/>
              </a:rPr>
              <a:t>var </a:t>
            </a:r>
            <a:r>
              <a:rPr sz="2450" spc="5" dirty="0">
                <a:latin typeface="Courier New"/>
                <a:cs typeface="Courier New"/>
              </a:rPr>
              <a:t>ordersStream</a:t>
            </a:r>
            <a:r>
              <a:rPr sz="2450" spc="20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streamsBuilder</a:t>
            </a:r>
            <a:endParaRPr sz="2450">
              <a:latin typeface="Courier New"/>
              <a:cs typeface="Courier New"/>
            </a:endParaRPr>
          </a:p>
          <a:p>
            <a:pPr marL="3461385">
              <a:lnSpc>
                <a:spcPct val="100000"/>
              </a:lnSpc>
              <a:spcBef>
                <a:spcPts val="3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.stream(</a:t>
            </a:r>
            <a:r>
              <a:rPr sz="2450" i="1" spc="10" dirty="0">
                <a:solidFill>
                  <a:srgbClr val="872094"/>
                </a:solidFill>
                <a:latin typeface="Courier New"/>
                <a:cs typeface="Courier New"/>
              </a:rPr>
              <a:t>ORDERS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2450">
              <a:latin typeface="Courier New"/>
              <a:cs typeface="Courier New"/>
            </a:endParaRPr>
          </a:p>
          <a:p>
            <a:pPr marL="4969510">
              <a:lnSpc>
                <a:spcPct val="100000"/>
              </a:lnSpc>
              <a:spcBef>
                <a:spcPts val="30"/>
              </a:spcBef>
            </a:pPr>
            <a:r>
              <a:rPr sz="2450" spc="10" dirty="0">
                <a:latin typeface="Courier New"/>
                <a:cs typeface="Courier New"/>
              </a:rPr>
              <a:t>Consumed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with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latin typeface="Courier New"/>
                <a:cs typeface="Courier New"/>
              </a:rPr>
              <a:t>Serdes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String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(),</a:t>
            </a:r>
            <a:r>
              <a:rPr sz="2450" spc="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SerdesFactory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orderSerdes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())</a:t>
            </a:r>
            <a:endParaRPr sz="2450">
              <a:latin typeface="Courier New"/>
              <a:cs typeface="Courier New"/>
            </a:endParaRPr>
          </a:p>
          <a:p>
            <a:pPr marL="3461385">
              <a:lnSpc>
                <a:spcPct val="100000"/>
              </a:lnSpc>
              <a:spcBef>
                <a:spcPts val="25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  <a:p>
            <a:pPr marL="3461385">
              <a:lnSpc>
                <a:spcPct val="100000"/>
              </a:lnSpc>
              <a:spcBef>
                <a:spcPts val="30"/>
              </a:spcBef>
            </a:pP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.selectKey((key,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5" dirty="0">
                <a:solidFill>
                  <a:srgbClr val="080808"/>
                </a:solidFill>
                <a:latin typeface="Courier New"/>
                <a:cs typeface="Courier New"/>
              </a:rPr>
              <a:t>value)</a:t>
            </a:r>
            <a:r>
              <a:rPr sz="2450" spc="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2450" spc="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value.locationId());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 marL="514984" indent="-502920">
              <a:lnSpc>
                <a:spcPct val="100000"/>
              </a:lnSpc>
              <a:spcBef>
                <a:spcPts val="173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" dirty="0">
                <a:latin typeface="Arial MT"/>
                <a:cs typeface="Arial MT"/>
              </a:rPr>
              <a:t>selectKey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call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will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trigger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repartition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records.</a:t>
            </a:r>
            <a:endParaRPr sz="3950">
              <a:latin typeface="Arial MT"/>
              <a:cs typeface="Arial MT"/>
            </a:endParaRPr>
          </a:p>
          <a:p>
            <a:pPr marL="1017905" marR="794385" lvl="1" indent="-502920">
              <a:lnSpc>
                <a:spcPts val="4240"/>
              </a:lnSpc>
              <a:spcBef>
                <a:spcPts val="3769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dirty="0">
                <a:latin typeface="Arial MT"/>
                <a:cs typeface="Arial MT"/>
              </a:rPr>
              <a:t>Internal </a:t>
            </a:r>
            <a:r>
              <a:rPr sz="3950" spc="45" dirty="0">
                <a:latin typeface="Arial MT"/>
                <a:cs typeface="Arial MT"/>
              </a:rPr>
              <a:t>re-partition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5" dirty="0">
                <a:latin typeface="Arial MT"/>
                <a:cs typeface="Arial MT"/>
              </a:rPr>
              <a:t>topic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gets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created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records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will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persisted</a:t>
            </a:r>
            <a:r>
              <a:rPr sz="3950" dirty="0">
                <a:latin typeface="Arial MT"/>
                <a:cs typeface="Arial MT"/>
              </a:rPr>
              <a:t> in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05" dirty="0">
                <a:latin typeface="Arial MT"/>
                <a:cs typeface="Arial MT"/>
              </a:rPr>
              <a:t>topic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repartition.</a:t>
            </a:r>
            <a:endParaRPr sz="3950">
              <a:latin typeface="Arial MT"/>
              <a:cs typeface="Arial MT"/>
            </a:endParaRPr>
          </a:p>
          <a:p>
            <a:pPr marL="1017905" marR="2738755" lvl="1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0" dirty="0">
                <a:latin typeface="Arial MT"/>
                <a:cs typeface="Arial MT"/>
              </a:rPr>
              <a:t>Streams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task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needs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0" dirty="0">
                <a:latin typeface="Arial MT"/>
                <a:cs typeface="Arial MT"/>
              </a:rPr>
              <a:t>read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these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messages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again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further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processing</a:t>
            </a:r>
            <a:endParaRPr sz="3950">
              <a:latin typeface="Arial MT"/>
              <a:cs typeface="Arial MT"/>
            </a:endParaRPr>
          </a:p>
          <a:p>
            <a:pPr marL="1176020">
              <a:lnSpc>
                <a:spcPct val="100000"/>
              </a:lnSpc>
              <a:spcBef>
                <a:spcPts val="3090"/>
              </a:spcBef>
            </a:pPr>
            <a:r>
              <a:rPr sz="2600" spc="20" dirty="0">
                <a:latin typeface="Arial MT"/>
                <a:cs typeface="Arial MT"/>
              </a:rPr>
              <a:t>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effect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is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55" dirty="0">
                <a:latin typeface="Arial MT"/>
                <a:cs typeface="Arial MT"/>
              </a:rPr>
              <a:t>very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similar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135" dirty="0">
                <a:latin typeface="Arial MT"/>
                <a:cs typeface="Arial MT"/>
              </a:rPr>
              <a:t>to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75" dirty="0">
                <a:latin typeface="Arial MT"/>
                <a:cs typeface="Arial MT"/>
              </a:rPr>
              <a:t>using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185" dirty="0">
                <a:latin typeface="Arial MT"/>
                <a:cs typeface="Arial MT"/>
              </a:rPr>
              <a:t>“map”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operation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110" dirty="0">
                <a:latin typeface="Arial MT"/>
                <a:cs typeface="Arial MT"/>
              </a:rPr>
              <a:t>with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140" dirty="0">
                <a:latin typeface="Arial MT"/>
                <a:cs typeface="Arial MT"/>
              </a:rPr>
              <a:t>“groupBy”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100" dirty="0">
                <a:latin typeface="Arial MT"/>
                <a:cs typeface="Arial MT"/>
              </a:rPr>
              <a:t>that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10" dirty="0">
                <a:latin typeface="Arial MT"/>
                <a:cs typeface="Arial MT"/>
              </a:rPr>
              <a:t>I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75" dirty="0">
                <a:latin typeface="Arial MT"/>
                <a:cs typeface="Arial MT"/>
              </a:rPr>
              <a:t>explained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in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80" dirty="0">
                <a:latin typeface="Arial MT"/>
                <a:cs typeface="Arial MT"/>
              </a:rPr>
              <a:t>the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70" dirty="0">
                <a:latin typeface="Arial MT"/>
                <a:cs typeface="Arial MT"/>
              </a:rPr>
              <a:t>previous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lecture.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031" y="101153"/>
            <a:ext cx="101993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15" dirty="0">
                <a:latin typeface="Arial"/>
                <a:cs typeface="Arial"/>
              </a:rPr>
              <a:t>Joinin</a:t>
            </a:r>
            <a:r>
              <a:rPr sz="7000" b="1" spc="-90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5" dirty="0">
                <a:latin typeface="Arial"/>
                <a:cs typeface="Arial"/>
              </a:rPr>
              <a:t>eams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47208"/>
            <a:ext cx="14339569" cy="1685925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454659" indent="-442595">
              <a:lnSpc>
                <a:spcPct val="100000"/>
              </a:lnSpc>
              <a:spcBef>
                <a:spcPts val="1814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40" dirty="0">
                <a:latin typeface="Arial MT"/>
                <a:cs typeface="Arial MT"/>
              </a:rPr>
              <a:t>Joins</a:t>
            </a:r>
            <a:r>
              <a:rPr sz="3450" spc="5" dirty="0">
                <a:latin typeface="Arial MT"/>
                <a:cs typeface="Arial MT"/>
              </a:rPr>
              <a:t> </a:t>
            </a:r>
            <a:r>
              <a:rPr sz="3450" spc="10" dirty="0">
                <a:latin typeface="Arial MT"/>
                <a:cs typeface="Arial MT"/>
              </a:rPr>
              <a:t>in </a:t>
            </a:r>
            <a:r>
              <a:rPr sz="3450" spc="15" dirty="0">
                <a:latin typeface="Arial MT"/>
                <a:cs typeface="Arial MT"/>
              </a:rPr>
              <a:t>Kafka</a:t>
            </a:r>
            <a:r>
              <a:rPr sz="3450" spc="10" dirty="0">
                <a:latin typeface="Arial MT"/>
                <a:cs typeface="Arial MT"/>
              </a:rPr>
              <a:t> </a:t>
            </a:r>
            <a:r>
              <a:rPr sz="3450" spc="5" dirty="0">
                <a:latin typeface="Arial MT"/>
                <a:cs typeface="Arial MT"/>
              </a:rPr>
              <a:t>Streams</a:t>
            </a:r>
            <a:r>
              <a:rPr sz="3450" spc="10" dirty="0">
                <a:latin typeface="Arial MT"/>
                <a:cs typeface="Arial MT"/>
              </a:rPr>
              <a:t> </a:t>
            </a:r>
            <a:r>
              <a:rPr sz="3450" spc="-55" dirty="0">
                <a:latin typeface="Arial MT"/>
                <a:cs typeface="Arial MT"/>
              </a:rPr>
              <a:t>are</a:t>
            </a:r>
            <a:r>
              <a:rPr sz="3450" spc="5" dirty="0">
                <a:latin typeface="Arial MT"/>
                <a:cs typeface="Arial MT"/>
              </a:rPr>
              <a:t> </a:t>
            </a:r>
            <a:r>
              <a:rPr sz="3450" spc="30" dirty="0">
                <a:latin typeface="Arial MT"/>
                <a:cs typeface="Arial MT"/>
              </a:rPr>
              <a:t>used</a:t>
            </a:r>
            <a:r>
              <a:rPr sz="3450" spc="10" dirty="0">
                <a:latin typeface="Arial MT"/>
                <a:cs typeface="Arial MT"/>
              </a:rPr>
              <a:t> </a:t>
            </a:r>
            <a:r>
              <a:rPr sz="3450" spc="105" dirty="0">
                <a:latin typeface="Arial MT"/>
                <a:cs typeface="Arial MT"/>
              </a:rPr>
              <a:t>to</a:t>
            </a:r>
            <a:r>
              <a:rPr sz="3450" spc="10" dirty="0">
                <a:latin typeface="Arial MT"/>
                <a:cs typeface="Arial MT"/>
              </a:rPr>
              <a:t> </a:t>
            </a:r>
            <a:r>
              <a:rPr sz="3450" spc="60" dirty="0">
                <a:latin typeface="Arial MT"/>
                <a:cs typeface="Arial MT"/>
              </a:rPr>
              <a:t>combine</a:t>
            </a:r>
            <a:r>
              <a:rPr sz="3450" spc="10" dirty="0">
                <a:latin typeface="Arial MT"/>
                <a:cs typeface="Arial MT"/>
              </a:rPr>
              <a:t> </a:t>
            </a:r>
            <a:r>
              <a:rPr sz="3450" spc="45" dirty="0">
                <a:latin typeface="Arial MT"/>
                <a:cs typeface="Arial MT"/>
              </a:rPr>
              <a:t>data</a:t>
            </a:r>
            <a:r>
              <a:rPr sz="3450" spc="10" dirty="0">
                <a:latin typeface="Arial MT"/>
                <a:cs typeface="Arial MT"/>
              </a:rPr>
              <a:t> </a:t>
            </a:r>
            <a:r>
              <a:rPr sz="3450" spc="45" dirty="0">
                <a:latin typeface="Arial MT"/>
                <a:cs typeface="Arial MT"/>
              </a:rPr>
              <a:t>from</a:t>
            </a:r>
            <a:r>
              <a:rPr sz="3450" spc="5" dirty="0">
                <a:latin typeface="Arial MT"/>
                <a:cs typeface="Arial MT"/>
              </a:rPr>
              <a:t> </a:t>
            </a:r>
            <a:r>
              <a:rPr sz="3450" spc="45" dirty="0">
                <a:latin typeface="Arial MT"/>
                <a:cs typeface="Arial MT"/>
              </a:rPr>
              <a:t>multiple</a:t>
            </a:r>
            <a:r>
              <a:rPr sz="3450" spc="10" dirty="0">
                <a:latin typeface="Arial MT"/>
                <a:cs typeface="Arial MT"/>
              </a:rPr>
              <a:t> </a:t>
            </a:r>
            <a:r>
              <a:rPr sz="3450" spc="75" dirty="0">
                <a:latin typeface="Arial MT"/>
                <a:cs typeface="Arial MT"/>
              </a:rPr>
              <a:t>topics.</a:t>
            </a:r>
            <a:endParaRPr sz="3450">
              <a:latin typeface="Arial MT"/>
              <a:cs typeface="Arial MT"/>
            </a:endParaRPr>
          </a:p>
          <a:p>
            <a:pPr marL="454659" indent="-442595">
              <a:lnSpc>
                <a:spcPct val="100000"/>
              </a:lnSpc>
              <a:spcBef>
                <a:spcPts val="2910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15" dirty="0">
                <a:latin typeface="Arial MT"/>
                <a:cs typeface="Arial MT"/>
              </a:rPr>
              <a:t>Analogy</a:t>
            </a:r>
            <a:r>
              <a:rPr sz="3450" spc="5" dirty="0">
                <a:latin typeface="Arial MT"/>
                <a:cs typeface="Arial MT"/>
              </a:rPr>
              <a:t> : </a:t>
            </a:r>
            <a:r>
              <a:rPr sz="3450" spc="40" dirty="0">
                <a:latin typeface="Arial MT"/>
                <a:cs typeface="Arial MT"/>
              </a:rPr>
              <a:t>Joining</a:t>
            </a:r>
            <a:r>
              <a:rPr sz="3450" spc="5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Data</a:t>
            </a:r>
            <a:r>
              <a:rPr sz="3450" spc="5" dirty="0">
                <a:latin typeface="Arial MT"/>
                <a:cs typeface="Arial MT"/>
              </a:rPr>
              <a:t> </a:t>
            </a:r>
            <a:r>
              <a:rPr sz="3450" spc="45" dirty="0">
                <a:latin typeface="Arial MT"/>
                <a:cs typeface="Arial MT"/>
              </a:rPr>
              <a:t>from</a:t>
            </a:r>
            <a:r>
              <a:rPr sz="3450" spc="5" dirty="0">
                <a:latin typeface="Arial MT"/>
                <a:cs typeface="Arial MT"/>
              </a:rPr>
              <a:t> </a:t>
            </a:r>
            <a:r>
              <a:rPr sz="3450" spc="45" dirty="0">
                <a:latin typeface="Arial MT"/>
                <a:cs typeface="Arial MT"/>
              </a:rPr>
              <a:t>multiple</a:t>
            </a:r>
            <a:r>
              <a:rPr sz="3450" spc="5" dirty="0">
                <a:latin typeface="Arial MT"/>
                <a:cs typeface="Arial MT"/>
              </a:rPr>
              <a:t> </a:t>
            </a:r>
            <a:r>
              <a:rPr sz="3450" spc="35" dirty="0">
                <a:latin typeface="Arial MT"/>
                <a:cs typeface="Arial MT"/>
              </a:rPr>
              <a:t>tables</a:t>
            </a:r>
            <a:r>
              <a:rPr sz="3450" spc="5" dirty="0">
                <a:latin typeface="Arial MT"/>
                <a:cs typeface="Arial MT"/>
              </a:rPr>
              <a:t> </a:t>
            </a:r>
            <a:r>
              <a:rPr sz="3450" spc="10" dirty="0">
                <a:latin typeface="Arial MT"/>
                <a:cs typeface="Arial MT"/>
              </a:rPr>
              <a:t>in</a:t>
            </a:r>
            <a:r>
              <a:rPr sz="3450" spc="5" dirty="0">
                <a:latin typeface="Arial MT"/>
                <a:cs typeface="Arial MT"/>
              </a:rPr>
              <a:t> </a:t>
            </a:r>
            <a:r>
              <a:rPr sz="3450" spc="-50" dirty="0">
                <a:latin typeface="Arial MT"/>
                <a:cs typeface="Arial MT"/>
              </a:rPr>
              <a:t>a</a:t>
            </a:r>
            <a:r>
              <a:rPr sz="3450" spc="10" dirty="0">
                <a:latin typeface="Arial MT"/>
                <a:cs typeface="Arial MT"/>
              </a:rPr>
              <a:t> </a:t>
            </a:r>
            <a:r>
              <a:rPr sz="3450" b="1" spc="10" dirty="0">
                <a:latin typeface="Arial"/>
                <a:cs typeface="Arial"/>
              </a:rPr>
              <a:t>Relational</a:t>
            </a:r>
            <a:r>
              <a:rPr sz="3450" b="1" spc="5" dirty="0">
                <a:latin typeface="Arial"/>
                <a:cs typeface="Arial"/>
              </a:rPr>
              <a:t> </a:t>
            </a:r>
            <a:r>
              <a:rPr sz="3450" b="1" spc="15" dirty="0">
                <a:latin typeface="Arial"/>
                <a:cs typeface="Arial"/>
              </a:rPr>
              <a:t>DB</a:t>
            </a:r>
            <a:r>
              <a:rPr sz="3450" spc="15" dirty="0">
                <a:latin typeface="Arial MT"/>
                <a:cs typeface="Arial MT"/>
              </a:rPr>
              <a:t>.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9931" y="3529930"/>
            <a:ext cx="1841500" cy="1181735"/>
          </a:xfrm>
          <a:custGeom>
            <a:avLst/>
            <a:gdLst/>
            <a:ahLst/>
            <a:cxnLst/>
            <a:rect l="l" t="t" r="r" b="b"/>
            <a:pathLst>
              <a:path w="1841500" h="1181735">
                <a:moveTo>
                  <a:pt x="1570048" y="0"/>
                </a:moveTo>
                <a:lnTo>
                  <a:pt x="270943" y="0"/>
                </a:lnTo>
                <a:lnTo>
                  <a:pt x="217027" y="207"/>
                </a:lnTo>
                <a:lnTo>
                  <a:pt x="173546" y="1659"/>
                </a:lnTo>
                <a:lnTo>
                  <a:pt x="111927" y="13278"/>
                </a:lnTo>
                <a:lnTo>
                  <a:pt x="51667" y="51667"/>
                </a:lnTo>
                <a:lnTo>
                  <a:pt x="13278" y="111927"/>
                </a:lnTo>
                <a:lnTo>
                  <a:pt x="1659" y="173546"/>
                </a:lnTo>
                <a:lnTo>
                  <a:pt x="207" y="217027"/>
                </a:lnTo>
                <a:lnTo>
                  <a:pt x="0" y="270943"/>
                </a:lnTo>
                <a:lnTo>
                  <a:pt x="0" y="910669"/>
                </a:lnTo>
                <a:lnTo>
                  <a:pt x="207" y="964585"/>
                </a:lnTo>
                <a:lnTo>
                  <a:pt x="1659" y="1008066"/>
                </a:lnTo>
                <a:lnTo>
                  <a:pt x="13278" y="1069685"/>
                </a:lnTo>
                <a:lnTo>
                  <a:pt x="51667" y="1129945"/>
                </a:lnTo>
                <a:lnTo>
                  <a:pt x="111927" y="1168335"/>
                </a:lnTo>
                <a:lnTo>
                  <a:pt x="173546" y="1179953"/>
                </a:lnTo>
                <a:lnTo>
                  <a:pt x="217027" y="1181405"/>
                </a:lnTo>
                <a:lnTo>
                  <a:pt x="270943" y="1181613"/>
                </a:lnTo>
                <a:lnTo>
                  <a:pt x="1570048" y="1181613"/>
                </a:lnTo>
                <a:lnTo>
                  <a:pt x="1623965" y="1181405"/>
                </a:lnTo>
                <a:lnTo>
                  <a:pt x="1667446" y="1179953"/>
                </a:lnTo>
                <a:lnTo>
                  <a:pt x="1729064" y="1168335"/>
                </a:lnTo>
                <a:lnTo>
                  <a:pt x="1789324" y="1129945"/>
                </a:lnTo>
                <a:lnTo>
                  <a:pt x="1827715" y="1069685"/>
                </a:lnTo>
                <a:lnTo>
                  <a:pt x="1839332" y="1008066"/>
                </a:lnTo>
                <a:lnTo>
                  <a:pt x="1840784" y="964585"/>
                </a:lnTo>
                <a:lnTo>
                  <a:pt x="1840992" y="910669"/>
                </a:lnTo>
                <a:lnTo>
                  <a:pt x="1840992" y="270943"/>
                </a:lnTo>
                <a:lnTo>
                  <a:pt x="1840784" y="217027"/>
                </a:lnTo>
                <a:lnTo>
                  <a:pt x="1839332" y="173546"/>
                </a:lnTo>
                <a:lnTo>
                  <a:pt x="1827715" y="111927"/>
                </a:lnTo>
                <a:lnTo>
                  <a:pt x="1789324" y="51667"/>
                </a:lnTo>
                <a:lnTo>
                  <a:pt x="1729064" y="13278"/>
                </a:lnTo>
                <a:lnTo>
                  <a:pt x="1667446" y="1659"/>
                </a:lnTo>
                <a:lnTo>
                  <a:pt x="1623965" y="207"/>
                </a:lnTo>
                <a:lnTo>
                  <a:pt x="1570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3381" y="3895522"/>
            <a:ext cx="11741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Topic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49931" y="5632334"/>
            <a:ext cx="1841500" cy="1181735"/>
          </a:xfrm>
          <a:custGeom>
            <a:avLst/>
            <a:gdLst/>
            <a:ahLst/>
            <a:cxnLst/>
            <a:rect l="l" t="t" r="r" b="b"/>
            <a:pathLst>
              <a:path w="1841500" h="1181734">
                <a:moveTo>
                  <a:pt x="1570048" y="0"/>
                </a:moveTo>
                <a:lnTo>
                  <a:pt x="270943" y="0"/>
                </a:lnTo>
                <a:lnTo>
                  <a:pt x="217027" y="207"/>
                </a:lnTo>
                <a:lnTo>
                  <a:pt x="173546" y="1659"/>
                </a:lnTo>
                <a:lnTo>
                  <a:pt x="111927" y="13277"/>
                </a:lnTo>
                <a:lnTo>
                  <a:pt x="51667" y="51667"/>
                </a:lnTo>
                <a:lnTo>
                  <a:pt x="13278" y="111927"/>
                </a:lnTo>
                <a:lnTo>
                  <a:pt x="1659" y="173546"/>
                </a:lnTo>
                <a:lnTo>
                  <a:pt x="207" y="217026"/>
                </a:lnTo>
                <a:lnTo>
                  <a:pt x="0" y="270943"/>
                </a:lnTo>
                <a:lnTo>
                  <a:pt x="0" y="910669"/>
                </a:lnTo>
                <a:lnTo>
                  <a:pt x="207" y="964585"/>
                </a:lnTo>
                <a:lnTo>
                  <a:pt x="1659" y="1008066"/>
                </a:lnTo>
                <a:lnTo>
                  <a:pt x="13278" y="1069685"/>
                </a:lnTo>
                <a:lnTo>
                  <a:pt x="51667" y="1129945"/>
                </a:lnTo>
                <a:lnTo>
                  <a:pt x="111927" y="1168335"/>
                </a:lnTo>
                <a:lnTo>
                  <a:pt x="173546" y="1179953"/>
                </a:lnTo>
                <a:lnTo>
                  <a:pt x="217027" y="1181405"/>
                </a:lnTo>
                <a:lnTo>
                  <a:pt x="270943" y="1181613"/>
                </a:lnTo>
                <a:lnTo>
                  <a:pt x="1570048" y="1181613"/>
                </a:lnTo>
                <a:lnTo>
                  <a:pt x="1623965" y="1181405"/>
                </a:lnTo>
                <a:lnTo>
                  <a:pt x="1667446" y="1179953"/>
                </a:lnTo>
                <a:lnTo>
                  <a:pt x="1729064" y="1168335"/>
                </a:lnTo>
                <a:lnTo>
                  <a:pt x="1789324" y="1129945"/>
                </a:lnTo>
                <a:lnTo>
                  <a:pt x="1827715" y="1069685"/>
                </a:lnTo>
                <a:lnTo>
                  <a:pt x="1839332" y="1008066"/>
                </a:lnTo>
                <a:lnTo>
                  <a:pt x="1840784" y="964585"/>
                </a:lnTo>
                <a:lnTo>
                  <a:pt x="1840992" y="910669"/>
                </a:lnTo>
                <a:lnTo>
                  <a:pt x="1840992" y="270943"/>
                </a:lnTo>
                <a:lnTo>
                  <a:pt x="1840784" y="217026"/>
                </a:lnTo>
                <a:lnTo>
                  <a:pt x="1839332" y="173546"/>
                </a:lnTo>
                <a:lnTo>
                  <a:pt x="1827715" y="111927"/>
                </a:lnTo>
                <a:lnTo>
                  <a:pt x="1789324" y="51667"/>
                </a:lnTo>
                <a:lnTo>
                  <a:pt x="1729064" y="13277"/>
                </a:lnTo>
                <a:lnTo>
                  <a:pt x="1667446" y="1659"/>
                </a:lnTo>
                <a:lnTo>
                  <a:pt x="1623965" y="207"/>
                </a:lnTo>
                <a:lnTo>
                  <a:pt x="1570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7182" y="5997925"/>
            <a:ext cx="11868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Topic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23783" y="4559724"/>
            <a:ext cx="1841500" cy="1181735"/>
          </a:xfrm>
          <a:custGeom>
            <a:avLst/>
            <a:gdLst/>
            <a:ahLst/>
            <a:cxnLst/>
            <a:rect l="l" t="t" r="r" b="b"/>
            <a:pathLst>
              <a:path w="1841500" h="1181735">
                <a:moveTo>
                  <a:pt x="1570048" y="0"/>
                </a:moveTo>
                <a:lnTo>
                  <a:pt x="270943" y="0"/>
                </a:lnTo>
                <a:lnTo>
                  <a:pt x="217026" y="207"/>
                </a:lnTo>
                <a:lnTo>
                  <a:pt x="173545" y="1659"/>
                </a:lnTo>
                <a:lnTo>
                  <a:pt x="111926" y="13278"/>
                </a:lnTo>
                <a:lnTo>
                  <a:pt x="51667" y="51667"/>
                </a:lnTo>
                <a:lnTo>
                  <a:pt x="13277" y="111927"/>
                </a:lnTo>
                <a:lnTo>
                  <a:pt x="1659" y="173546"/>
                </a:lnTo>
                <a:lnTo>
                  <a:pt x="207" y="217027"/>
                </a:lnTo>
                <a:lnTo>
                  <a:pt x="0" y="270943"/>
                </a:lnTo>
                <a:lnTo>
                  <a:pt x="0" y="910669"/>
                </a:lnTo>
                <a:lnTo>
                  <a:pt x="207" y="964585"/>
                </a:lnTo>
                <a:lnTo>
                  <a:pt x="1659" y="1008066"/>
                </a:lnTo>
                <a:lnTo>
                  <a:pt x="13277" y="1069685"/>
                </a:lnTo>
                <a:lnTo>
                  <a:pt x="51667" y="1129945"/>
                </a:lnTo>
                <a:lnTo>
                  <a:pt x="111926" y="1168335"/>
                </a:lnTo>
                <a:lnTo>
                  <a:pt x="173545" y="1179953"/>
                </a:lnTo>
                <a:lnTo>
                  <a:pt x="217026" y="1181405"/>
                </a:lnTo>
                <a:lnTo>
                  <a:pt x="270943" y="1181613"/>
                </a:lnTo>
                <a:lnTo>
                  <a:pt x="1570048" y="1181613"/>
                </a:lnTo>
                <a:lnTo>
                  <a:pt x="1623963" y="1181405"/>
                </a:lnTo>
                <a:lnTo>
                  <a:pt x="1667443" y="1179953"/>
                </a:lnTo>
                <a:lnTo>
                  <a:pt x="1729059" y="1168335"/>
                </a:lnTo>
                <a:lnTo>
                  <a:pt x="1789323" y="1129945"/>
                </a:lnTo>
                <a:lnTo>
                  <a:pt x="1827716" y="1069685"/>
                </a:lnTo>
                <a:lnTo>
                  <a:pt x="1839333" y="1008066"/>
                </a:lnTo>
                <a:lnTo>
                  <a:pt x="1840785" y="964585"/>
                </a:lnTo>
                <a:lnTo>
                  <a:pt x="1840993" y="910669"/>
                </a:lnTo>
                <a:lnTo>
                  <a:pt x="1840993" y="270943"/>
                </a:lnTo>
                <a:lnTo>
                  <a:pt x="1840785" y="217027"/>
                </a:lnTo>
                <a:lnTo>
                  <a:pt x="1839333" y="173546"/>
                </a:lnTo>
                <a:lnTo>
                  <a:pt x="1827716" y="111927"/>
                </a:lnTo>
                <a:lnTo>
                  <a:pt x="1789323" y="51667"/>
                </a:lnTo>
                <a:lnTo>
                  <a:pt x="1729059" y="13278"/>
                </a:lnTo>
                <a:lnTo>
                  <a:pt x="1667443" y="1659"/>
                </a:lnTo>
                <a:lnTo>
                  <a:pt x="1623963" y="207"/>
                </a:lnTo>
                <a:lnTo>
                  <a:pt x="1570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79430" y="4721133"/>
            <a:ext cx="113030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30480">
              <a:lnSpc>
                <a:spcPct val="103099"/>
              </a:lnSpc>
              <a:spcBef>
                <a:spcPts val="40"/>
              </a:spcBef>
            </a:pPr>
            <a:r>
              <a:rPr sz="2600" spc="90" dirty="0">
                <a:solidFill>
                  <a:srgbClr val="FFFFFF"/>
                </a:solidFill>
                <a:latin typeface="Arial MT"/>
                <a:cs typeface="Arial MT"/>
              </a:rPr>
              <a:t>Joined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eam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93082" y="4286239"/>
            <a:ext cx="1848485" cy="628650"/>
            <a:chOff x="7793082" y="4286239"/>
            <a:chExt cx="1848485" cy="628650"/>
          </a:xfrm>
        </p:grpSpPr>
        <p:sp>
          <p:nvSpPr>
            <p:cNvPr id="11" name="object 11"/>
            <p:cNvSpPr/>
            <p:nvPr/>
          </p:nvSpPr>
          <p:spPr>
            <a:xfrm>
              <a:off x="7803553" y="4296710"/>
              <a:ext cx="1752600" cy="574040"/>
            </a:xfrm>
            <a:custGeom>
              <a:avLst/>
              <a:gdLst/>
              <a:ahLst/>
              <a:cxnLst/>
              <a:rect l="l" t="t" r="r" b="b"/>
              <a:pathLst>
                <a:path w="1752600" h="574039">
                  <a:moveTo>
                    <a:pt x="0" y="0"/>
                  </a:moveTo>
                  <a:lnTo>
                    <a:pt x="1742268" y="570269"/>
                  </a:lnTo>
                  <a:lnTo>
                    <a:pt x="1752219" y="5735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30186" y="481921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31269" y="0"/>
                  </a:moveTo>
                  <a:lnTo>
                    <a:pt x="0" y="95533"/>
                  </a:lnTo>
                  <a:lnTo>
                    <a:pt x="111167" y="79036"/>
                  </a:lnTo>
                  <a:lnTo>
                    <a:pt x="31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802851" y="5506104"/>
            <a:ext cx="1829435" cy="709930"/>
            <a:chOff x="7802851" y="5506104"/>
            <a:chExt cx="1829435" cy="709930"/>
          </a:xfrm>
        </p:grpSpPr>
        <p:sp>
          <p:nvSpPr>
            <p:cNvPr id="14" name="object 14"/>
            <p:cNvSpPr/>
            <p:nvPr/>
          </p:nvSpPr>
          <p:spPr>
            <a:xfrm>
              <a:off x="7813322" y="5549411"/>
              <a:ext cx="1734820" cy="655955"/>
            </a:xfrm>
            <a:custGeom>
              <a:avLst/>
              <a:gdLst/>
              <a:ahLst/>
              <a:cxnLst/>
              <a:rect l="l" t="t" r="r" b="b"/>
              <a:pathLst>
                <a:path w="1734820" h="655954">
                  <a:moveTo>
                    <a:pt x="0" y="655911"/>
                  </a:moveTo>
                  <a:lnTo>
                    <a:pt x="1724684" y="3703"/>
                  </a:lnTo>
                  <a:lnTo>
                    <a:pt x="173447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0229" y="5506104"/>
              <a:ext cx="112395" cy="94615"/>
            </a:xfrm>
            <a:custGeom>
              <a:avLst/>
              <a:gdLst/>
              <a:ahLst/>
              <a:cxnLst/>
              <a:rect l="l" t="t" r="r" b="b"/>
              <a:pathLst>
                <a:path w="112395" h="94614">
                  <a:moveTo>
                    <a:pt x="0" y="0"/>
                  </a:moveTo>
                  <a:lnTo>
                    <a:pt x="35555" y="94022"/>
                  </a:lnTo>
                  <a:lnTo>
                    <a:pt x="111800" y="11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66011" y="7183484"/>
            <a:ext cx="15307944" cy="277622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489584" indent="-477520">
              <a:lnSpc>
                <a:spcPct val="100000"/>
              </a:lnSpc>
              <a:spcBef>
                <a:spcPts val="1920"/>
              </a:spcBef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30" dirty="0">
                <a:latin typeface="Arial MT"/>
                <a:cs typeface="Arial MT"/>
              </a:rPr>
              <a:t>Joins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will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20" dirty="0">
                <a:latin typeface="Arial MT"/>
                <a:cs typeface="Arial MT"/>
              </a:rPr>
              <a:t>only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be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40" dirty="0">
                <a:latin typeface="Arial MT"/>
                <a:cs typeface="Arial MT"/>
              </a:rPr>
              <a:t>performed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if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15" dirty="0">
                <a:latin typeface="Arial MT"/>
                <a:cs typeface="Arial MT"/>
              </a:rPr>
              <a:t>their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70" dirty="0">
                <a:latin typeface="Arial MT"/>
                <a:cs typeface="Arial MT"/>
              </a:rPr>
              <a:t>a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45" dirty="0">
                <a:latin typeface="Arial MT"/>
                <a:cs typeface="Arial MT"/>
              </a:rPr>
              <a:t>matching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key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in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90" dirty="0">
                <a:latin typeface="Arial MT"/>
                <a:cs typeface="Arial MT"/>
              </a:rPr>
              <a:t>both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25" dirty="0">
                <a:latin typeface="Arial MT"/>
                <a:cs typeface="Arial MT"/>
              </a:rPr>
              <a:t>the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70" dirty="0">
                <a:latin typeface="Arial MT"/>
                <a:cs typeface="Arial MT"/>
              </a:rPr>
              <a:t>topics.</a:t>
            </a:r>
            <a:endParaRPr sz="3750">
              <a:latin typeface="Arial MT"/>
              <a:cs typeface="Arial MT"/>
            </a:endParaRPr>
          </a:p>
          <a:p>
            <a:pPr marL="489584" indent="-477520">
              <a:lnSpc>
                <a:spcPct val="100000"/>
              </a:lnSpc>
              <a:spcBef>
                <a:spcPts val="3105"/>
              </a:spcBef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70" dirty="0">
                <a:latin typeface="Arial MT"/>
                <a:cs typeface="Arial MT"/>
              </a:rPr>
              <a:t>How</a:t>
            </a:r>
            <a:r>
              <a:rPr sz="3750" dirty="0">
                <a:latin typeface="Arial MT"/>
                <a:cs typeface="Arial MT"/>
              </a:rPr>
              <a:t> is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this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15" dirty="0">
                <a:latin typeface="Arial MT"/>
                <a:cs typeface="Arial MT"/>
              </a:rPr>
              <a:t>different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40" dirty="0">
                <a:latin typeface="Arial MT"/>
                <a:cs typeface="Arial MT"/>
              </a:rPr>
              <a:t>from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b="1" spc="20" dirty="0">
                <a:latin typeface="Arial"/>
                <a:cs typeface="Arial"/>
              </a:rPr>
              <a:t>merge</a:t>
            </a:r>
            <a:r>
              <a:rPr sz="3750" b="1" spc="5" dirty="0">
                <a:latin typeface="Arial"/>
                <a:cs typeface="Arial"/>
              </a:rPr>
              <a:t> </a:t>
            </a:r>
            <a:r>
              <a:rPr sz="3750" spc="30" dirty="0">
                <a:latin typeface="Arial MT"/>
                <a:cs typeface="Arial MT"/>
              </a:rPr>
              <a:t>operator?</a:t>
            </a:r>
            <a:endParaRPr sz="3750">
              <a:latin typeface="Arial MT"/>
              <a:cs typeface="Arial MT"/>
            </a:endParaRPr>
          </a:p>
          <a:p>
            <a:pPr marL="992505" lvl="1" indent="-478155">
              <a:lnSpc>
                <a:spcPct val="100000"/>
              </a:lnSpc>
              <a:spcBef>
                <a:spcPts val="3055"/>
              </a:spcBef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-5" dirty="0">
                <a:latin typeface="Arial MT"/>
                <a:cs typeface="Arial MT"/>
              </a:rPr>
              <a:t>Merge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operator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20" dirty="0">
                <a:latin typeface="Arial MT"/>
                <a:cs typeface="Arial MT"/>
              </a:rPr>
              <a:t>has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no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65" dirty="0">
                <a:latin typeface="Arial MT"/>
                <a:cs typeface="Arial MT"/>
              </a:rPr>
              <a:t>condition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or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60" dirty="0">
                <a:latin typeface="Arial MT"/>
                <a:cs typeface="Arial MT"/>
              </a:rPr>
              <a:t>check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105" dirty="0">
                <a:latin typeface="Arial MT"/>
                <a:cs typeface="Arial MT"/>
              </a:rPr>
              <a:t>to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50" dirty="0">
                <a:latin typeface="Arial MT"/>
                <a:cs typeface="Arial MT"/>
              </a:rPr>
              <a:t>combine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events.</a:t>
            </a:r>
            <a:endParaRPr sz="3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59759"/>
            <a:ext cx="126974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4" dirty="0">
                <a:latin typeface="Arial"/>
                <a:cs typeface="Arial"/>
              </a:rPr>
              <a:t>Joi</a:t>
            </a:r>
            <a:r>
              <a:rPr sz="7000" b="1" spc="-7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operator</a:t>
            </a:r>
            <a:r>
              <a:rPr sz="7000" b="1" spc="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eam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159027"/>
            <a:ext cx="2632075" cy="290830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 MT"/>
                <a:cs typeface="Arial MT"/>
              </a:rPr>
              <a:t>join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leftJoin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outerJoin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54459"/>
            <a:ext cx="130384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5" dirty="0">
                <a:latin typeface="Arial"/>
                <a:cs typeface="Arial"/>
              </a:rPr>
              <a:t>T</a:t>
            </a:r>
            <a:r>
              <a:rPr sz="7000" b="1" spc="-265" dirty="0">
                <a:latin typeface="Arial"/>
                <a:cs typeface="Arial"/>
              </a:rPr>
              <a:t>y</a:t>
            </a:r>
            <a:r>
              <a:rPr sz="7000" b="1" spc="-140" dirty="0">
                <a:latin typeface="Arial"/>
                <a:cs typeface="Arial"/>
              </a:rPr>
              <a:t>p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dirty="0">
                <a:latin typeface="Arial"/>
                <a:cs typeface="Arial"/>
              </a:rPr>
              <a:t>f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J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12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K</a:t>
            </a:r>
            <a:r>
              <a:rPr sz="7000" b="1" spc="-20" dirty="0">
                <a:latin typeface="Arial"/>
                <a:cs typeface="Arial"/>
              </a:rPr>
              <a:t>a</a:t>
            </a:r>
            <a:r>
              <a:rPr sz="7000" b="1" spc="-145" dirty="0">
                <a:latin typeface="Arial"/>
                <a:cs typeface="Arial"/>
              </a:rPr>
              <a:t>f</a:t>
            </a:r>
            <a:r>
              <a:rPr sz="7000" b="1" spc="-20" dirty="0">
                <a:latin typeface="Arial"/>
                <a:cs typeface="Arial"/>
              </a:rPr>
              <a:t>k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0" dirty="0">
                <a:latin typeface="Arial"/>
                <a:cs typeface="Arial"/>
              </a:rPr>
              <a:t>S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eam</a:t>
            </a:r>
            <a:r>
              <a:rPr sz="7000" b="1" spc="-130" dirty="0">
                <a:latin typeface="Arial"/>
                <a:cs typeface="Arial"/>
              </a:rPr>
              <a:t>s</a:t>
            </a:r>
            <a:endParaRPr sz="7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46997" y="2266946"/>
          <a:ext cx="12008485" cy="7489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1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8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Join</a:t>
                      </a:r>
                      <a:r>
                        <a:rPr sz="2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991A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991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4150">
                        <a:latin typeface="Times New Roman"/>
                        <a:cs typeface="Times New Roman"/>
                      </a:endParaRPr>
                    </a:p>
                    <a:p>
                      <a:pPr marR="219075" algn="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 MT"/>
                          <a:cs typeface="Arial MT"/>
                        </a:rPr>
                        <a:t>1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5E5E5E"/>
                      </a:solidFill>
                      <a:prstDash val="solid"/>
                    </a:lnL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R="953135"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Arial MT"/>
                          <a:cs typeface="Arial MT"/>
                        </a:rPr>
                        <a:t>KStream-KTable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 MT"/>
                          <a:cs typeface="Arial MT"/>
                        </a:rPr>
                        <a:t>join,leftJoin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7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R="219075" algn="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 MT"/>
                          <a:cs typeface="Arial MT"/>
                        </a:rPr>
                        <a:t>2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5E5E5E"/>
                      </a:solidFill>
                      <a:prstDash val="solid"/>
                    </a:lnL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R="953135"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Arial MT"/>
                          <a:cs typeface="Arial MT"/>
                        </a:rPr>
                        <a:t>KStream-GlobalKTable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 MT"/>
                          <a:cs typeface="Arial MT"/>
                        </a:rPr>
                        <a:t>join,leftJoin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R="219075" algn="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 MT"/>
                          <a:cs typeface="Arial MT"/>
                        </a:rPr>
                        <a:t>3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E5E5E"/>
                      </a:solidFill>
                      <a:prstDash val="solid"/>
                    </a:lnL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R="953135" algn="ctr">
                        <a:lnSpc>
                          <a:spcPct val="100000"/>
                        </a:lnSpc>
                      </a:pPr>
                      <a:r>
                        <a:rPr sz="2600" spc="-30" dirty="0">
                          <a:latin typeface="Arial MT"/>
                          <a:cs typeface="Arial MT"/>
                        </a:rPr>
                        <a:t>KTable-KTable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 MT"/>
                          <a:cs typeface="Arial MT"/>
                        </a:rPr>
                        <a:t>join,leftJoin,outerJoin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7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219075" algn="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 MT"/>
                          <a:cs typeface="Arial MT"/>
                        </a:rPr>
                        <a:t>4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E5E5E"/>
                      </a:solidFill>
                      <a:prstDash val="solid"/>
                    </a:lnL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R="953135"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Arial MT"/>
                          <a:cs typeface="Arial MT"/>
                        </a:rPr>
                        <a:t>KStream-KSTream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Arial MT"/>
                          <a:cs typeface="Arial MT"/>
                        </a:rPr>
                        <a:t>join,leftJoin,outerJoin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47371" y="4169580"/>
            <a:ext cx="892175" cy="838200"/>
          </a:xfrm>
          <a:custGeom>
            <a:avLst/>
            <a:gdLst/>
            <a:ahLst/>
            <a:cxnLst/>
            <a:rect l="l" t="t" r="r" b="b"/>
            <a:pathLst>
              <a:path w="892175" h="838200">
                <a:moveTo>
                  <a:pt x="468861" y="0"/>
                </a:moveTo>
                <a:lnTo>
                  <a:pt x="423160" y="0"/>
                </a:lnTo>
                <a:lnTo>
                  <a:pt x="377652" y="4368"/>
                </a:lnTo>
                <a:lnTo>
                  <a:pt x="332721" y="13106"/>
                </a:lnTo>
                <a:lnTo>
                  <a:pt x="288754" y="26213"/>
                </a:lnTo>
                <a:lnTo>
                  <a:pt x="246135" y="43688"/>
                </a:lnTo>
                <a:lnTo>
                  <a:pt x="205250" y="65533"/>
                </a:lnTo>
                <a:lnTo>
                  <a:pt x="166484" y="91746"/>
                </a:lnTo>
                <a:lnTo>
                  <a:pt x="130222" y="122328"/>
                </a:lnTo>
                <a:lnTo>
                  <a:pt x="97666" y="156392"/>
                </a:lnTo>
                <a:lnTo>
                  <a:pt x="69762" y="192808"/>
                </a:lnTo>
                <a:lnTo>
                  <a:pt x="46508" y="231215"/>
                </a:lnTo>
                <a:lnTo>
                  <a:pt x="27904" y="271250"/>
                </a:lnTo>
                <a:lnTo>
                  <a:pt x="13952" y="312552"/>
                </a:lnTo>
                <a:lnTo>
                  <a:pt x="4650" y="354759"/>
                </a:lnTo>
                <a:lnTo>
                  <a:pt x="0" y="397509"/>
                </a:lnTo>
                <a:lnTo>
                  <a:pt x="0" y="440440"/>
                </a:lnTo>
                <a:lnTo>
                  <a:pt x="4650" y="483190"/>
                </a:lnTo>
                <a:lnTo>
                  <a:pt x="13952" y="525397"/>
                </a:lnTo>
                <a:lnTo>
                  <a:pt x="27904" y="566699"/>
                </a:lnTo>
                <a:lnTo>
                  <a:pt x="46508" y="606734"/>
                </a:lnTo>
                <a:lnTo>
                  <a:pt x="69762" y="645141"/>
                </a:lnTo>
                <a:lnTo>
                  <a:pt x="97666" y="681557"/>
                </a:lnTo>
                <a:lnTo>
                  <a:pt x="130222" y="715621"/>
                </a:lnTo>
                <a:lnTo>
                  <a:pt x="166484" y="746203"/>
                </a:lnTo>
                <a:lnTo>
                  <a:pt x="205250" y="772416"/>
                </a:lnTo>
                <a:lnTo>
                  <a:pt x="246135" y="794261"/>
                </a:lnTo>
                <a:lnTo>
                  <a:pt x="288754" y="811736"/>
                </a:lnTo>
                <a:lnTo>
                  <a:pt x="332721" y="824843"/>
                </a:lnTo>
                <a:lnTo>
                  <a:pt x="377652" y="833580"/>
                </a:lnTo>
                <a:lnTo>
                  <a:pt x="423160" y="837949"/>
                </a:lnTo>
                <a:lnTo>
                  <a:pt x="468861" y="837949"/>
                </a:lnTo>
                <a:lnTo>
                  <a:pt x="514370" y="833580"/>
                </a:lnTo>
                <a:lnTo>
                  <a:pt x="559301" y="824843"/>
                </a:lnTo>
                <a:lnTo>
                  <a:pt x="603268" y="811736"/>
                </a:lnTo>
                <a:lnTo>
                  <a:pt x="645887" y="794261"/>
                </a:lnTo>
                <a:lnTo>
                  <a:pt x="686772" y="772416"/>
                </a:lnTo>
                <a:lnTo>
                  <a:pt x="725538" y="746203"/>
                </a:lnTo>
                <a:lnTo>
                  <a:pt x="761800" y="715621"/>
                </a:lnTo>
                <a:lnTo>
                  <a:pt x="794355" y="681557"/>
                </a:lnTo>
                <a:lnTo>
                  <a:pt x="822260" y="645141"/>
                </a:lnTo>
                <a:lnTo>
                  <a:pt x="845514" y="606734"/>
                </a:lnTo>
                <a:lnTo>
                  <a:pt x="864117" y="566699"/>
                </a:lnTo>
                <a:lnTo>
                  <a:pt x="878070" y="525397"/>
                </a:lnTo>
                <a:lnTo>
                  <a:pt x="887371" y="483190"/>
                </a:lnTo>
                <a:lnTo>
                  <a:pt x="892022" y="440440"/>
                </a:lnTo>
                <a:lnTo>
                  <a:pt x="892022" y="397509"/>
                </a:lnTo>
                <a:lnTo>
                  <a:pt x="887371" y="354759"/>
                </a:lnTo>
                <a:lnTo>
                  <a:pt x="878070" y="312552"/>
                </a:lnTo>
                <a:lnTo>
                  <a:pt x="864117" y="271250"/>
                </a:lnTo>
                <a:lnTo>
                  <a:pt x="845514" y="231215"/>
                </a:lnTo>
                <a:lnTo>
                  <a:pt x="822260" y="192808"/>
                </a:lnTo>
                <a:lnTo>
                  <a:pt x="794355" y="156392"/>
                </a:lnTo>
                <a:lnTo>
                  <a:pt x="761800" y="122328"/>
                </a:lnTo>
                <a:lnTo>
                  <a:pt x="725538" y="91746"/>
                </a:lnTo>
                <a:lnTo>
                  <a:pt x="686772" y="65533"/>
                </a:lnTo>
                <a:lnTo>
                  <a:pt x="645887" y="43688"/>
                </a:lnTo>
                <a:lnTo>
                  <a:pt x="603268" y="26213"/>
                </a:lnTo>
                <a:lnTo>
                  <a:pt x="559301" y="13106"/>
                </a:lnTo>
                <a:lnTo>
                  <a:pt x="514370" y="4368"/>
                </a:lnTo>
                <a:lnTo>
                  <a:pt x="468861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7371" y="5464965"/>
            <a:ext cx="892175" cy="838200"/>
          </a:xfrm>
          <a:custGeom>
            <a:avLst/>
            <a:gdLst/>
            <a:ahLst/>
            <a:cxnLst/>
            <a:rect l="l" t="t" r="r" b="b"/>
            <a:pathLst>
              <a:path w="892175" h="838200">
                <a:moveTo>
                  <a:pt x="468861" y="0"/>
                </a:moveTo>
                <a:lnTo>
                  <a:pt x="423160" y="0"/>
                </a:lnTo>
                <a:lnTo>
                  <a:pt x="377652" y="4368"/>
                </a:lnTo>
                <a:lnTo>
                  <a:pt x="332721" y="13106"/>
                </a:lnTo>
                <a:lnTo>
                  <a:pt x="288754" y="26213"/>
                </a:lnTo>
                <a:lnTo>
                  <a:pt x="246135" y="43688"/>
                </a:lnTo>
                <a:lnTo>
                  <a:pt x="205250" y="65533"/>
                </a:lnTo>
                <a:lnTo>
                  <a:pt x="166484" y="91746"/>
                </a:lnTo>
                <a:lnTo>
                  <a:pt x="130222" y="122328"/>
                </a:lnTo>
                <a:lnTo>
                  <a:pt x="97666" y="156392"/>
                </a:lnTo>
                <a:lnTo>
                  <a:pt x="69762" y="192808"/>
                </a:lnTo>
                <a:lnTo>
                  <a:pt x="46508" y="231215"/>
                </a:lnTo>
                <a:lnTo>
                  <a:pt x="27904" y="271250"/>
                </a:lnTo>
                <a:lnTo>
                  <a:pt x="13952" y="312552"/>
                </a:lnTo>
                <a:lnTo>
                  <a:pt x="4650" y="354759"/>
                </a:lnTo>
                <a:lnTo>
                  <a:pt x="0" y="397509"/>
                </a:lnTo>
                <a:lnTo>
                  <a:pt x="0" y="440440"/>
                </a:lnTo>
                <a:lnTo>
                  <a:pt x="4650" y="483190"/>
                </a:lnTo>
                <a:lnTo>
                  <a:pt x="13952" y="525397"/>
                </a:lnTo>
                <a:lnTo>
                  <a:pt x="27904" y="566699"/>
                </a:lnTo>
                <a:lnTo>
                  <a:pt x="46508" y="606734"/>
                </a:lnTo>
                <a:lnTo>
                  <a:pt x="69762" y="645141"/>
                </a:lnTo>
                <a:lnTo>
                  <a:pt x="97666" y="681557"/>
                </a:lnTo>
                <a:lnTo>
                  <a:pt x="130222" y="715621"/>
                </a:lnTo>
                <a:lnTo>
                  <a:pt x="166484" y="746203"/>
                </a:lnTo>
                <a:lnTo>
                  <a:pt x="205250" y="772416"/>
                </a:lnTo>
                <a:lnTo>
                  <a:pt x="246135" y="794261"/>
                </a:lnTo>
                <a:lnTo>
                  <a:pt x="288754" y="811736"/>
                </a:lnTo>
                <a:lnTo>
                  <a:pt x="332721" y="824843"/>
                </a:lnTo>
                <a:lnTo>
                  <a:pt x="377652" y="833580"/>
                </a:lnTo>
                <a:lnTo>
                  <a:pt x="423160" y="837949"/>
                </a:lnTo>
                <a:lnTo>
                  <a:pt x="468861" y="837949"/>
                </a:lnTo>
                <a:lnTo>
                  <a:pt x="514370" y="833580"/>
                </a:lnTo>
                <a:lnTo>
                  <a:pt x="559301" y="824843"/>
                </a:lnTo>
                <a:lnTo>
                  <a:pt x="603268" y="811736"/>
                </a:lnTo>
                <a:lnTo>
                  <a:pt x="645887" y="794261"/>
                </a:lnTo>
                <a:lnTo>
                  <a:pt x="686772" y="772416"/>
                </a:lnTo>
                <a:lnTo>
                  <a:pt x="725538" y="746203"/>
                </a:lnTo>
                <a:lnTo>
                  <a:pt x="761800" y="715621"/>
                </a:lnTo>
                <a:lnTo>
                  <a:pt x="794355" y="681557"/>
                </a:lnTo>
                <a:lnTo>
                  <a:pt x="822260" y="645141"/>
                </a:lnTo>
                <a:lnTo>
                  <a:pt x="845514" y="606734"/>
                </a:lnTo>
                <a:lnTo>
                  <a:pt x="864117" y="566699"/>
                </a:lnTo>
                <a:lnTo>
                  <a:pt x="878070" y="525397"/>
                </a:lnTo>
                <a:lnTo>
                  <a:pt x="887371" y="483190"/>
                </a:lnTo>
                <a:lnTo>
                  <a:pt x="892022" y="440440"/>
                </a:lnTo>
                <a:lnTo>
                  <a:pt x="892022" y="397509"/>
                </a:lnTo>
                <a:lnTo>
                  <a:pt x="887371" y="354759"/>
                </a:lnTo>
                <a:lnTo>
                  <a:pt x="878070" y="312552"/>
                </a:lnTo>
                <a:lnTo>
                  <a:pt x="864117" y="271250"/>
                </a:lnTo>
                <a:lnTo>
                  <a:pt x="845514" y="231215"/>
                </a:lnTo>
                <a:lnTo>
                  <a:pt x="822260" y="192808"/>
                </a:lnTo>
                <a:lnTo>
                  <a:pt x="794355" y="156392"/>
                </a:lnTo>
                <a:lnTo>
                  <a:pt x="761800" y="122328"/>
                </a:lnTo>
                <a:lnTo>
                  <a:pt x="725538" y="91746"/>
                </a:lnTo>
                <a:lnTo>
                  <a:pt x="686772" y="65533"/>
                </a:lnTo>
                <a:lnTo>
                  <a:pt x="645887" y="43688"/>
                </a:lnTo>
                <a:lnTo>
                  <a:pt x="603268" y="26213"/>
                </a:lnTo>
                <a:lnTo>
                  <a:pt x="559301" y="13106"/>
                </a:lnTo>
                <a:lnTo>
                  <a:pt x="514370" y="4368"/>
                </a:lnTo>
                <a:lnTo>
                  <a:pt x="468861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7371" y="7019856"/>
            <a:ext cx="892175" cy="838200"/>
          </a:xfrm>
          <a:custGeom>
            <a:avLst/>
            <a:gdLst/>
            <a:ahLst/>
            <a:cxnLst/>
            <a:rect l="l" t="t" r="r" b="b"/>
            <a:pathLst>
              <a:path w="892175" h="838200">
                <a:moveTo>
                  <a:pt x="468861" y="0"/>
                </a:moveTo>
                <a:lnTo>
                  <a:pt x="423160" y="0"/>
                </a:lnTo>
                <a:lnTo>
                  <a:pt x="377652" y="4368"/>
                </a:lnTo>
                <a:lnTo>
                  <a:pt x="332721" y="13106"/>
                </a:lnTo>
                <a:lnTo>
                  <a:pt x="288754" y="26213"/>
                </a:lnTo>
                <a:lnTo>
                  <a:pt x="246135" y="43688"/>
                </a:lnTo>
                <a:lnTo>
                  <a:pt x="205250" y="65533"/>
                </a:lnTo>
                <a:lnTo>
                  <a:pt x="166484" y="91746"/>
                </a:lnTo>
                <a:lnTo>
                  <a:pt x="130222" y="122328"/>
                </a:lnTo>
                <a:lnTo>
                  <a:pt x="97666" y="156392"/>
                </a:lnTo>
                <a:lnTo>
                  <a:pt x="69762" y="192808"/>
                </a:lnTo>
                <a:lnTo>
                  <a:pt x="46508" y="231215"/>
                </a:lnTo>
                <a:lnTo>
                  <a:pt x="27904" y="271250"/>
                </a:lnTo>
                <a:lnTo>
                  <a:pt x="13952" y="312552"/>
                </a:lnTo>
                <a:lnTo>
                  <a:pt x="4650" y="354759"/>
                </a:lnTo>
                <a:lnTo>
                  <a:pt x="0" y="397509"/>
                </a:lnTo>
                <a:lnTo>
                  <a:pt x="0" y="440440"/>
                </a:lnTo>
                <a:lnTo>
                  <a:pt x="4650" y="483190"/>
                </a:lnTo>
                <a:lnTo>
                  <a:pt x="13952" y="525397"/>
                </a:lnTo>
                <a:lnTo>
                  <a:pt x="27904" y="566699"/>
                </a:lnTo>
                <a:lnTo>
                  <a:pt x="46508" y="606734"/>
                </a:lnTo>
                <a:lnTo>
                  <a:pt x="69762" y="645141"/>
                </a:lnTo>
                <a:lnTo>
                  <a:pt x="97666" y="681557"/>
                </a:lnTo>
                <a:lnTo>
                  <a:pt x="130222" y="715621"/>
                </a:lnTo>
                <a:lnTo>
                  <a:pt x="166484" y="746203"/>
                </a:lnTo>
                <a:lnTo>
                  <a:pt x="205250" y="772416"/>
                </a:lnTo>
                <a:lnTo>
                  <a:pt x="246135" y="794261"/>
                </a:lnTo>
                <a:lnTo>
                  <a:pt x="288754" y="811736"/>
                </a:lnTo>
                <a:lnTo>
                  <a:pt x="332721" y="824843"/>
                </a:lnTo>
                <a:lnTo>
                  <a:pt x="377652" y="833580"/>
                </a:lnTo>
                <a:lnTo>
                  <a:pt x="423160" y="837949"/>
                </a:lnTo>
                <a:lnTo>
                  <a:pt x="468861" y="837949"/>
                </a:lnTo>
                <a:lnTo>
                  <a:pt x="514370" y="833580"/>
                </a:lnTo>
                <a:lnTo>
                  <a:pt x="559301" y="824843"/>
                </a:lnTo>
                <a:lnTo>
                  <a:pt x="603268" y="811736"/>
                </a:lnTo>
                <a:lnTo>
                  <a:pt x="645887" y="794261"/>
                </a:lnTo>
                <a:lnTo>
                  <a:pt x="686772" y="772416"/>
                </a:lnTo>
                <a:lnTo>
                  <a:pt x="725538" y="746203"/>
                </a:lnTo>
                <a:lnTo>
                  <a:pt x="761800" y="715621"/>
                </a:lnTo>
                <a:lnTo>
                  <a:pt x="794355" y="681557"/>
                </a:lnTo>
                <a:lnTo>
                  <a:pt x="822260" y="645141"/>
                </a:lnTo>
                <a:lnTo>
                  <a:pt x="845514" y="606734"/>
                </a:lnTo>
                <a:lnTo>
                  <a:pt x="864117" y="566699"/>
                </a:lnTo>
                <a:lnTo>
                  <a:pt x="878070" y="525397"/>
                </a:lnTo>
                <a:lnTo>
                  <a:pt x="887371" y="483190"/>
                </a:lnTo>
                <a:lnTo>
                  <a:pt x="892022" y="440440"/>
                </a:lnTo>
                <a:lnTo>
                  <a:pt x="892022" y="397509"/>
                </a:lnTo>
                <a:lnTo>
                  <a:pt x="887371" y="354759"/>
                </a:lnTo>
                <a:lnTo>
                  <a:pt x="878070" y="312552"/>
                </a:lnTo>
                <a:lnTo>
                  <a:pt x="864117" y="271250"/>
                </a:lnTo>
                <a:lnTo>
                  <a:pt x="845514" y="231215"/>
                </a:lnTo>
                <a:lnTo>
                  <a:pt x="822260" y="192808"/>
                </a:lnTo>
                <a:lnTo>
                  <a:pt x="794355" y="156392"/>
                </a:lnTo>
                <a:lnTo>
                  <a:pt x="761800" y="122328"/>
                </a:lnTo>
                <a:lnTo>
                  <a:pt x="725538" y="91746"/>
                </a:lnTo>
                <a:lnTo>
                  <a:pt x="686772" y="65533"/>
                </a:lnTo>
                <a:lnTo>
                  <a:pt x="645887" y="43688"/>
                </a:lnTo>
                <a:lnTo>
                  <a:pt x="603268" y="26213"/>
                </a:lnTo>
                <a:lnTo>
                  <a:pt x="559301" y="13106"/>
                </a:lnTo>
                <a:lnTo>
                  <a:pt x="514370" y="4368"/>
                </a:lnTo>
                <a:lnTo>
                  <a:pt x="468861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7371" y="8437360"/>
            <a:ext cx="892175" cy="838200"/>
          </a:xfrm>
          <a:custGeom>
            <a:avLst/>
            <a:gdLst/>
            <a:ahLst/>
            <a:cxnLst/>
            <a:rect l="l" t="t" r="r" b="b"/>
            <a:pathLst>
              <a:path w="892175" h="838200">
                <a:moveTo>
                  <a:pt x="468861" y="0"/>
                </a:moveTo>
                <a:lnTo>
                  <a:pt x="423160" y="0"/>
                </a:lnTo>
                <a:lnTo>
                  <a:pt x="377652" y="4368"/>
                </a:lnTo>
                <a:lnTo>
                  <a:pt x="332721" y="13106"/>
                </a:lnTo>
                <a:lnTo>
                  <a:pt x="288754" y="26213"/>
                </a:lnTo>
                <a:lnTo>
                  <a:pt x="246135" y="43689"/>
                </a:lnTo>
                <a:lnTo>
                  <a:pt x="205250" y="65533"/>
                </a:lnTo>
                <a:lnTo>
                  <a:pt x="166484" y="91746"/>
                </a:lnTo>
                <a:lnTo>
                  <a:pt x="130222" y="122329"/>
                </a:lnTo>
                <a:lnTo>
                  <a:pt x="97666" y="156392"/>
                </a:lnTo>
                <a:lnTo>
                  <a:pt x="69762" y="192808"/>
                </a:lnTo>
                <a:lnTo>
                  <a:pt x="46508" y="231215"/>
                </a:lnTo>
                <a:lnTo>
                  <a:pt x="27904" y="271250"/>
                </a:lnTo>
                <a:lnTo>
                  <a:pt x="13952" y="312552"/>
                </a:lnTo>
                <a:lnTo>
                  <a:pt x="4650" y="354759"/>
                </a:lnTo>
                <a:lnTo>
                  <a:pt x="0" y="397509"/>
                </a:lnTo>
                <a:lnTo>
                  <a:pt x="0" y="440440"/>
                </a:lnTo>
                <a:lnTo>
                  <a:pt x="4650" y="483190"/>
                </a:lnTo>
                <a:lnTo>
                  <a:pt x="13952" y="525397"/>
                </a:lnTo>
                <a:lnTo>
                  <a:pt x="27904" y="566699"/>
                </a:lnTo>
                <a:lnTo>
                  <a:pt x="46508" y="606734"/>
                </a:lnTo>
                <a:lnTo>
                  <a:pt x="69762" y="645141"/>
                </a:lnTo>
                <a:lnTo>
                  <a:pt x="97666" y="681557"/>
                </a:lnTo>
                <a:lnTo>
                  <a:pt x="130222" y="715621"/>
                </a:lnTo>
                <a:lnTo>
                  <a:pt x="166484" y="746203"/>
                </a:lnTo>
                <a:lnTo>
                  <a:pt x="205250" y="772416"/>
                </a:lnTo>
                <a:lnTo>
                  <a:pt x="246135" y="794261"/>
                </a:lnTo>
                <a:lnTo>
                  <a:pt x="288754" y="811736"/>
                </a:lnTo>
                <a:lnTo>
                  <a:pt x="332721" y="824843"/>
                </a:lnTo>
                <a:lnTo>
                  <a:pt x="377652" y="833581"/>
                </a:lnTo>
                <a:lnTo>
                  <a:pt x="423160" y="837950"/>
                </a:lnTo>
                <a:lnTo>
                  <a:pt x="468861" y="837950"/>
                </a:lnTo>
                <a:lnTo>
                  <a:pt x="514370" y="833581"/>
                </a:lnTo>
                <a:lnTo>
                  <a:pt x="559301" y="824843"/>
                </a:lnTo>
                <a:lnTo>
                  <a:pt x="603268" y="811736"/>
                </a:lnTo>
                <a:lnTo>
                  <a:pt x="645887" y="794261"/>
                </a:lnTo>
                <a:lnTo>
                  <a:pt x="686772" y="772416"/>
                </a:lnTo>
                <a:lnTo>
                  <a:pt x="725538" y="746203"/>
                </a:lnTo>
                <a:lnTo>
                  <a:pt x="761800" y="715621"/>
                </a:lnTo>
                <a:lnTo>
                  <a:pt x="794355" y="681557"/>
                </a:lnTo>
                <a:lnTo>
                  <a:pt x="822260" y="645141"/>
                </a:lnTo>
                <a:lnTo>
                  <a:pt x="845514" y="606734"/>
                </a:lnTo>
                <a:lnTo>
                  <a:pt x="864117" y="566699"/>
                </a:lnTo>
                <a:lnTo>
                  <a:pt x="878070" y="525397"/>
                </a:lnTo>
                <a:lnTo>
                  <a:pt x="887371" y="483190"/>
                </a:lnTo>
                <a:lnTo>
                  <a:pt x="892022" y="440440"/>
                </a:lnTo>
                <a:lnTo>
                  <a:pt x="892022" y="397509"/>
                </a:lnTo>
                <a:lnTo>
                  <a:pt x="887371" y="354759"/>
                </a:lnTo>
                <a:lnTo>
                  <a:pt x="878070" y="312552"/>
                </a:lnTo>
                <a:lnTo>
                  <a:pt x="864117" y="271250"/>
                </a:lnTo>
                <a:lnTo>
                  <a:pt x="845514" y="231215"/>
                </a:lnTo>
                <a:lnTo>
                  <a:pt x="822260" y="192808"/>
                </a:lnTo>
                <a:lnTo>
                  <a:pt x="794355" y="156392"/>
                </a:lnTo>
                <a:lnTo>
                  <a:pt x="761800" y="122329"/>
                </a:lnTo>
                <a:lnTo>
                  <a:pt x="725538" y="91746"/>
                </a:lnTo>
                <a:lnTo>
                  <a:pt x="686772" y="65533"/>
                </a:lnTo>
                <a:lnTo>
                  <a:pt x="645887" y="43689"/>
                </a:lnTo>
                <a:lnTo>
                  <a:pt x="603268" y="26213"/>
                </a:lnTo>
                <a:lnTo>
                  <a:pt x="559301" y="13106"/>
                </a:lnTo>
                <a:lnTo>
                  <a:pt x="514370" y="4368"/>
                </a:lnTo>
                <a:lnTo>
                  <a:pt x="468861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47602"/>
            <a:ext cx="15081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10" dirty="0">
                <a:latin typeface="Arial"/>
                <a:cs typeface="Arial"/>
              </a:rPr>
              <a:t>join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6784911"/>
            <a:ext cx="17135475" cy="394335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0" dirty="0">
                <a:latin typeface="Arial MT"/>
                <a:cs typeface="Arial MT"/>
              </a:rPr>
              <a:t>Joins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will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get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triggered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there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matching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record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same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key.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7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4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achieve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resulting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data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model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like </a:t>
            </a:r>
            <a:r>
              <a:rPr sz="3950" spc="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, </a:t>
            </a:r>
            <a:r>
              <a:rPr sz="3950" spc="35" dirty="0">
                <a:latin typeface="Arial MT"/>
                <a:cs typeface="Arial MT"/>
              </a:rPr>
              <a:t>we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would</a:t>
            </a:r>
            <a:r>
              <a:rPr sz="3950" dirty="0">
                <a:latin typeface="Arial MT"/>
                <a:cs typeface="Arial MT"/>
              </a:rPr>
              <a:t> need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b="1" spc="-65" dirty="0">
                <a:latin typeface="Arial"/>
                <a:cs typeface="Arial"/>
              </a:rPr>
              <a:t>ValueJoiner.</a:t>
            </a:r>
            <a:endParaRPr sz="3950">
              <a:latin typeface="Arial"/>
              <a:cs typeface="Arial"/>
            </a:endParaRPr>
          </a:p>
          <a:p>
            <a:pPr marL="514984" indent="-502920">
              <a:lnSpc>
                <a:spcPct val="100000"/>
              </a:lnSpc>
              <a:spcBef>
                <a:spcPts val="328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also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called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b="1" spc="-30" dirty="0">
                <a:latin typeface="Arial"/>
                <a:cs typeface="Arial"/>
              </a:rPr>
              <a:t>innerJoin</a:t>
            </a:r>
            <a:r>
              <a:rPr sz="3950" spc="-30" dirty="0">
                <a:latin typeface="Arial MT"/>
                <a:cs typeface="Arial MT"/>
              </a:rPr>
              <a:t>.</a:t>
            </a:r>
            <a:endParaRPr sz="39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2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Join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0" dirty="0">
                <a:latin typeface="Arial MT"/>
                <a:cs typeface="Arial MT"/>
              </a:rPr>
              <a:t>won’t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happen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records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from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topics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40" dirty="0">
                <a:latin typeface="Arial MT"/>
                <a:cs typeface="Arial MT"/>
              </a:rPr>
              <a:t>don't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45" dirty="0">
                <a:latin typeface="Arial MT"/>
                <a:cs typeface="Arial MT"/>
              </a:rPr>
              <a:t>share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same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key.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8051" y="2476640"/>
            <a:ext cx="1841500" cy="1181735"/>
          </a:xfrm>
          <a:custGeom>
            <a:avLst/>
            <a:gdLst/>
            <a:ahLst/>
            <a:cxnLst/>
            <a:rect l="l" t="t" r="r" b="b"/>
            <a:pathLst>
              <a:path w="1841500" h="1181735">
                <a:moveTo>
                  <a:pt x="1570047" y="0"/>
                </a:moveTo>
                <a:lnTo>
                  <a:pt x="270943" y="0"/>
                </a:lnTo>
                <a:lnTo>
                  <a:pt x="217026" y="207"/>
                </a:lnTo>
                <a:lnTo>
                  <a:pt x="173545" y="1659"/>
                </a:lnTo>
                <a:lnTo>
                  <a:pt x="111926" y="13277"/>
                </a:lnTo>
                <a:lnTo>
                  <a:pt x="51667" y="51667"/>
                </a:lnTo>
                <a:lnTo>
                  <a:pt x="13277" y="111926"/>
                </a:lnTo>
                <a:lnTo>
                  <a:pt x="1659" y="173545"/>
                </a:lnTo>
                <a:lnTo>
                  <a:pt x="207" y="217026"/>
                </a:lnTo>
                <a:lnTo>
                  <a:pt x="0" y="270943"/>
                </a:lnTo>
                <a:lnTo>
                  <a:pt x="0" y="910668"/>
                </a:lnTo>
                <a:lnTo>
                  <a:pt x="207" y="964585"/>
                </a:lnTo>
                <a:lnTo>
                  <a:pt x="1659" y="1008066"/>
                </a:lnTo>
                <a:lnTo>
                  <a:pt x="13277" y="1069685"/>
                </a:lnTo>
                <a:lnTo>
                  <a:pt x="51667" y="1129945"/>
                </a:lnTo>
                <a:lnTo>
                  <a:pt x="111926" y="1168335"/>
                </a:lnTo>
                <a:lnTo>
                  <a:pt x="173545" y="1179952"/>
                </a:lnTo>
                <a:lnTo>
                  <a:pt x="217026" y="1181404"/>
                </a:lnTo>
                <a:lnTo>
                  <a:pt x="270943" y="1181612"/>
                </a:lnTo>
                <a:lnTo>
                  <a:pt x="1570047" y="1181612"/>
                </a:lnTo>
                <a:lnTo>
                  <a:pt x="1623964" y="1181404"/>
                </a:lnTo>
                <a:lnTo>
                  <a:pt x="1667445" y="1179952"/>
                </a:lnTo>
                <a:lnTo>
                  <a:pt x="1729064" y="1168335"/>
                </a:lnTo>
                <a:lnTo>
                  <a:pt x="1789324" y="1129945"/>
                </a:lnTo>
                <a:lnTo>
                  <a:pt x="1827713" y="1069685"/>
                </a:lnTo>
                <a:lnTo>
                  <a:pt x="1839331" y="1008066"/>
                </a:lnTo>
                <a:lnTo>
                  <a:pt x="1840783" y="964585"/>
                </a:lnTo>
                <a:lnTo>
                  <a:pt x="1840991" y="910668"/>
                </a:lnTo>
                <a:lnTo>
                  <a:pt x="1840991" y="270943"/>
                </a:lnTo>
                <a:lnTo>
                  <a:pt x="1840783" y="217026"/>
                </a:lnTo>
                <a:lnTo>
                  <a:pt x="1839331" y="173545"/>
                </a:lnTo>
                <a:lnTo>
                  <a:pt x="1827713" y="111926"/>
                </a:lnTo>
                <a:lnTo>
                  <a:pt x="1789324" y="51667"/>
                </a:lnTo>
                <a:lnTo>
                  <a:pt x="1729064" y="13277"/>
                </a:lnTo>
                <a:lnTo>
                  <a:pt x="1667445" y="1659"/>
                </a:lnTo>
                <a:lnTo>
                  <a:pt x="1623964" y="207"/>
                </a:lnTo>
                <a:lnTo>
                  <a:pt x="1570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73217" y="2894250"/>
            <a:ext cx="11709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60" dirty="0">
                <a:solidFill>
                  <a:srgbClr val="FFFFFF"/>
                </a:solidFill>
                <a:latin typeface="Arial MT"/>
                <a:cs typeface="Arial MT"/>
              </a:rPr>
              <a:t>alphabets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6212" y="4533249"/>
            <a:ext cx="2945130" cy="1181735"/>
          </a:xfrm>
          <a:custGeom>
            <a:avLst/>
            <a:gdLst/>
            <a:ahLst/>
            <a:cxnLst/>
            <a:rect l="l" t="t" r="r" b="b"/>
            <a:pathLst>
              <a:path w="2945129" h="1181735">
                <a:moveTo>
                  <a:pt x="2673724" y="0"/>
                </a:moveTo>
                <a:lnTo>
                  <a:pt x="270943" y="0"/>
                </a:lnTo>
                <a:lnTo>
                  <a:pt x="217026" y="207"/>
                </a:lnTo>
                <a:lnTo>
                  <a:pt x="173546" y="1659"/>
                </a:lnTo>
                <a:lnTo>
                  <a:pt x="111927" y="13277"/>
                </a:lnTo>
                <a:lnTo>
                  <a:pt x="51667" y="51667"/>
                </a:lnTo>
                <a:lnTo>
                  <a:pt x="13277" y="111926"/>
                </a:lnTo>
                <a:lnTo>
                  <a:pt x="1659" y="173545"/>
                </a:lnTo>
                <a:lnTo>
                  <a:pt x="207" y="217026"/>
                </a:lnTo>
                <a:lnTo>
                  <a:pt x="0" y="270943"/>
                </a:lnTo>
                <a:lnTo>
                  <a:pt x="0" y="910668"/>
                </a:lnTo>
                <a:lnTo>
                  <a:pt x="207" y="964585"/>
                </a:lnTo>
                <a:lnTo>
                  <a:pt x="1659" y="1008066"/>
                </a:lnTo>
                <a:lnTo>
                  <a:pt x="13277" y="1069684"/>
                </a:lnTo>
                <a:lnTo>
                  <a:pt x="51667" y="1129945"/>
                </a:lnTo>
                <a:lnTo>
                  <a:pt x="111927" y="1168335"/>
                </a:lnTo>
                <a:lnTo>
                  <a:pt x="173546" y="1179952"/>
                </a:lnTo>
                <a:lnTo>
                  <a:pt x="217026" y="1181404"/>
                </a:lnTo>
                <a:lnTo>
                  <a:pt x="270943" y="1181612"/>
                </a:lnTo>
                <a:lnTo>
                  <a:pt x="2673724" y="1181612"/>
                </a:lnTo>
                <a:lnTo>
                  <a:pt x="2727641" y="1181404"/>
                </a:lnTo>
                <a:lnTo>
                  <a:pt x="2771122" y="1179952"/>
                </a:lnTo>
                <a:lnTo>
                  <a:pt x="2832740" y="1168335"/>
                </a:lnTo>
                <a:lnTo>
                  <a:pt x="2893001" y="1129945"/>
                </a:lnTo>
                <a:lnTo>
                  <a:pt x="2931391" y="1069684"/>
                </a:lnTo>
                <a:lnTo>
                  <a:pt x="2943008" y="1008066"/>
                </a:lnTo>
                <a:lnTo>
                  <a:pt x="2944461" y="964585"/>
                </a:lnTo>
                <a:lnTo>
                  <a:pt x="2944668" y="910668"/>
                </a:lnTo>
                <a:lnTo>
                  <a:pt x="2944668" y="270943"/>
                </a:lnTo>
                <a:lnTo>
                  <a:pt x="2944461" y="217026"/>
                </a:lnTo>
                <a:lnTo>
                  <a:pt x="2943008" y="173545"/>
                </a:lnTo>
                <a:lnTo>
                  <a:pt x="2931391" y="111926"/>
                </a:lnTo>
                <a:lnTo>
                  <a:pt x="2893001" y="51667"/>
                </a:lnTo>
                <a:lnTo>
                  <a:pt x="2832740" y="13277"/>
                </a:lnTo>
                <a:lnTo>
                  <a:pt x="2771122" y="1659"/>
                </a:lnTo>
                <a:lnTo>
                  <a:pt x="2727641" y="207"/>
                </a:lnTo>
                <a:lnTo>
                  <a:pt x="2673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1052" y="4945705"/>
            <a:ext cx="27349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0" dirty="0">
                <a:solidFill>
                  <a:srgbClr val="FFFFFF"/>
                </a:solidFill>
                <a:latin typeface="Arial MT"/>
                <a:cs typeface="Arial MT"/>
              </a:rPr>
              <a:t>alphabet_abbreviations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76264" y="4901834"/>
            <a:ext cx="937514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"abbreviation"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"Apple"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950" spc="15" dirty="0">
                <a:solidFill>
                  <a:srgbClr val="872094"/>
                </a:solidFill>
                <a:latin typeface="Courier New"/>
                <a:cs typeface="Courier New"/>
              </a:rPr>
              <a:t>"description"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95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"A</a:t>
            </a:r>
            <a:r>
              <a:rPr sz="1950" spc="2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is</a:t>
            </a:r>
            <a:r>
              <a:rPr sz="1950" spc="2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the</a:t>
            </a:r>
            <a:r>
              <a:rPr sz="1950" spc="2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first</a:t>
            </a:r>
            <a:r>
              <a:rPr sz="1950" spc="2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letter</a:t>
            </a:r>
            <a:r>
              <a:rPr sz="1950" spc="25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in</a:t>
            </a:r>
            <a:r>
              <a:rPr sz="1950" spc="2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the</a:t>
            </a:r>
            <a:r>
              <a:rPr sz="1950" spc="2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0" dirty="0">
                <a:solidFill>
                  <a:srgbClr val="077D16"/>
                </a:solidFill>
                <a:latin typeface="Courier New"/>
                <a:cs typeface="Courier New"/>
              </a:rPr>
              <a:t>English</a:t>
            </a:r>
            <a:r>
              <a:rPr sz="1950" spc="20" dirty="0">
                <a:solidFill>
                  <a:srgbClr val="077D16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77D16"/>
                </a:solidFill>
                <a:latin typeface="Courier New"/>
                <a:cs typeface="Courier New"/>
              </a:rPr>
              <a:t>alphabet"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4653" y="5509145"/>
            <a:ext cx="1765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98829" y="3334423"/>
            <a:ext cx="1841500" cy="1181735"/>
          </a:xfrm>
          <a:custGeom>
            <a:avLst/>
            <a:gdLst/>
            <a:ahLst/>
            <a:cxnLst/>
            <a:rect l="l" t="t" r="r" b="b"/>
            <a:pathLst>
              <a:path w="1841500" h="1181735">
                <a:moveTo>
                  <a:pt x="1570048" y="0"/>
                </a:moveTo>
                <a:lnTo>
                  <a:pt x="270943" y="0"/>
                </a:lnTo>
                <a:lnTo>
                  <a:pt x="217027" y="207"/>
                </a:lnTo>
                <a:lnTo>
                  <a:pt x="173546" y="1659"/>
                </a:lnTo>
                <a:lnTo>
                  <a:pt x="111927" y="13277"/>
                </a:lnTo>
                <a:lnTo>
                  <a:pt x="51667" y="51667"/>
                </a:lnTo>
                <a:lnTo>
                  <a:pt x="13278" y="111927"/>
                </a:lnTo>
                <a:lnTo>
                  <a:pt x="1659" y="173546"/>
                </a:lnTo>
                <a:lnTo>
                  <a:pt x="207" y="217026"/>
                </a:lnTo>
                <a:lnTo>
                  <a:pt x="0" y="270943"/>
                </a:lnTo>
                <a:lnTo>
                  <a:pt x="0" y="910669"/>
                </a:lnTo>
                <a:lnTo>
                  <a:pt x="207" y="964585"/>
                </a:lnTo>
                <a:lnTo>
                  <a:pt x="1659" y="1008066"/>
                </a:lnTo>
                <a:lnTo>
                  <a:pt x="13278" y="1069685"/>
                </a:lnTo>
                <a:lnTo>
                  <a:pt x="51667" y="1129945"/>
                </a:lnTo>
                <a:lnTo>
                  <a:pt x="111927" y="1168335"/>
                </a:lnTo>
                <a:lnTo>
                  <a:pt x="173546" y="1179953"/>
                </a:lnTo>
                <a:lnTo>
                  <a:pt x="217027" y="1181405"/>
                </a:lnTo>
                <a:lnTo>
                  <a:pt x="270943" y="1181613"/>
                </a:lnTo>
                <a:lnTo>
                  <a:pt x="1570048" y="1181613"/>
                </a:lnTo>
                <a:lnTo>
                  <a:pt x="1623965" y="1181405"/>
                </a:lnTo>
                <a:lnTo>
                  <a:pt x="1667446" y="1179953"/>
                </a:lnTo>
                <a:lnTo>
                  <a:pt x="1729064" y="1168335"/>
                </a:lnTo>
                <a:lnTo>
                  <a:pt x="1789324" y="1129945"/>
                </a:lnTo>
                <a:lnTo>
                  <a:pt x="1827715" y="1069685"/>
                </a:lnTo>
                <a:lnTo>
                  <a:pt x="1839332" y="1008066"/>
                </a:lnTo>
                <a:lnTo>
                  <a:pt x="1840784" y="964585"/>
                </a:lnTo>
                <a:lnTo>
                  <a:pt x="1840992" y="910669"/>
                </a:lnTo>
                <a:lnTo>
                  <a:pt x="1840992" y="270943"/>
                </a:lnTo>
                <a:lnTo>
                  <a:pt x="1840784" y="217026"/>
                </a:lnTo>
                <a:lnTo>
                  <a:pt x="1839332" y="173546"/>
                </a:lnTo>
                <a:lnTo>
                  <a:pt x="1827715" y="111927"/>
                </a:lnTo>
                <a:lnTo>
                  <a:pt x="1789324" y="51667"/>
                </a:lnTo>
                <a:lnTo>
                  <a:pt x="1729064" y="13277"/>
                </a:lnTo>
                <a:lnTo>
                  <a:pt x="1667446" y="1659"/>
                </a:lnTo>
                <a:lnTo>
                  <a:pt x="1623965" y="207"/>
                </a:lnTo>
                <a:lnTo>
                  <a:pt x="1570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74653" y="3495832"/>
            <a:ext cx="1910080" cy="14293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792480" marR="5080" indent="30480">
              <a:lnSpc>
                <a:spcPct val="103099"/>
              </a:lnSpc>
              <a:spcBef>
                <a:spcPts val="40"/>
              </a:spcBef>
            </a:pPr>
            <a:r>
              <a:rPr sz="2600" spc="90" dirty="0">
                <a:solidFill>
                  <a:srgbClr val="FFFFFF"/>
                </a:solidFill>
                <a:latin typeface="Arial MT"/>
                <a:cs typeface="Arial MT"/>
              </a:rPr>
              <a:t>Joined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eam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68128" y="3060939"/>
            <a:ext cx="1848485" cy="628650"/>
            <a:chOff x="6068128" y="3060939"/>
            <a:chExt cx="1848485" cy="628650"/>
          </a:xfrm>
        </p:grpSpPr>
        <p:sp>
          <p:nvSpPr>
            <p:cNvPr id="13" name="object 13"/>
            <p:cNvSpPr/>
            <p:nvPr/>
          </p:nvSpPr>
          <p:spPr>
            <a:xfrm>
              <a:off x="6078599" y="3071410"/>
              <a:ext cx="1752600" cy="574040"/>
            </a:xfrm>
            <a:custGeom>
              <a:avLst/>
              <a:gdLst/>
              <a:ahLst/>
              <a:cxnLst/>
              <a:rect l="l" t="t" r="r" b="b"/>
              <a:pathLst>
                <a:path w="1752600" h="574039">
                  <a:moveTo>
                    <a:pt x="0" y="0"/>
                  </a:moveTo>
                  <a:lnTo>
                    <a:pt x="1742268" y="570269"/>
                  </a:lnTo>
                  <a:lnTo>
                    <a:pt x="1752219" y="5735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05232" y="359391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31270" y="0"/>
                  </a:moveTo>
                  <a:lnTo>
                    <a:pt x="0" y="95533"/>
                  </a:lnTo>
                  <a:lnTo>
                    <a:pt x="111168" y="79035"/>
                  </a:lnTo>
                  <a:lnTo>
                    <a:pt x="31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077898" y="4280804"/>
            <a:ext cx="1829435" cy="709930"/>
            <a:chOff x="6077898" y="4280804"/>
            <a:chExt cx="1829435" cy="709930"/>
          </a:xfrm>
        </p:grpSpPr>
        <p:sp>
          <p:nvSpPr>
            <p:cNvPr id="16" name="object 16"/>
            <p:cNvSpPr/>
            <p:nvPr/>
          </p:nvSpPr>
          <p:spPr>
            <a:xfrm>
              <a:off x="6088369" y="4324111"/>
              <a:ext cx="1734820" cy="655955"/>
            </a:xfrm>
            <a:custGeom>
              <a:avLst/>
              <a:gdLst/>
              <a:ahLst/>
              <a:cxnLst/>
              <a:rect l="l" t="t" r="r" b="b"/>
              <a:pathLst>
                <a:path w="1734820" h="655954">
                  <a:moveTo>
                    <a:pt x="0" y="655911"/>
                  </a:moveTo>
                  <a:lnTo>
                    <a:pt x="1724684" y="3703"/>
                  </a:lnTo>
                  <a:lnTo>
                    <a:pt x="173447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5276" y="4280804"/>
              <a:ext cx="112395" cy="94615"/>
            </a:xfrm>
            <a:custGeom>
              <a:avLst/>
              <a:gdLst/>
              <a:ahLst/>
              <a:cxnLst/>
              <a:rect l="l" t="t" r="r" b="b"/>
              <a:pathLst>
                <a:path w="112395" h="94614">
                  <a:moveTo>
                    <a:pt x="0" y="0"/>
                  </a:moveTo>
                  <a:lnTo>
                    <a:pt x="35555" y="94022"/>
                  </a:lnTo>
                  <a:lnTo>
                    <a:pt x="111799" y="11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029490" y="1810343"/>
            <a:ext cx="4658360" cy="561340"/>
          </a:xfrm>
          <a:custGeom>
            <a:avLst/>
            <a:gdLst/>
            <a:ahLst/>
            <a:cxnLst/>
            <a:rect l="l" t="t" r="r" b="b"/>
            <a:pathLst>
              <a:path w="4658359" h="561339">
                <a:moveTo>
                  <a:pt x="441801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321132"/>
                </a:lnTo>
                <a:lnTo>
                  <a:pt x="183" y="368910"/>
                </a:lnTo>
                <a:lnTo>
                  <a:pt x="1470" y="407441"/>
                </a:lnTo>
                <a:lnTo>
                  <a:pt x="11766" y="462045"/>
                </a:lnTo>
                <a:lnTo>
                  <a:pt x="45785" y="515444"/>
                </a:lnTo>
                <a:lnTo>
                  <a:pt x="99184" y="549463"/>
                </a:lnTo>
                <a:lnTo>
                  <a:pt x="153788" y="559759"/>
                </a:lnTo>
                <a:lnTo>
                  <a:pt x="192319" y="561046"/>
                </a:lnTo>
                <a:lnTo>
                  <a:pt x="240097" y="561230"/>
                </a:lnTo>
                <a:lnTo>
                  <a:pt x="4418016" y="561230"/>
                </a:lnTo>
                <a:lnTo>
                  <a:pt x="4465794" y="561046"/>
                </a:lnTo>
                <a:lnTo>
                  <a:pt x="4504325" y="559759"/>
                </a:lnTo>
                <a:lnTo>
                  <a:pt x="4558929" y="549463"/>
                </a:lnTo>
                <a:lnTo>
                  <a:pt x="4612328" y="515444"/>
                </a:lnTo>
                <a:lnTo>
                  <a:pt x="4646347" y="462045"/>
                </a:lnTo>
                <a:lnTo>
                  <a:pt x="4656642" y="407441"/>
                </a:lnTo>
                <a:lnTo>
                  <a:pt x="4657929" y="368910"/>
                </a:lnTo>
                <a:lnTo>
                  <a:pt x="4658113" y="321132"/>
                </a:lnTo>
                <a:lnTo>
                  <a:pt x="4658113" y="240096"/>
                </a:lnTo>
                <a:lnTo>
                  <a:pt x="4657929" y="192318"/>
                </a:lnTo>
                <a:lnTo>
                  <a:pt x="4656642" y="153787"/>
                </a:lnTo>
                <a:lnTo>
                  <a:pt x="4646347" y="99184"/>
                </a:lnTo>
                <a:lnTo>
                  <a:pt x="4612328" y="45784"/>
                </a:lnTo>
                <a:lnTo>
                  <a:pt x="4558929" y="11765"/>
                </a:lnTo>
                <a:lnTo>
                  <a:pt x="4504325" y="1470"/>
                </a:lnTo>
                <a:lnTo>
                  <a:pt x="4465794" y="183"/>
                </a:lnTo>
                <a:lnTo>
                  <a:pt x="4418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37427" y="1370345"/>
            <a:ext cx="4246880" cy="8572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13995" algn="ctr">
              <a:lnSpc>
                <a:spcPct val="100000"/>
              </a:lnSpc>
              <a:spcBef>
                <a:spcPts val="110"/>
              </a:spcBef>
            </a:pPr>
            <a:r>
              <a:rPr sz="1800" spc="-35" dirty="0">
                <a:latin typeface="Arial MT"/>
                <a:cs typeface="Arial MT"/>
              </a:rPr>
              <a:t>(key,Value)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A, A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letter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Arial MT"/>
                <a:cs typeface="Arial MT"/>
              </a:rPr>
              <a:t>English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alphabet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20488" y="5819928"/>
            <a:ext cx="4658360" cy="561340"/>
          </a:xfrm>
          <a:custGeom>
            <a:avLst/>
            <a:gdLst/>
            <a:ahLst/>
            <a:cxnLst/>
            <a:rect l="l" t="t" r="r" b="b"/>
            <a:pathLst>
              <a:path w="4658359" h="561339">
                <a:moveTo>
                  <a:pt x="441801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5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321133"/>
                </a:lnTo>
                <a:lnTo>
                  <a:pt x="183" y="368911"/>
                </a:lnTo>
                <a:lnTo>
                  <a:pt x="1470" y="407442"/>
                </a:lnTo>
                <a:lnTo>
                  <a:pt x="11766" y="462045"/>
                </a:lnTo>
                <a:lnTo>
                  <a:pt x="45785" y="515445"/>
                </a:lnTo>
                <a:lnTo>
                  <a:pt x="99184" y="549464"/>
                </a:lnTo>
                <a:lnTo>
                  <a:pt x="153788" y="559759"/>
                </a:lnTo>
                <a:lnTo>
                  <a:pt x="192319" y="561046"/>
                </a:lnTo>
                <a:lnTo>
                  <a:pt x="240097" y="561230"/>
                </a:lnTo>
                <a:lnTo>
                  <a:pt x="4418016" y="561230"/>
                </a:lnTo>
                <a:lnTo>
                  <a:pt x="4465794" y="561046"/>
                </a:lnTo>
                <a:lnTo>
                  <a:pt x="4504325" y="559759"/>
                </a:lnTo>
                <a:lnTo>
                  <a:pt x="4558928" y="549464"/>
                </a:lnTo>
                <a:lnTo>
                  <a:pt x="4612327" y="515445"/>
                </a:lnTo>
                <a:lnTo>
                  <a:pt x="4646347" y="462045"/>
                </a:lnTo>
                <a:lnTo>
                  <a:pt x="4656641" y="407442"/>
                </a:lnTo>
                <a:lnTo>
                  <a:pt x="4657928" y="368911"/>
                </a:lnTo>
                <a:lnTo>
                  <a:pt x="4658112" y="321133"/>
                </a:lnTo>
                <a:lnTo>
                  <a:pt x="4658112" y="240097"/>
                </a:lnTo>
                <a:lnTo>
                  <a:pt x="4657928" y="192319"/>
                </a:lnTo>
                <a:lnTo>
                  <a:pt x="4656641" y="153788"/>
                </a:lnTo>
                <a:lnTo>
                  <a:pt x="4646347" y="99185"/>
                </a:lnTo>
                <a:lnTo>
                  <a:pt x="4612327" y="45785"/>
                </a:lnTo>
                <a:lnTo>
                  <a:pt x="4558928" y="11766"/>
                </a:lnTo>
                <a:lnTo>
                  <a:pt x="4504325" y="1470"/>
                </a:lnTo>
                <a:lnTo>
                  <a:pt x="4465794" y="183"/>
                </a:lnTo>
                <a:lnTo>
                  <a:pt x="4418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94393" y="5959893"/>
            <a:ext cx="1179830" cy="73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6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Apple</a:t>
            </a:r>
            <a:endParaRPr sz="1650">
              <a:latin typeface="Arial MT"/>
              <a:cs typeface="Arial MT"/>
            </a:endParaRPr>
          </a:p>
          <a:p>
            <a:pPr marR="44450" algn="r">
              <a:lnSpc>
                <a:spcPct val="100000"/>
              </a:lnSpc>
              <a:spcBef>
                <a:spcPts val="1425"/>
              </a:spcBef>
            </a:pPr>
            <a:r>
              <a:rPr sz="1800" spc="-35" dirty="0">
                <a:latin typeface="Arial MT"/>
                <a:cs typeface="Arial MT"/>
              </a:rPr>
              <a:t>(key,Value)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79311" y="5866615"/>
            <a:ext cx="613410" cy="422909"/>
          </a:xfrm>
          <a:custGeom>
            <a:avLst/>
            <a:gdLst/>
            <a:ahLst/>
            <a:cxnLst/>
            <a:rect l="l" t="t" r="r" b="b"/>
            <a:pathLst>
              <a:path w="613410" h="422910">
                <a:moveTo>
                  <a:pt x="220697" y="0"/>
                </a:moveTo>
                <a:lnTo>
                  <a:pt x="220697" y="143672"/>
                </a:lnTo>
                <a:lnTo>
                  <a:pt x="0" y="143672"/>
                </a:lnTo>
                <a:lnTo>
                  <a:pt x="0" y="278892"/>
                </a:lnTo>
                <a:lnTo>
                  <a:pt x="220697" y="278892"/>
                </a:lnTo>
                <a:lnTo>
                  <a:pt x="220697" y="422563"/>
                </a:lnTo>
                <a:lnTo>
                  <a:pt x="613051" y="211281"/>
                </a:lnTo>
                <a:lnTo>
                  <a:pt x="220697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5505" y="1931493"/>
            <a:ext cx="613410" cy="422909"/>
          </a:xfrm>
          <a:custGeom>
            <a:avLst/>
            <a:gdLst/>
            <a:ahLst/>
            <a:cxnLst/>
            <a:rect l="l" t="t" r="r" b="b"/>
            <a:pathLst>
              <a:path w="613410" h="422910">
                <a:moveTo>
                  <a:pt x="220699" y="0"/>
                </a:moveTo>
                <a:lnTo>
                  <a:pt x="220699" y="143672"/>
                </a:lnTo>
                <a:lnTo>
                  <a:pt x="0" y="143672"/>
                </a:lnTo>
                <a:lnTo>
                  <a:pt x="0" y="278892"/>
                </a:lnTo>
                <a:lnTo>
                  <a:pt x="220699" y="278892"/>
                </a:lnTo>
                <a:lnTo>
                  <a:pt x="220699" y="422563"/>
                </a:lnTo>
                <a:lnTo>
                  <a:pt x="613051" y="211281"/>
                </a:lnTo>
                <a:lnTo>
                  <a:pt x="22069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06" y="171277"/>
            <a:ext cx="130384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5" dirty="0">
                <a:latin typeface="Arial"/>
                <a:cs typeface="Arial"/>
              </a:rPr>
              <a:t>T</a:t>
            </a:r>
            <a:r>
              <a:rPr sz="7000" b="1" spc="-265" dirty="0">
                <a:latin typeface="Arial"/>
                <a:cs typeface="Arial"/>
              </a:rPr>
              <a:t>y</a:t>
            </a:r>
            <a:r>
              <a:rPr sz="7000" b="1" spc="-140" dirty="0">
                <a:latin typeface="Arial"/>
                <a:cs typeface="Arial"/>
              </a:rPr>
              <a:t>p</a:t>
            </a:r>
            <a:r>
              <a:rPr sz="7000" b="1" spc="-20" dirty="0">
                <a:latin typeface="Arial"/>
                <a:cs typeface="Arial"/>
              </a:rPr>
              <a:t>e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dirty="0">
                <a:latin typeface="Arial"/>
                <a:cs typeface="Arial"/>
              </a:rPr>
              <a:t>f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J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130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12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K</a:t>
            </a:r>
            <a:r>
              <a:rPr sz="7000" b="1" spc="-20" dirty="0">
                <a:latin typeface="Arial"/>
                <a:cs typeface="Arial"/>
              </a:rPr>
              <a:t>a</a:t>
            </a:r>
            <a:r>
              <a:rPr sz="7000" b="1" spc="-145" dirty="0">
                <a:latin typeface="Arial"/>
                <a:cs typeface="Arial"/>
              </a:rPr>
              <a:t>f</a:t>
            </a:r>
            <a:r>
              <a:rPr sz="7000" b="1" spc="-20" dirty="0">
                <a:latin typeface="Arial"/>
                <a:cs typeface="Arial"/>
              </a:rPr>
              <a:t>k</a:t>
            </a:r>
            <a:r>
              <a:rPr sz="7000" b="1" spc="125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0" dirty="0">
                <a:latin typeface="Arial"/>
                <a:cs typeface="Arial"/>
              </a:rPr>
              <a:t>S</a:t>
            </a:r>
            <a:r>
              <a:rPr sz="7000" b="1" spc="-10" dirty="0">
                <a:latin typeface="Arial"/>
                <a:cs typeface="Arial"/>
              </a:rPr>
              <a:t>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20" dirty="0">
                <a:latin typeface="Arial"/>
                <a:cs typeface="Arial"/>
              </a:rPr>
              <a:t>eam</a:t>
            </a:r>
            <a:r>
              <a:rPr sz="7000" b="1" spc="-130" dirty="0">
                <a:latin typeface="Arial"/>
                <a:cs typeface="Arial"/>
              </a:rPr>
              <a:t>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06" y="1659040"/>
            <a:ext cx="5927725" cy="4730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0" dirty="0">
                <a:latin typeface="Arial MT"/>
                <a:cs typeface="Arial MT"/>
              </a:rPr>
              <a:t>KStream</a:t>
            </a:r>
            <a:r>
              <a:rPr sz="3950" spc="-25" dirty="0">
                <a:latin typeface="Arial MT"/>
                <a:cs typeface="Arial MT"/>
              </a:rPr>
              <a:t> </a:t>
            </a:r>
            <a:r>
              <a:rPr sz="3950" spc="220" dirty="0">
                <a:latin typeface="Arial MT"/>
                <a:cs typeface="Arial MT"/>
              </a:rPr>
              <a:t>-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spc="-95" dirty="0">
                <a:latin typeface="Arial MT"/>
                <a:cs typeface="Arial MT"/>
              </a:rPr>
              <a:t>KTable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0" dirty="0">
                <a:latin typeface="Arial MT"/>
                <a:cs typeface="Arial MT"/>
              </a:rPr>
              <a:t>KStream </a:t>
            </a:r>
            <a:r>
              <a:rPr sz="3950" spc="220" dirty="0">
                <a:latin typeface="Arial MT"/>
                <a:cs typeface="Arial MT"/>
              </a:rPr>
              <a:t>-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45" dirty="0">
                <a:latin typeface="Arial MT"/>
                <a:cs typeface="Arial MT"/>
              </a:rPr>
              <a:t>GlobalKTable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" dirty="0">
                <a:latin typeface="Arial MT"/>
                <a:cs typeface="Arial MT"/>
              </a:rPr>
              <a:t>Ktable</a:t>
            </a:r>
            <a:r>
              <a:rPr sz="3950" spc="-30" dirty="0">
                <a:latin typeface="Arial MT"/>
                <a:cs typeface="Arial MT"/>
              </a:rPr>
              <a:t> </a:t>
            </a:r>
            <a:r>
              <a:rPr sz="3950" spc="220" dirty="0">
                <a:latin typeface="Arial MT"/>
                <a:cs typeface="Arial MT"/>
              </a:rPr>
              <a:t>-</a:t>
            </a:r>
            <a:r>
              <a:rPr sz="3950" spc="-25" dirty="0">
                <a:latin typeface="Arial MT"/>
                <a:cs typeface="Arial MT"/>
              </a:rPr>
              <a:t> </a:t>
            </a:r>
            <a:r>
              <a:rPr sz="3950" spc="-95" dirty="0">
                <a:latin typeface="Arial MT"/>
                <a:cs typeface="Arial MT"/>
              </a:rPr>
              <a:t>KTable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0" dirty="0">
                <a:latin typeface="Arial MT"/>
                <a:cs typeface="Arial MT"/>
              </a:rPr>
              <a:t>KStream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spc="220" dirty="0">
                <a:latin typeface="Arial MT"/>
                <a:cs typeface="Arial MT"/>
              </a:rPr>
              <a:t>-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KStream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3668" y="5577671"/>
            <a:ext cx="845819" cy="800735"/>
          </a:xfrm>
          <a:custGeom>
            <a:avLst/>
            <a:gdLst/>
            <a:ahLst/>
            <a:cxnLst/>
            <a:rect l="l" t="t" r="r" b="b"/>
            <a:pathLst>
              <a:path w="845820" h="800735">
                <a:moveTo>
                  <a:pt x="306594" y="768052"/>
                </a:moveTo>
                <a:lnTo>
                  <a:pt x="213664" y="768052"/>
                </a:lnTo>
                <a:lnTo>
                  <a:pt x="224578" y="768279"/>
                </a:lnTo>
                <a:lnTo>
                  <a:pt x="247583" y="789325"/>
                </a:lnTo>
                <a:lnTo>
                  <a:pt x="263540" y="800190"/>
                </a:lnTo>
                <a:lnTo>
                  <a:pt x="279217" y="796690"/>
                </a:lnTo>
                <a:lnTo>
                  <a:pt x="301382" y="774641"/>
                </a:lnTo>
                <a:lnTo>
                  <a:pt x="306594" y="768052"/>
                </a:lnTo>
                <a:close/>
              </a:path>
              <a:path w="845820" h="800735">
                <a:moveTo>
                  <a:pt x="0" y="454713"/>
                </a:moveTo>
                <a:lnTo>
                  <a:pt x="3797" y="464037"/>
                </a:lnTo>
                <a:lnTo>
                  <a:pt x="25887" y="512557"/>
                </a:lnTo>
                <a:lnTo>
                  <a:pt x="50712" y="559305"/>
                </a:lnTo>
                <a:lnTo>
                  <a:pt x="76998" y="605557"/>
                </a:lnTo>
                <a:lnTo>
                  <a:pt x="103469" y="652588"/>
                </a:lnTo>
                <a:lnTo>
                  <a:pt x="128851" y="701674"/>
                </a:lnTo>
                <a:lnTo>
                  <a:pt x="161871" y="758520"/>
                </a:lnTo>
                <a:lnTo>
                  <a:pt x="185132" y="778387"/>
                </a:lnTo>
                <a:lnTo>
                  <a:pt x="201456" y="776493"/>
                </a:lnTo>
                <a:lnTo>
                  <a:pt x="213664" y="768052"/>
                </a:lnTo>
                <a:lnTo>
                  <a:pt x="306594" y="768052"/>
                </a:lnTo>
                <a:lnTo>
                  <a:pt x="336805" y="729860"/>
                </a:lnTo>
                <a:lnTo>
                  <a:pt x="392254" y="658163"/>
                </a:lnTo>
                <a:lnTo>
                  <a:pt x="409558" y="634661"/>
                </a:lnTo>
                <a:lnTo>
                  <a:pt x="434178" y="602369"/>
                </a:lnTo>
                <a:lnTo>
                  <a:pt x="464012" y="563944"/>
                </a:lnTo>
                <a:lnTo>
                  <a:pt x="241708" y="563944"/>
                </a:lnTo>
                <a:lnTo>
                  <a:pt x="236630" y="557887"/>
                </a:lnTo>
                <a:lnTo>
                  <a:pt x="232433" y="553176"/>
                </a:lnTo>
                <a:lnTo>
                  <a:pt x="228552" y="548252"/>
                </a:lnTo>
                <a:lnTo>
                  <a:pt x="206994" y="519949"/>
                </a:lnTo>
                <a:lnTo>
                  <a:pt x="167912" y="466470"/>
                </a:lnTo>
                <a:lnTo>
                  <a:pt x="160194" y="456509"/>
                </a:lnTo>
                <a:lnTo>
                  <a:pt x="4386" y="456509"/>
                </a:lnTo>
                <a:lnTo>
                  <a:pt x="0" y="454713"/>
                </a:lnTo>
                <a:close/>
              </a:path>
              <a:path w="845820" h="800735">
                <a:moveTo>
                  <a:pt x="762414" y="0"/>
                </a:moveTo>
                <a:lnTo>
                  <a:pt x="710291" y="43428"/>
                </a:lnTo>
                <a:lnTo>
                  <a:pt x="677765" y="76434"/>
                </a:lnTo>
                <a:lnTo>
                  <a:pt x="639858" y="116170"/>
                </a:lnTo>
                <a:lnTo>
                  <a:pt x="597889" y="161113"/>
                </a:lnTo>
                <a:lnTo>
                  <a:pt x="553175" y="209741"/>
                </a:lnTo>
                <a:lnTo>
                  <a:pt x="507035" y="260532"/>
                </a:lnTo>
                <a:lnTo>
                  <a:pt x="460785" y="311964"/>
                </a:lnTo>
                <a:lnTo>
                  <a:pt x="415745" y="362516"/>
                </a:lnTo>
                <a:lnTo>
                  <a:pt x="373231" y="410665"/>
                </a:lnTo>
                <a:lnTo>
                  <a:pt x="334561" y="454890"/>
                </a:lnTo>
                <a:lnTo>
                  <a:pt x="301054" y="493669"/>
                </a:lnTo>
                <a:lnTo>
                  <a:pt x="274026" y="525479"/>
                </a:lnTo>
                <a:lnTo>
                  <a:pt x="250869" y="553659"/>
                </a:lnTo>
                <a:lnTo>
                  <a:pt x="246649" y="558266"/>
                </a:lnTo>
                <a:lnTo>
                  <a:pt x="241708" y="563944"/>
                </a:lnTo>
                <a:lnTo>
                  <a:pt x="464012" y="563944"/>
                </a:lnTo>
                <a:lnTo>
                  <a:pt x="500169" y="517902"/>
                </a:lnTo>
                <a:lnTo>
                  <a:pt x="579832" y="417730"/>
                </a:lnTo>
                <a:lnTo>
                  <a:pt x="662775" y="314820"/>
                </a:lnTo>
                <a:lnTo>
                  <a:pt x="702228" y="266391"/>
                </a:lnTo>
                <a:lnTo>
                  <a:pt x="738603" y="222141"/>
                </a:lnTo>
                <a:lnTo>
                  <a:pt x="770602" y="183690"/>
                </a:lnTo>
                <a:lnTo>
                  <a:pt x="796925" y="152661"/>
                </a:lnTo>
                <a:lnTo>
                  <a:pt x="822312" y="123919"/>
                </a:lnTo>
                <a:lnTo>
                  <a:pt x="828032" y="116975"/>
                </a:lnTo>
                <a:lnTo>
                  <a:pt x="833252" y="109616"/>
                </a:lnTo>
                <a:lnTo>
                  <a:pt x="837790" y="101619"/>
                </a:lnTo>
                <a:lnTo>
                  <a:pt x="843721" y="89092"/>
                </a:lnTo>
                <a:lnTo>
                  <a:pt x="845351" y="81065"/>
                </a:lnTo>
                <a:lnTo>
                  <a:pt x="842139" y="73791"/>
                </a:lnTo>
                <a:lnTo>
                  <a:pt x="833542" y="63520"/>
                </a:lnTo>
                <a:lnTo>
                  <a:pt x="827893" y="57111"/>
                </a:lnTo>
                <a:lnTo>
                  <a:pt x="823758" y="56188"/>
                </a:lnTo>
                <a:lnTo>
                  <a:pt x="813738" y="56188"/>
                </a:lnTo>
                <a:lnTo>
                  <a:pt x="803398" y="54990"/>
                </a:lnTo>
                <a:lnTo>
                  <a:pt x="796185" y="50545"/>
                </a:lnTo>
                <a:lnTo>
                  <a:pt x="792250" y="43250"/>
                </a:lnTo>
                <a:lnTo>
                  <a:pt x="791742" y="33507"/>
                </a:lnTo>
                <a:lnTo>
                  <a:pt x="792113" y="30309"/>
                </a:lnTo>
                <a:lnTo>
                  <a:pt x="791293" y="26158"/>
                </a:lnTo>
                <a:lnTo>
                  <a:pt x="789276" y="23777"/>
                </a:lnTo>
                <a:lnTo>
                  <a:pt x="783917" y="18311"/>
                </a:lnTo>
                <a:lnTo>
                  <a:pt x="776305" y="11423"/>
                </a:lnTo>
                <a:lnTo>
                  <a:pt x="768463" y="4767"/>
                </a:lnTo>
                <a:lnTo>
                  <a:pt x="762414" y="0"/>
                </a:lnTo>
                <a:close/>
              </a:path>
              <a:path w="845820" h="800735">
                <a:moveTo>
                  <a:pt x="99555" y="386204"/>
                </a:moveTo>
                <a:lnTo>
                  <a:pt x="92119" y="386421"/>
                </a:lnTo>
                <a:lnTo>
                  <a:pt x="83763" y="389004"/>
                </a:lnTo>
                <a:lnTo>
                  <a:pt x="76999" y="390620"/>
                </a:lnTo>
                <a:lnTo>
                  <a:pt x="69524" y="392138"/>
                </a:lnTo>
                <a:lnTo>
                  <a:pt x="61630" y="394419"/>
                </a:lnTo>
                <a:lnTo>
                  <a:pt x="53613" y="398323"/>
                </a:lnTo>
                <a:lnTo>
                  <a:pt x="49903" y="402661"/>
                </a:lnTo>
                <a:lnTo>
                  <a:pt x="54741" y="409558"/>
                </a:lnTo>
                <a:lnTo>
                  <a:pt x="55395" y="416277"/>
                </a:lnTo>
                <a:lnTo>
                  <a:pt x="50913" y="421066"/>
                </a:lnTo>
                <a:lnTo>
                  <a:pt x="39084" y="424296"/>
                </a:lnTo>
                <a:lnTo>
                  <a:pt x="24156" y="427952"/>
                </a:lnTo>
                <a:lnTo>
                  <a:pt x="10375" y="434024"/>
                </a:lnTo>
                <a:lnTo>
                  <a:pt x="6762" y="436457"/>
                </a:lnTo>
                <a:lnTo>
                  <a:pt x="13655" y="446350"/>
                </a:lnTo>
                <a:lnTo>
                  <a:pt x="4386" y="456509"/>
                </a:lnTo>
                <a:lnTo>
                  <a:pt x="160194" y="456509"/>
                </a:lnTo>
                <a:lnTo>
                  <a:pt x="146119" y="438341"/>
                </a:lnTo>
                <a:lnTo>
                  <a:pt x="136403" y="426851"/>
                </a:lnTo>
                <a:lnTo>
                  <a:pt x="126284" y="415665"/>
                </a:lnTo>
                <a:lnTo>
                  <a:pt x="116026" y="404579"/>
                </a:lnTo>
                <a:lnTo>
                  <a:pt x="105896" y="393390"/>
                </a:lnTo>
                <a:lnTo>
                  <a:pt x="99555" y="386204"/>
                </a:lnTo>
                <a:close/>
              </a:path>
              <a:path w="845820" h="800735">
                <a:moveTo>
                  <a:pt x="822007" y="55798"/>
                </a:moveTo>
                <a:lnTo>
                  <a:pt x="813738" y="56188"/>
                </a:lnTo>
                <a:lnTo>
                  <a:pt x="823758" y="56188"/>
                </a:lnTo>
                <a:lnTo>
                  <a:pt x="822007" y="55798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8897" y="1652402"/>
            <a:ext cx="845819" cy="800735"/>
          </a:xfrm>
          <a:custGeom>
            <a:avLst/>
            <a:gdLst/>
            <a:ahLst/>
            <a:cxnLst/>
            <a:rect l="l" t="t" r="r" b="b"/>
            <a:pathLst>
              <a:path w="845820" h="800735">
                <a:moveTo>
                  <a:pt x="306594" y="768052"/>
                </a:moveTo>
                <a:lnTo>
                  <a:pt x="213664" y="768052"/>
                </a:lnTo>
                <a:lnTo>
                  <a:pt x="224578" y="768279"/>
                </a:lnTo>
                <a:lnTo>
                  <a:pt x="247584" y="789325"/>
                </a:lnTo>
                <a:lnTo>
                  <a:pt x="263541" y="800190"/>
                </a:lnTo>
                <a:lnTo>
                  <a:pt x="279217" y="796690"/>
                </a:lnTo>
                <a:lnTo>
                  <a:pt x="301382" y="774641"/>
                </a:lnTo>
                <a:lnTo>
                  <a:pt x="306594" y="768052"/>
                </a:lnTo>
                <a:close/>
              </a:path>
              <a:path w="845820" h="800735">
                <a:moveTo>
                  <a:pt x="0" y="454713"/>
                </a:moveTo>
                <a:lnTo>
                  <a:pt x="3797" y="464037"/>
                </a:lnTo>
                <a:lnTo>
                  <a:pt x="25887" y="512557"/>
                </a:lnTo>
                <a:lnTo>
                  <a:pt x="50712" y="559305"/>
                </a:lnTo>
                <a:lnTo>
                  <a:pt x="76998" y="605557"/>
                </a:lnTo>
                <a:lnTo>
                  <a:pt x="103470" y="652588"/>
                </a:lnTo>
                <a:lnTo>
                  <a:pt x="128852" y="701674"/>
                </a:lnTo>
                <a:lnTo>
                  <a:pt x="161872" y="758520"/>
                </a:lnTo>
                <a:lnTo>
                  <a:pt x="185132" y="778387"/>
                </a:lnTo>
                <a:lnTo>
                  <a:pt x="201456" y="776493"/>
                </a:lnTo>
                <a:lnTo>
                  <a:pt x="213664" y="768052"/>
                </a:lnTo>
                <a:lnTo>
                  <a:pt x="306594" y="768052"/>
                </a:lnTo>
                <a:lnTo>
                  <a:pt x="336805" y="729860"/>
                </a:lnTo>
                <a:lnTo>
                  <a:pt x="392254" y="658163"/>
                </a:lnTo>
                <a:lnTo>
                  <a:pt x="409558" y="634661"/>
                </a:lnTo>
                <a:lnTo>
                  <a:pt x="434178" y="602369"/>
                </a:lnTo>
                <a:lnTo>
                  <a:pt x="464012" y="563944"/>
                </a:lnTo>
                <a:lnTo>
                  <a:pt x="241709" y="563944"/>
                </a:lnTo>
                <a:lnTo>
                  <a:pt x="236631" y="557887"/>
                </a:lnTo>
                <a:lnTo>
                  <a:pt x="232433" y="553176"/>
                </a:lnTo>
                <a:lnTo>
                  <a:pt x="228553" y="548252"/>
                </a:lnTo>
                <a:lnTo>
                  <a:pt x="206994" y="519949"/>
                </a:lnTo>
                <a:lnTo>
                  <a:pt x="167912" y="466470"/>
                </a:lnTo>
                <a:lnTo>
                  <a:pt x="160195" y="456509"/>
                </a:lnTo>
                <a:lnTo>
                  <a:pt x="4386" y="456509"/>
                </a:lnTo>
                <a:lnTo>
                  <a:pt x="0" y="454713"/>
                </a:lnTo>
                <a:close/>
              </a:path>
              <a:path w="845820" h="800735">
                <a:moveTo>
                  <a:pt x="762415" y="0"/>
                </a:moveTo>
                <a:lnTo>
                  <a:pt x="710292" y="43428"/>
                </a:lnTo>
                <a:lnTo>
                  <a:pt x="677766" y="76434"/>
                </a:lnTo>
                <a:lnTo>
                  <a:pt x="639859" y="116170"/>
                </a:lnTo>
                <a:lnTo>
                  <a:pt x="597889" y="161113"/>
                </a:lnTo>
                <a:lnTo>
                  <a:pt x="553176" y="209741"/>
                </a:lnTo>
                <a:lnTo>
                  <a:pt x="507035" y="260532"/>
                </a:lnTo>
                <a:lnTo>
                  <a:pt x="460786" y="311964"/>
                </a:lnTo>
                <a:lnTo>
                  <a:pt x="415745" y="362516"/>
                </a:lnTo>
                <a:lnTo>
                  <a:pt x="373231" y="410665"/>
                </a:lnTo>
                <a:lnTo>
                  <a:pt x="334562" y="454890"/>
                </a:lnTo>
                <a:lnTo>
                  <a:pt x="301054" y="493669"/>
                </a:lnTo>
                <a:lnTo>
                  <a:pt x="274027" y="525479"/>
                </a:lnTo>
                <a:lnTo>
                  <a:pt x="250869" y="553659"/>
                </a:lnTo>
                <a:lnTo>
                  <a:pt x="246650" y="558266"/>
                </a:lnTo>
                <a:lnTo>
                  <a:pt x="241709" y="563944"/>
                </a:lnTo>
                <a:lnTo>
                  <a:pt x="464012" y="563944"/>
                </a:lnTo>
                <a:lnTo>
                  <a:pt x="500169" y="517902"/>
                </a:lnTo>
                <a:lnTo>
                  <a:pt x="579832" y="417730"/>
                </a:lnTo>
                <a:lnTo>
                  <a:pt x="662775" y="314820"/>
                </a:lnTo>
                <a:lnTo>
                  <a:pt x="702228" y="266391"/>
                </a:lnTo>
                <a:lnTo>
                  <a:pt x="738604" y="222141"/>
                </a:lnTo>
                <a:lnTo>
                  <a:pt x="770603" y="183690"/>
                </a:lnTo>
                <a:lnTo>
                  <a:pt x="796926" y="152661"/>
                </a:lnTo>
                <a:lnTo>
                  <a:pt x="822313" y="123919"/>
                </a:lnTo>
                <a:lnTo>
                  <a:pt x="828033" y="116975"/>
                </a:lnTo>
                <a:lnTo>
                  <a:pt x="833253" y="109616"/>
                </a:lnTo>
                <a:lnTo>
                  <a:pt x="837791" y="101619"/>
                </a:lnTo>
                <a:lnTo>
                  <a:pt x="843722" y="89092"/>
                </a:lnTo>
                <a:lnTo>
                  <a:pt x="845352" y="81065"/>
                </a:lnTo>
                <a:lnTo>
                  <a:pt x="842139" y="73791"/>
                </a:lnTo>
                <a:lnTo>
                  <a:pt x="833542" y="63520"/>
                </a:lnTo>
                <a:lnTo>
                  <a:pt x="827894" y="57111"/>
                </a:lnTo>
                <a:lnTo>
                  <a:pt x="823759" y="56188"/>
                </a:lnTo>
                <a:lnTo>
                  <a:pt x="813739" y="56188"/>
                </a:lnTo>
                <a:lnTo>
                  <a:pt x="803399" y="54990"/>
                </a:lnTo>
                <a:lnTo>
                  <a:pt x="796186" y="50545"/>
                </a:lnTo>
                <a:lnTo>
                  <a:pt x="792250" y="43250"/>
                </a:lnTo>
                <a:lnTo>
                  <a:pt x="791743" y="33507"/>
                </a:lnTo>
                <a:lnTo>
                  <a:pt x="792114" y="30307"/>
                </a:lnTo>
                <a:lnTo>
                  <a:pt x="791294" y="26158"/>
                </a:lnTo>
                <a:lnTo>
                  <a:pt x="789276" y="23777"/>
                </a:lnTo>
                <a:lnTo>
                  <a:pt x="783917" y="18311"/>
                </a:lnTo>
                <a:lnTo>
                  <a:pt x="776305" y="11423"/>
                </a:lnTo>
                <a:lnTo>
                  <a:pt x="768464" y="4767"/>
                </a:lnTo>
                <a:lnTo>
                  <a:pt x="762415" y="0"/>
                </a:lnTo>
                <a:close/>
              </a:path>
              <a:path w="845820" h="800735">
                <a:moveTo>
                  <a:pt x="99556" y="386204"/>
                </a:moveTo>
                <a:lnTo>
                  <a:pt x="92120" y="386421"/>
                </a:lnTo>
                <a:lnTo>
                  <a:pt x="83763" y="389004"/>
                </a:lnTo>
                <a:lnTo>
                  <a:pt x="77000" y="390620"/>
                </a:lnTo>
                <a:lnTo>
                  <a:pt x="69524" y="392138"/>
                </a:lnTo>
                <a:lnTo>
                  <a:pt x="61631" y="394419"/>
                </a:lnTo>
                <a:lnTo>
                  <a:pt x="53614" y="398323"/>
                </a:lnTo>
                <a:lnTo>
                  <a:pt x="49904" y="402661"/>
                </a:lnTo>
                <a:lnTo>
                  <a:pt x="54741" y="409558"/>
                </a:lnTo>
                <a:lnTo>
                  <a:pt x="55395" y="416277"/>
                </a:lnTo>
                <a:lnTo>
                  <a:pt x="50913" y="421066"/>
                </a:lnTo>
                <a:lnTo>
                  <a:pt x="39084" y="424296"/>
                </a:lnTo>
                <a:lnTo>
                  <a:pt x="24156" y="427952"/>
                </a:lnTo>
                <a:lnTo>
                  <a:pt x="10375" y="434024"/>
                </a:lnTo>
                <a:lnTo>
                  <a:pt x="6762" y="436457"/>
                </a:lnTo>
                <a:lnTo>
                  <a:pt x="13655" y="446350"/>
                </a:lnTo>
                <a:lnTo>
                  <a:pt x="4386" y="456509"/>
                </a:lnTo>
                <a:lnTo>
                  <a:pt x="160195" y="456509"/>
                </a:lnTo>
                <a:lnTo>
                  <a:pt x="146120" y="438341"/>
                </a:lnTo>
                <a:lnTo>
                  <a:pt x="136403" y="426851"/>
                </a:lnTo>
                <a:lnTo>
                  <a:pt x="126284" y="415665"/>
                </a:lnTo>
                <a:lnTo>
                  <a:pt x="116027" y="404579"/>
                </a:lnTo>
                <a:lnTo>
                  <a:pt x="105897" y="393390"/>
                </a:lnTo>
                <a:lnTo>
                  <a:pt x="99556" y="386204"/>
                </a:lnTo>
                <a:close/>
              </a:path>
              <a:path w="845820" h="800735">
                <a:moveTo>
                  <a:pt x="822008" y="55798"/>
                </a:moveTo>
                <a:lnTo>
                  <a:pt x="813739" y="56188"/>
                </a:lnTo>
                <a:lnTo>
                  <a:pt x="823759" y="56188"/>
                </a:lnTo>
                <a:lnTo>
                  <a:pt x="822008" y="55798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1162" y="2843077"/>
            <a:ext cx="845819" cy="800735"/>
          </a:xfrm>
          <a:custGeom>
            <a:avLst/>
            <a:gdLst/>
            <a:ahLst/>
            <a:cxnLst/>
            <a:rect l="l" t="t" r="r" b="b"/>
            <a:pathLst>
              <a:path w="845820" h="800735">
                <a:moveTo>
                  <a:pt x="306595" y="768052"/>
                </a:moveTo>
                <a:lnTo>
                  <a:pt x="213665" y="768052"/>
                </a:lnTo>
                <a:lnTo>
                  <a:pt x="224579" y="768279"/>
                </a:lnTo>
                <a:lnTo>
                  <a:pt x="247584" y="789325"/>
                </a:lnTo>
                <a:lnTo>
                  <a:pt x="263541" y="800190"/>
                </a:lnTo>
                <a:lnTo>
                  <a:pt x="279218" y="796690"/>
                </a:lnTo>
                <a:lnTo>
                  <a:pt x="301383" y="774641"/>
                </a:lnTo>
                <a:lnTo>
                  <a:pt x="306595" y="768052"/>
                </a:lnTo>
                <a:close/>
              </a:path>
              <a:path w="845820" h="800735">
                <a:moveTo>
                  <a:pt x="0" y="454713"/>
                </a:moveTo>
                <a:lnTo>
                  <a:pt x="3797" y="464037"/>
                </a:lnTo>
                <a:lnTo>
                  <a:pt x="25888" y="512557"/>
                </a:lnTo>
                <a:lnTo>
                  <a:pt x="50713" y="559305"/>
                </a:lnTo>
                <a:lnTo>
                  <a:pt x="76998" y="605557"/>
                </a:lnTo>
                <a:lnTo>
                  <a:pt x="103470" y="652588"/>
                </a:lnTo>
                <a:lnTo>
                  <a:pt x="128852" y="701674"/>
                </a:lnTo>
                <a:lnTo>
                  <a:pt x="161872" y="758520"/>
                </a:lnTo>
                <a:lnTo>
                  <a:pt x="185133" y="778387"/>
                </a:lnTo>
                <a:lnTo>
                  <a:pt x="201457" y="776493"/>
                </a:lnTo>
                <a:lnTo>
                  <a:pt x="213665" y="768052"/>
                </a:lnTo>
                <a:lnTo>
                  <a:pt x="306595" y="768052"/>
                </a:lnTo>
                <a:lnTo>
                  <a:pt x="336806" y="729860"/>
                </a:lnTo>
                <a:lnTo>
                  <a:pt x="392255" y="658163"/>
                </a:lnTo>
                <a:lnTo>
                  <a:pt x="409559" y="634661"/>
                </a:lnTo>
                <a:lnTo>
                  <a:pt x="434179" y="602369"/>
                </a:lnTo>
                <a:lnTo>
                  <a:pt x="464013" y="563944"/>
                </a:lnTo>
                <a:lnTo>
                  <a:pt x="241709" y="563944"/>
                </a:lnTo>
                <a:lnTo>
                  <a:pt x="236631" y="557887"/>
                </a:lnTo>
                <a:lnTo>
                  <a:pt x="232434" y="553176"/>
                </a:lnTo>
                <a:lnTo>
                  <a:pt x="228553" y="548252"/>
                </a:lnTo>
                <a:lnTo>
                  <a:pt x="206995" y="519949"/>
                </a:lnTo>
                <a:lnTo>
                  <a:pt x="167913" y="466470"/>
                </a:lnTo>
                <a:lnTo>
                  <a:pt x="160196" y="456509"/>
                </a:lnTo>
                <a:lnTo>
                  <a:pt x="4387" y="456509"/>
                </a:lnTo>
                <a:lnTo>
                  <a:pt x="0" y="454713"/>
                </a:lnTo>
                <a:close/>
              </a:path>
              <a:path w="845820" h="800735">
                <a:moveTo>
                  <a:pt x="762415" y="0"/>
                </a:moveTo>
                <a:lnTo>
                  <a:pt x="710293" y="43428"/>
                </a:lnTo>
                <a:lnTo>
                  <a:pt x="677766" y="76434"/>
                </a:lnTo>
                <a:lnTo>
                  <a:pt x="639859" y="116170"/>
                </a:lnTo>
                <a:lnTo>
                  <a:pt x="597890" y="161113"/>
                </a:lnTo>
                <a:lnTo>
                  <a:pt x="553176" y="209741"/>
                </a:lnTo>
                <a:lnTo>
                  <a:pt x="507036" y="260532"/>
                </a:lnTo>
                <a:lnTo>
                  <a:pt x="460786" y="311964"/>
                </a:lnTo>
                <a:lnTo>
                  <a:pt x="415746" y="362516"/>
                </a:lnTo>
                <a:lnTo>
                  <a:pt x="373232" y="410665"/>
                </a:lnTo>
                <a:lnTo>
                  <a:pt x="334562" y="454890"/>
                </a:lnTo>
                <a:lnTo>
                  <a:pt x="301055" y="493669"/>
                </a:lnTo>
                <a:lnTo>
                  <a:pt x="274027" y="525479"/>
                </a:lnTo>
                <a:lnTo>
                  <a:pt x="250870" y="553659"/>
                </a:lnTo>
                <a:lnTo>
                  <a:pt x="246650" y="558266"/>
                </a:lnTo>
                <a:lnTo>
                  <a:pt x="241709" y="563944"/>
                </a:lnTo>
                <a:lnTo>
                  <a:pt x="464013" y="563944"/>
                </a:lnTo>
                <a:lnTo>
                  <a:pt x="500170" y="517902"/>
                </a:lnTo>
                <a:lnTo>
                  <a:pt x="579833" y="417730"/>
                </a:lnTo>
                <a:lnTo>
                  <a:pt x="662776" y="314820"/>
                </a:lnTo>
                <a:lnTo>
                  <a:pt x="702229" y="266391"/>
                </a:lnTo>
                <a:lnTo>
                  <a:pt x="738605" y="222141"/>
                </a:lnTo>
                <a:lnTo>
                  <a:pt x="770603" y="183690"/>
                </a:lnTo>
                <a:lnTo>
                  <a:pt x="796926" y="152661"/>
                </a:lnTo>
                <a:lnTo>
                  <a:pt x="822313" y="123919"/>
                </a:lnTo>
                <a:lnTo>
                  <a:pt x="828033" y="116975"/>
                </a:lnTo>
                <a:lnTo>
                  <a:pt x="833253" y="109616"/>
                </a:lnTo>
                <a:lnTo>
                  <a:pt x="837791" y="101619"/>
                </a:lnTo>
                <a:lnTo>
                  <a:pt x="843722" y="89092"/>
                </a:lnTo>
                <a:lnTo>
                  <a:pt x="845352" y="81065"/>
                </a:lnTo>
                <a:lnTo>
                  <a:pt x="842140" y="73791"/>
                </a:lnTo>
                <a:lnTo>
                  <a:pt x="833543" y="63520"/>
                </a:lnTo>
                <a:lnTo>
                  <a:pt x="827894" y="57111"/>
                </a:lnTo>
                <a:lnTo>
                  <a:pt x="823759" y="56188"/>
                </a:lnTo>
                <a:lnTo>
                  <a:pt x="813739" y="56188"/>
                </a:lnTo>
                <a:lnTo>
                  <a:pt x="803399" y="54990"/>
                </a:lnTo>
                <a:lnTo>
                  <a:pt x="796186" y="50545"/>
                </a:lnTo>
                <a:lnTo>
                  <a:pt x="792250" y="43250"/>
                </a:lnTo>
                <a:lnTo>
                  <a:pt x="791743" y="33507"/>
                </a:lnTo>
                <a:lnTo>
                  <a:pt x="792114" y="30307"/>
                </a:lnTo>
                <a:lnTo>
                  <a:pt x="791294" y="26158"/>
                </a:lnTo>
                <a:lnTo>
                  <a:pt x="789276" y="23777"/>
                </a:lnTo>
                <a:lnTo>
                  <a:pt x="783917" y="18311"/>
                </a:lnTo>
                <a:lnTo>
                  <a:pt x="776306" y="11423"/>
                </a:lnTo>
                <a:lnTo>
                  <a:pt x="768464" y="4767"/>
                </a:lnTo>
                <a:lnTo>
                  <a:pt x="762415" y="0"/>
                </a:lnTo>
                <a:close/>
              </a:path>
              <a:path w="845820" h="800735">
                <a:moveTo>
                  <a:pt x="99556" y="386204"/>
                </a:moveTo>
                <a:lnTo>
                  <a:pt x="92120" y="386421"/>
                </a:lnTo>
                <a:lnTo>
                  <a:pt x="83764" y="389004"/>
                </a:lnTo>
                <a:lnTo>
                  <a:pt x="77000" y="390620"/>
                </a:lnTo>
                <a:lnTo>
                  <a:pt x="69524" y="392138"/>
                </a:lnTo>
                <a:lnTo>
                  <a:pt x="61631" y="394419"/>
                </a:lnTo>
                <a:lnTo>
                  <a:pt x="53614" y="398323"/>
                </a:lnTo>
                <a:lnTo>
                  <a:pt x="49904" y="402661"/>
                </a:lnTo>
                <a:lnTo>
                  <a:pt x="54742" y="409558"/>
                </a:lnTo>
                <a:lnTo>
                  <a:pt x="55396" y="416277"/>
                </a:lnTo>
                <a:lnTo>
                  <a:pt x="50914" y="421066"/>
                </a:lnTo>
                <a:lnTo>
                  <a:pt x="39085" y="424296"/>
                </a:lnTo>
                <a:lnTo>
                  <a:pt x="24157" y="427952"/>
                </a:lnTo>
                <a:lnTo>
                  <a:pt x="10376" y="434024"/>
                </a:lnTo>
                <a:lnTo>
                  <a:pt x="6763" y="436457"/>
                </a:lnTo>
                <a:lnTo>
                  <a:pt x="13656" y="446349"/>
                </a:lnTo>
                <a:lnTo>
                  <a:pt x="4387" y="456509"/>
                </a:lnTo>
                <a:lnTo>
                  <a:pt x="160196" y="456509"/>
                </a:lnTo>
                <a:lnTo>
                  <a:pt x="146120" y="438341"/>
                </a:lnTo>
                <a:lnTo>
                  <a:pt x="136404" y="426850"/>
                </a:lnTo>
                <a:lnTo>
                  <a:pt x="126285" y="415664"/>
                </a:lnTo>
                <a:lnTo>
                  <a:pt x="116027" y="404579"/>
                </a:lnTo>
                <a:lnTo>
                  <a:pt x="105897" y="393390"/>
                </a:lnTo>
                <a:lnTo>
                  <a:pt x="99556" y="386204"/>
                </a:lnTo>
                <a:close/>
              </a:path>
              <a:path w="845820" h="800735">
                <a:moveTo>
                  <a:pt x="822008" y="55798"/>
                </a:moveTo>
                <a:lnTo>
                  <a:pt x="813739" y="56188"/>
                </a:lnTo>
                <a:lnTo>
                  <a:pt x="823759" y="56188"/>
                </a:lnTo>
                <a:lnTo>
                  <a:pt x="822008" y="55798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3668" y="4201669"/>
            <a:ext cx="845819" cy="800735"/>
          </a:xfrm>
          <a:custGeom>
            <a:avLst/>
            <a:gdLst/>
            <a:ahLst/>
            <a:cxnLst/>
            <a:rect l="l" t="t" r="r" b="b"/>
            <a:pathLst>
              <a:path w="845820" h="800735">
                <a:moveTo>
                  <a:pt x="306594" y="768052"/>
                </a:moveTo>
                <a:lnTo>
                  <a:pt x="213664" y="768052"/>
                </a:lnTo>
                <a:lnTo>
                  <a:pt x="224578" y="768279"/>
                </a:lnTo>
                <a:lnTo>
                  <a:pt x="247583" y="789325"/>
                </a:lnTo>
                <a:lnTo>
                  <a:pt x="263540" y="800190"/>
                </a:lnTo>
                <a:lnTo>
                  <a:pt x="279217" y="796690"/>
                </a:lnTo>
                <a:lnTo>
                  <a:pt x="301382" y="774641"/>
                </a:lnTo>
                <a:lnTo>
                  <a:pt x="306594" y="768052"/>
                </a:lnTo>
                <a:close/>
              </a:path>
              <a:path w="845820" h="800735">
                <a:moveTo>
                  <a:pt x="0" y="454713"/>
                </a:moveTo>
                <a:lnTo>
                  <a:pt x="3797" y="464037"/>
                </a:lnTo>
                <a:lnTo>
                  <a:pt x="25887" y="512557"/>
                </a:lnTo>
                <a:lnTo>
                  <a:pt x="50712" y="559305"/>
                </a:lnTo>
                <a:lnTo>
                  <a:pt x="76998" y="605557"/>
                </a:lnTo>
                <a:lnTo>
                  <a:pt x="103469" y="652588"/>
                </a:lnTo>
                <a:lnTo>
                  <a:pt x="128851" y="701674"/>
                </a:lnTo>
                <a:lnTo>
                  <a:pt x="161871" y="758520"/>
                </a:lnTo>
                <a:lnTo>
                  <a:pt x="185132" y="778387"/>
                </a:lnTo>
                <a:lnTo>
                  <a:pt x="201456" y="776493"/>
                </a:lnTo>
                <a:lnTo>
                  <a:pt x="213664" y="768052"/>
                </a:lnTo>
                <a:lnTo>
                  <a:pt x="306594" y="768052"/>
                </a:lnTo>
                <a:lnTo>
                  <a:pt x="336805" y="729860"/>
                </a:lnTo>
                <a:lnTo>
                  <a:pt x="392254" y="658163"/>
                </a:lnTo>
                <a:lnTo>
                  <a:pt x="409558" y="634661"/>
                </a:lnTo>
                <a:lnTo>
                  <a:pt x="434178" y="602369"/>
                </a:lnTo>
                <a:lnTo>
                  <a:pt x="464012" y="563944"/>
                </a:lnTo>
                <a:lnTo>
                  <a:pt x="241708" y="563944"/>
                </a:lnTo>
                <a:lnTo>
                  <a:pt x="236630" y="557887"/>
                </a:lnTo>
                <a:lnTo>
                  <a:pt x="232433" y="553176"/>
                </a:lnTo>
                <a:lnTo>
                  <a:pt x="228552" y="548252"/>
                </a:lnTo>
                <a:lnTo>
                  <a:pt x="206994" y="519949"/>
                </a:lnTo>
                <a:lnTo>
                  <a:pt x="167912" y="466470"/>
                </a:lnTo>
                <a:lnTo>
                  <a:pt x="160194" y="456509"/>
                </a:lnTo>
                <a:lnTo>
                  <a:pt x="4386" y="456509"/>
                </a:lnTo>
                <a:lnTo>
                  <a:pt x="0" y="454713"/>
                </a:lnTo>
                <a:close/>
              </a:path>
              <a:path w="845820" h="800735">
                <a:moveTo>
                  <a:pt x="762414" y="0"/>
                </a:moveTo>
                <a:lnTo>
                  <a:pt x="710291" y="43428"/>
                </a:lnTo>
                <a:lnTo>
                  <a:pt x="677765" y="76434"/>
                </a:lnTo>
                <a:lnTo>
                  <a:pt x="639858" y="116170"/>
                </a:lnTo>
                <a:lnTo>
                  <a:pt x="597889" y="161113"/>
                </a:lnTo>
                <a:lnTo>
                  <a:pt x="553175" y="209741"/>
                </a:lnTo>
                <a:lnTo>
                  <a:pt x="507035" y="260532"/>
                </a:lnTo>
                <a:lnTo>
                  <a:pt x="460785" y="311964"/>
                </a:lnTo>
                <a:lnTo>
                  <a:pt x="415745" y="362516"/>
                </a:lnTo>
                <a:lnTo>
                  <a:pt x="373231" y="410665"/>
                </a:lnTo>
                <a:lnTo>
                  <a:pt x="334561" y="454890"/>
                </a:lnTo>
                <a:lnTo>
                  <a:pt x="301054" y="493669"/>
                </a:lnTo>
                <a:lnTo>
                  <a:pt x="274026" y="525479"/>
                </a:lnTo>
                <a:lnTo>
                  <a:pt x="250869" y="553659"/>
                </a:lnTo>
                <a:lnTo>
                  <a:pt x="246649" y="558266"/>
                </a:lnTo>
                <a:lnTo>
                  <a:pt x="241708" y="563944"/>
                </a:lnTo>
                <a:lnTo>
                  <a:pt x="464012" y="563944"/>
                </a:lnTo>
                <a:lnTo>
                  <a:pt x="500169" y="517902"/>
                </a:lnTo>
                <a:lnTo>
                  <a:pt x="579832" y="417730"/>
                </a:lnTo>
                <a:lnTo>
                  <a:pt x="662775" y="314820"/>
                </a:lnTo>
                <a:lnTo>
                  <a:pt x="702228" y="266391"/>
                </a:lnTo>
                <a:lnTo>
                  <a:pt x="738603" y="222141"/>
                </a:lnTo>
                <a:lnTo>
                  <a:pt x="770602" y="183690"/>
                </a:lnTo>
                <a:lnTo>
                  <a:pt x="796925" y="152661"/>
                </a:lnTo>
                <a:lnTo>
                  <a:pt x="822312" y="123919"/>
                </a:lnTo>
                <a:lnTo>
                  <a:pt x="828032" y="116975"/>
                </a:lnTo>
                <a:lnTo>
                  <a:pt x="833252" y="109616"/>
                </a:lnTo>
                <a:lnTo>
                  <a:pt x="837790" y="101619"/>
                </a:lnTo>
                <a:lnTo>
                  <a:pt x="843721" y="89093"/>
                </a:lnTo>
                <a:lnTo>
                  <a:pt x="845351" y="81066"/>
                </a:lnTo>
                <a:lnTo>
                  <a:pt x="842139" y="73791"/>
                </a:lnTo>
                <a:lnTo>
                  <a:pt x="833542" y="63520"/>
                </a:lnTo>
                <a:lnTo>
                  <a:pt x="827893" y="57111"/>
                </a:lnTo>
                <a:lnTo>
                  <a:pt x="823758" y="56188"/>
                </a:lnTo>
                <a:lnTo>
                  <a:pt x="813738" y="56188"/>
                </a:lnTo>
                <a:lnTo>
                  <a:pt x="803398" y="54990"/>
                </a:lnTo>
                <a:lnTo>
                  <a:pt x="796185" y="50545"/>
                </a:lnTo>
                <a:lnTo>
                  <a:pt x="792250" y="43250"/>
                </a:lnTo>
                <a:lnTo>
                  <a:pt x="791742" y="33507"/>
                </a:lnTo>
                <a:lnTo>
                  <a:pt x="792113" y="30309"/>
                </a:lnTo>
                <a:lnTo>
                  <a:pt x="791293" y="26159"/>
                </a:lnTo>
                <a:lnTo>
                  <a:pt x="789276" y="23777"/>
                </a:lnTo>
                <a:lnTo>
                  <a:pt x="783917" y="18311"/>
                </a:lnTo>
                <a:lnTo>
                  <a:pt x="776305" y="11423"/>
                </a:lnTo>
                <a:lnTo>
                  <a:pt x="768463" y="4767"/>
                </a:lnTo>
                <a:lnTo>
                  <a:pt x="762414" y="0"/>
                </a:lnTo>
                <a:close/>
              </a:path>
              <a:path w="845820" h="800735">
                <a:moveTo>
                  <a:pt x="99555" y="386204"/>
                </a:moveTo>
                <a:lnTo>
                  <a:pt x="92119" y="386421"/>
                </a:lnTo>
                <a:lnTo>
                  <a:pt x="83763" y="389004"/>
                </a:lnTo>
                <a:lnTo>
                  <a:pt x="76999" y="390620"/>
                </a:lnTo>
                <a:lnTo>
                  <a:pt x="69524" y="392138"/>
                </a:lnTo>
                <a:lnTo>
                  <a:pt x="61630" y="394419"/>
                </a:lnTo>
                <a:lnTo>
                  <a:pt x="53613" y="398323"/>
                </a:lnTo>
                <a:lnTo>
                  <a:pt x="49903" y="402661"/>
                </a:lnTo>
                <a:lnTo>
                  <a:pt x="54741" y="409558"/>
                </a:lnTo>
                <a:lnTo>
                  <a:pt x="55395" y="416277"/>
                </a:lnTo>
                <a:lnTo>
                  <a:pt x="50913" y="421067"/>
                </a:lnTo>
                <a:lnTo>
                  <a:pt x="39084" y="424296"/>
                </a:lnTo>
                <a:lnTo>
                  <a:pt x="24156" y="427953"/>
                </a:lnTo>
                <a:lnTo>
                  <a:pt x="10375" y="434024"/>
                </a:lnTo>
                <a:lnTo>
                  <a:pt x="6762" y="436458"/>
                </a:lnTo>
                <a:lnTo>
                  <a:pt x="13655" y="446350"/>
                </a:lnTo>
                <a:lnTo>
                  <a:pt x="4386" y="456509"/>
                </a:lnTo>
                <a:lnTo>
                  <a:pt x="160194" y="456509"/>
                </a:lnTo>
                <a:lnTo>
                  <a:pt x="146119" y="438341"/>
                </a:lnTo>
                <a:lnTo>
                  <a:pt x="136403" y="426851"/>
                </a:lnTo>
                <a:lnTo>
                  <a:pt x="126284" y="415665"/>
                </a:lnTo>
                <a:lnTo>
                  <a:pt x="116026" y="404579"/>
                </a:lnTo>
                <a:lnTo>
                  <a:pt x="105896" y="393390"/>
                </a:lnTo>
                <a:lnTo>
                  <a:pt x="99555" y="386204"/>
                </a:lnTo>
                <a:close/>
              </a:path>
              <a:path w="845820" h="800735">
                <a:moveTo>
                  <a:pt x="822007" y="55798"/>
                </a:moveTo>
                <a:lnTo>
                  <a:pt x="813738" y="56188"/>
                </a:lnTo>
                <a:lnTo>
                  <a:pt x="823758" y="56188"/>
                </a:lnTo>
                <a:lnTo>
                  <a:pt x="822007" y="55798"/>
                </a:lnTo>
                <a:close/>
              </a:path>
            </a:pathLst>
          </a:custGeom>
          <a:solidFill>
            <a:srgbClr val="60D93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08664"/>
            <a:ext cx="99231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75" dirty="0">
                <a:latin typeface="Arial"/>
                <a:cs typeface="Arial"/>
              </a:rPr>
              <a:t>Join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85" dirty="0">
                <a:latin typeface="Arial"/>
                <a:cs typeface="Arial"/>
              </a:rPr>
              <a:t>KStream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520" dirty="0">
                <a:latin typeface="Arial"/>
                <a:cs typeface="Arial"/>
              </a:rPr>
              <a:t>-</a:t>
            </a:r>
            <a:r>
              <a:rPr sz="7000" b="1" spc="-30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KStream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5680" y="5130733"/>
            <a:ext cx="1481455" cy="784225"/>
          </a:xfrm>
          <a:custGeom>
            <a:avLst/>
            <a:gdLst/>
            <a:ahLst/>
            <a:cxnLst/>
            <a:rect l="l" t="t" r="r" b="b"/>
            <a:pathLst>
              <a:path w="1481454" h="784225">
                <a:moveTo>
                  <a:pt x="1260567" y="0"/>
                </a:moveTo>
                <a:lnTo>
                  <a:pt x="220859" y="0"/>
                </a:lnTo>
                <a:lnTo>
                  <a:pt x="176909" y="169"/>
                </a:lnTo>
                <a:lnTo>
                  <a:pt x="113313" y="4565"/>
                </a:lnTo>
                <a:lnTo>
                  <a:pt x="64819" y="23870"/>
                </a:lnTo>
                <a:lnTo>
                  <a:pt x="23870" y="64819"/>
                </a:lnTo>
                <a:lnTo>
                  <a:pt x="4565" y="113313"/>
                </a:lnTo>
                <a:lnTo>
                  <a:pt x="169" y="176909"/>
                </a:lnTo>
                <a:lnTo>
                  <a:pt x="0" y="220859"/>
                </a:lnTo>
                <a:lnTo>
                  <a:pt x="0" y="562966"/>
                </a:lnTo>
                <a:lnTo>
                  <a:pt x="169" y="606915"/>
                </a:lnTo>
                <a:lnTo>
                  <a:pt x="4565" y="670511"/>
                </a:lnTo>
                <a:lnTo>
                  <a:pt x="23870" y="719006"/>
                </a:lnTo>
                <a:lnTo>
                  <a:pt x="64819" y="759954"/>
                </a:lnTo>
                <a:lnTo>
                  <a:pt x="113313" y="779259"/>
                </a:lnTo>
                <a:lnTo>
                  <a:pt x="176909" y="783656"/>
                </a:lnTo>
                <a:lnTo>
                  <a:pt x="220859" y="783825"/>
                </a:lnTo>
                <a:lnTo>
                  <a:pt x="1260567" y="783825"/>
                </a:lnTo>
                <a:lnTo>
                  <a:pt x="1304518" y="783656"/>
                </a:lnTo>
                <a:lnTo>
                  <a:pt x="1368114" y="779259"/>
                </a:lnTo>
                <a:lnTo>
                  <a:pt x="1416608" y="759954"/>
                </a:lnTo>
                <a:lnTo>
                  <a:pt x="1457557" y="719006"/>
                </a:lnTo>
                <a:lnTo>
                  <a:pt x="1476861" y="670511"/>
                </a:lnTo>
                <a:lnTo>
                  <a:pt x="1481259" y="606915"/>
                </a:lnTo>
                <a:lnTo>
                  <a:pt x="1481428" y="562966"/>
                </a:lnTo>
                <a:lnTo>
                  <a:pt x="1481428" y="220859"/>
                </a:lnTo>
                <a:lnTo>
                  <a:pt x="1481259" y="176909"/>
                </a:lnTo>
                <a:lnTo>
                  <a:pt x="1476861" y="113313"/>
                </a:lnTo>
                <a:lnTo>
                  <a:pt x="1457557" y="64819"/>
                </a:lnTo>
                <a:lnTo>
                  <a:pt x="1416608" y="23870"/>
                </a:lnTo>
                <a:lnTo>
                  <a:pt x="1368114" y="4565"/>
                </a:lnTo>
                <a:lnTo>
                  <a:pt x="1304518" y="169"/>
                </a:lnTo>
                <a:lnTo>
                  <a:pt x="1260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3457" y="5344161"/>
            <a:ext cx="11658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KSt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950" spc="35" dirty="0">
                <a:solidFill>
                  <a:srgbClr val="FFFFFF"/>
                </a:solidFill>
                <a:latin typeface="Arial MT"/>
                <a:cs typeface="Arial MT"/>
              </a:rPr>
              <a:t>eam1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5680" y="6740125"/>
            <a:ext cx="1481455" cy="784225"/>
          </a:xfrm>
          <a:custGeom>
            <a:avLst/>
            <a:gdLst/>
            <a:ahLst/>
            <a:cxnLst/>
            <a:rect l="l" t="t" r="r" b="b"/>
            <a:pathLst>
              <a:path w="1481454" h="784225">
                <a:moveTo>
                  <a:pt x="1260567" y="0"/>
                </a:moveTo>
                <a:lnTo>
                  <a:pt x="220859" y="0"/>
                </a:lnTo>
                <a:lnTo>
                  <a:pt x="176909" y="169"/>
                </a:lnTo>
                <a:lnTo>
                  <a:pt x="113313" y="4565"/>
                </a:lnTo>
                <a:lnTo>
                  <a:pt x="64819" y="23870"/>
                </a:lnTo>
                <a:lnTo>
                  <a:pt x="23870" y="64819"/>
                </a:lnTo>
                <a:lnTo>
                  <a:pt x="4565" y="113313"/>
                </a:lnTo>
                <a:lnTo>
                  <a:pt x="169" y="176909"/>
                </a:lnTo>
                <a:lnTo>
                  <a:pt x="0" y="220859"/>
                </a:lnTo>
                <a:lnTo>
                  <a:pt x="0" y="562966"/>
                </a:lnTo>
                <a:lnTo>
                  <a:pt x="169" y="606915"/>
                </a:lnTo>
                <a:lnTo>
                  <a:pt x="4565" y="670511"/>
                </a:lnTo>
                <a:lnTo>
                  <a:pt x="23870" y="719006"/>
                </a:lnTo>
                <a:lnTo>
                  <a:pt x="64819" y="759954"/>
                </a:lnTo>
                <a:lnTo>
                  <a:pt x="113313" y="779259"/>
                </a:lnTo>
                <a:lnTo>
                  <a:pt x="176909" y="783656"/>
                </a:lnTo>
                <a:lnTo>
                  <a:pt x="220859" y="783825"/>
                </a:lnTo>
                <a:lnTo>
                  <a:pt x="1260567" y="783825"/>
                </a:lnTo>
                <a:lnTo>
                  <a:pt x="1304518" y="783656"/>
                </a:lnTo>
                <a:lnTo>
                  <a:pt x="1368114" y="779259"/>
                </a:lnTo>
                <a:lnTo>
                  <a:pt x="1416608" y="759954"/>
                </a:lnTo>
                <a:lnTo>
                  <a:pt x="1457557" y="719006"/>
                </a:lnTo>
                <a:lnTo>
                  <a:pt x="1476861" y="670511"/>
                </a:lnTo>
                <a:lnTo>
                  <a:pt x="1481259" y="606915"/>
                </a:lnTo>
                <a:lnTo>
                  <a:pt x="1481428" y="562966"/>
                </a:lnTo>
                <a:lnTo>
                  <a:pt x="1481428" y="220859"/>
                </a:lnTo>
                <a:lnTo>
                  <a:pt x="1481259" y="176909"/>
                </a:lnTo>
                <a:lnTo>
                  <a:pt x="1476861" y="113313"/>
                </a:lnTo>
                <a:lnTo>
                  <a:pt x="1457557" y="64819"/>
                </a:lnTo>
                <a:lnTo>
                  <a:pt x="1416608" y="23870"/>
                </a:lnTo>
                <a:lnTo>
                  <a:pt x="1368114" y="4565"/>
                </a:lnTo>
                <a:lnTo>
                  <a:pt x="1304518" y="169"/>
                </a:lnTo>
                <a:lnTo>
                  <a:pt x="1260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23457" y="6953553"/>
            <a:ext cx="11658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5" dirty="0">
                <a:solidFill>
                  <a:srgbClr val="FFFFFF"/>
                </a:solidFill>
                <a:latin typeface="Arial MT"/>
                <a:cs typeface="Arial MT"/>
              </a:rPr>
              <a:t>KSt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950" spc="35" dirty="0">
                <a:solidFill>
                  <a:srgbClr val="FFFFFF"/>
                </a:solidFill>
                <a:latin typeface="Arial MT"/>
                <a:cs typeface="Arial MT"/>
              </a:rPr>
              <a:t>eam2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4302" y="5130733"/>
            <a:ext cx="1481455" cy="784225"/>
          </a:xfrm>
          <a:custGeom>
            <a:avLst/>
            <a:gdLst/>
            <a:ahLst/>
            <a:cxnLst/>
            <a:rect l="l" t="t" r="r" b="b"/>
            <a:pathLst>
              <a:path w="1481454" h="784225">
                <a:moveTo>
                  <a:pt x="1260567" y="0"/>
                </a:moveTo>
                <a:lnTo>
                  <a:pt x="220859" y="0"/>
                </a:lnTo>
                <a:lnTo>
                  <a:pt x="176909" y="169"/>
                </a:lnTo>
                <a:lnTo>
                  <a:pt x="113313" y="4565"/>
                </a:lnTo>
                <a:lnTo>
                  <a:pt x="64819" y="23870"/>
                </a:lnTo>
                <a:lnTo>
                  <a:pt x="23870" y="64819"/>
                </a:lnTo>
                <a:lnTo>
                  <a:pt x="4565" y="113313"/>
                </a:lnTo>
                <a:lnTo>
                  <a:pt x="169" y="176909"/>
                </a:lnTo>
                <a:lnTo>
                  <a:pt x="0" y="220859"/>
                </a:lnTo>
                <a:lnTo>
                  <a:pt x="0" y="562966"/>
                </a:lnTo>
                <a:lnTo>
                  <a:pt x="169" y="606915"/>
                </a:lnTo>
                <a:lnTo>
                  <a:pt x="4565" y="670511"/>
                </a:lnTo>
                <a:lnTo>
                  <a:pt x="23870" y="719006"/>
                </a:lnTo>
                <a:lnTo>
                  <a:pt x="64819" y="759954"/>
                </a:lnTo>
                <a:lnTo>
                  <a:pt x="113313" y="779259"/>
                </a:lnTo>
                <a:lnTo>
                  <a:pt x="176909" y="783656"/>
                </a:lnTo>
                <a:lnTo>
                  <a:pt x="220859" y="783825"/>
                </a:lnTo>
                <a:lnTo>
                  <a:pt x="1260567" y="783825"/>
                </a:lnTo>
                <a:lnTo>
                  <a:pt x="1304518" y="783656"/>
                </a:lnTo>
                <a:lnTo>
                  <a:pt x="1368114" y="779259"/>
                </a:lnTo>
                <a:lnTo>
                  <a:pt x="1416608" y="759954"/>
                </a:lnTo>
                <a:lnTo>
                  <a:pt x="1457556" y="719006"/>
                </a:lnTo>
                <a:lnTo>
                  <a:pt x="1476861" y="670511"/>
                </a:lnTo>
                <a:lnTo>
                  <a:pt x="1481259" y="606915"/>
                </a:lnTo>
                <a:lnTo>
                  <a:pt x="1481428" y="562966"/>
                </a:lnTo>
                <a:lnTo>
                  <a:pt x="1481428" y="220859"/>
                </a:lnTo>
                <a:lnTo>
                  <a:pt x="1481259" y="176909"/>
                </a:lnTo>
                <a:lnTo>
                  <a:pt x="1476861" y="113313"/>
                </a:lnTo>
                <a:lnTo>
                  <a:pt x="1457556" y="64819"/>
                </a:lnTo>
                <a:lnTo>
                  <a:pt x="1416608" y="23870"/>
                </a:lnTo>
                <a:lnTo>
                  <a:pt x="1368114" y="4565"/>
                </a:lnTo>
                <a:lnTo>
                  <a:pt x="1304518" y="169"/>
                </a:lnTo>
                <a:lnTo>
                  <a:pt x="1260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50430" y="5349397"/>
            <a:ext cx="7893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2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950" spc="75" dirty="0">
                <a:solidFill>
                  <a:srgbClr val="FFFFFF"/>
                </a:solidFill>
                <a:latin typeface="Arial MT"/>
                <a:cs typeface="Arial MT"/>
              </a:rPr>
              <a:t>opic1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4302" y="6740125"/>
            <a:ext cx="1481455" cy="784225"/>
          </a:xfrm>
          <a:custGeom>
            <a:avLst/>
            <a:gdLst/>
            <a:ahLst/>
            <a:cxnLst/>
            <a:rect l="l" t="t" r="r" b="b"/>
            <a:pathLst>
              <a:path w="1481454" h="784225">
                <a:moveTo>
                  <a:pt x="1260567" y="0"/>
                </a:moveTo>
                <a:lnTo>
                  <a:pt x="220859" y="0"/>
                </a:lnTo>
                <a:lnTo>
                  <a:pt x="176909" y="169"/>
                </a:lnTo>
                <a:lnTo>
                  <a:pt x="113313" y="4565"/>
                </a:lnTo>
                <a:lnTo>
                  <a:pt x="64819" y="23870"/>
                </a:lnTo>
                <a:lnTo>
                  <a:pt x="23870" y="64819"/>
                </a:lnTo>
                <a:lnTo>
                  <a:pt x="4565" y="113313"/>
                </a:lnTo>
                <a:lnTo>
                  <a:pt x="169" y="176909"/>
                </a:lnTo>
                <a:lnTo>
                  <a:pt x="0" y="220859"/>
                </a:lnTo>
                <a:lnTo>
                  <a:pt x="0" y="562966"/>
                </a:lnTo>
                <a:lnTo>
                  <a:pt x="169" y="606915"/>
                </a:lnTo>
                <a:lnTo>
                  <a:pt x="4565" y="670511"/>
                </a:lnTo>
                <a:lnTo>
                  <a:pt x="23870" y="719006"/>
                </a:lnTo>
                <a:lnTo>
                  <a:pt x="64819" y="759954"/>
                </a:lnTo>
                <a:lnTo>
                  <a:pt x="113313" y="779259"/>
                </a:lnTo>
                <a:lnTo>
                  <a:pt x="176909" y="783656"/>
                </a:lnTo>
                <a:lnTo>
                  <a:pt x="220859" y="783825"/>
                </a:lnTo>
                <a:lnTo>
                  <a:pt x="1260567" y="783825"/>
                </a:lnTo>
                <a:lnTo>
                  <a:pt x="1304518" y="783656"/>
                </a:lnTo>
                <a:lnTo>
                  <a:pt x="1368114" y="779259"/>
                </a:lnTo>
                <a:lnTo>
                  <a:pt x="1416608" y="759954"/>
                </a:lnTo>
                <a:lnTo>
                  <a:pt x="1457556" y="719006"/>
                </a:lnTo>
                <a:lnTo>
                  <a:pt x="1476861" y="670511"/>
                </a:lnTo>
                <a:lnTo>
                  <a:pt x="1481259" y="606915"/>
                </a:lnTo>
                <a:lnTo>
                  <a:pt x="1481428" y="562966"/>
                </a:lnTo>
                <a:lnTo>
                  <a:pt x="1481428" y="220859"/>
                </a:lnTo>
                <a:lnTo>
                  <a:pt x="1481259" y="176909"/>
                </a:lnTo>
                <a:lnTo>
                  <a:pt x="1476861" y="113313"/>
                </a:lnTo>
                <a:lnTo>
                  <a:pt x="1457556" y="64819"/>
                </a:lnTo>
                <a:lnTo>
                  <a:pt x="1416608" y="23870"/>
                </a:lnTo>
                <a:lnTo>
                  <a:pt x="1368114" y="4565"/>
                </a:lnTo>
                <a:lnTo>
                  <a:pt x="1304518" y="169"/>
                </a:lnTo>
                <a:lnTo>
                  <a:pt x="1260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50430" y="6958789"/>
            <a:ext cx="7893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2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950" spc="75" dirty="0">
                <a:solidFill>
                  <a:srgbClr val="FFFFFF"/>
                </a:solidFill>
                <a:latin typeface="Arial MT"/>
                <a:cs typeface="Arial MT"/>
              </a:rPr>
              <a:t>opic2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74370" y="4329080"/>
            <a:ext cx="4658360" cy="561340"/>
          </a:xfrm>
          <a:custGeom>
            <a:avLst/>
            <a:gdLst/>
            <a:ahLst/>
            <a:cxnLst/>
            <a:rect l="l" t="t" r="r" b="b"/>
            <a:pathLst>
              <a:path w="4658359" h="561339">
                <a:moveTo>
                  <a:pt x="441801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321132"/>
                </a:lnTo>
                <a:lnTo>
                  <a:pt x="183" y="368910"/>
                </a:lnTo>
                <a:lnTo>
                  <a:pt x="1470" y="407441"/>
                </a:lnTo>
                <a:lnTo>
                  <a:pt x="11766" y="462044"/>
                </a:lnTo>
                <a:lnTo>
                  <a:pt x="45785" y="515444"/>
                </a:lnTo>
                <a:lnTo>
                  <a:pt x="99184" y="549463"/>
                </a:lnTo>
                <a:lnTo>
                  <a:pt x="153788" y="559758"/>
                </a:lnTo>
                <a:lnTo>
                  <a:pt x="192319" y="561045"/>
                </a:lnTo>
                <a:lnTo>
                  <a:pt x="240097" y="561228"/>
                </a:lnTo>
                <a:lnTo>
                  <a:pt x="4418016" y="561228"/>
                </a:lnTo>
                <a:lnTo>
                  <a:pt x="4465794" y="561045"/>
                </a:lnTo>
                <a:lnTo>
                  <a:pt x="4504325" y="559758"/>
                </a:lnTo>
                <a:lnTo>
                  <a:pt x="4558929" y="549463"/>
                </a:lnTo>
                <a:lnTo>
                  <a:pt x="4612328" y="515444"/>
                </a:lnTo>
                <a:lnTo>
                  <a:pt x="4646347" y="462044"/>
                </a:lnTo>
                <a:lnTo>
                  <a:pt x="4656642" y="407441"/>
                </a:lnTo>
                <a:lnTo>
                  <a:pt x="4657929" y="368910"/>
                </a:lnTo>
                <a:lnTo>
                  <a:pt x="4658113" y="321132"/>
                </a:lnTo>
                <a:lnTo>
                  <a:pt x="4658113" y="240096"/>
                </a:lnTo>
                <a:lnTo>
                  <a:pt x="4657929" y="192318"/>
                </a:lnTo>
                <a:lnTo>
                  <a:pt x="4656642" y="153787"/>
                </a:lnTo>
                <a:lnTo>
                  <a:pt x="4646347" y="99184"/>
                </a:lnTo>
                <a:lnTo>
                  <a:pt x="4612328" y="45784"/>
                </a:lnTo>
                <a:lnTo>
                  <a:pt x="4558929" y="11765"/>
                </a:lnTo>
                <a:lnTo>
                  <a:pt x="4504325" y="1470"/>
                </a:lnTo>
                <a:lnTo>
                  <a:pt x="4465794" y="183"/>
                </a:lnTo>
                <a:lnTo>
                  <a:pt x="4418016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3917" y="1762909"/>
            <a:ext cx="17173575" cy="298323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KStream-KStream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join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little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different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compared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other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ones.</a:t>
            </a:r>
            <a:endParaRPr sz="3950">
              <a:latin typeface="Arial MT"/>
              <a:cs typeface="Arial MT"/>
            </a:endParaRPr>
          </a:p>
          <a:p>
            <a:pPr marL="1017905" marR="5080" lvl="1" indent="-502920">
              <a:lnSpc>
                <a:spcPts val="4240"/>
              </a:lnSpc>
              <a:spcBef>
                <a:spcPts val="3769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KStream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 </a:t>
            </a:r>
            <a:r>
              <a:rPr sz="3950" spc="-35" dirty="0">
                <a:latin typeface="Arial MT"/>
                <a:cs typeface="Arial MT"/>
              </a:rPr>
              <a:t>an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infinite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stream </a:t>
            </a:r>
            <a:r>
              <a:rPr sz="3950" spc="60" dirty="0">
                <a:latin typeface="Arial MT"/>
                <a:cs typeface="Arial MT"/>
              </a:rPr>
              <a:t>which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5" dirty="0">
                <a:latin typeface="Arial MT"/>
                <a:cs typeface="Arial MT"/>
              </a:rPr>
              <a:t>represents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log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everything </a:t>
            </a:r>
            <a:r>
              <a:rPr sz="3950" spc="55" dirty="0">
                <a:latin typeface="Arial MT"/>
                <a:cs typeface="Arial MT"/>
              </a:rPr>
              <a:t>that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happened.</a:t>
            </a:r>
            <a:endParaRPr sz="3950">
              <a:latin typeface="Arial MT"/>
              <a:cs typeface="Arial MT"/>
            </a:endParaRPr>
          </a:p>
          <a:p>
            <a:pPr marL="2370455">
              <a:lnSpc>
                <a:spcPct val="100000"/>
              </a:lnSpc>
              <a:spcBef>
                <a:spcPts val="2445"/>
              </a:spcBef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A, A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letter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Arial MT"/>
                <a:cs typeface="Arial MT"/>
              </a:rPr>
              <a:t>English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alphabet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74370" y="7764374"/>
            <a:ext cx="4658360" cy="561340"/>
          </a:xfrm>
          <a:custGeom>
            <a:avLst/>
            <a:gdLst/>
            <a:ahLst/>
            <a:cxnLst/>
            <a:rect l="l" t="t" r="r" b="b"/>
            <a:pathLst>
              <a:path w="4658359" h="561340">
                <a:moveTo>
                  <a:pt x="441801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321132"/>
                </a:lnTo>
                <a:lnTo>
                  <a:pt x="183" y="368910"/>
                </a:lnTo>
                <a:lnTo>
                  <a:pt x="1470" y="407441"/>
                </a:lnTo>
                <a:lnTo>
                  <a:pt x="11766" y="462045"/>
                </a:lnTo>
                <a:lnTo>
                  <a:pt x="45785" y="515444"/>
                </a:lnTo>
                <a:lnTo>
                  <a:pt x="99184" y="549463"/>
                </a:lnTo>
                <a:lnTo>
                  <a:pt x="153788" y="559759"/>
                </a:lnTo>
                <a:lnTo>
                  <a:pt x="192319" y="561046"/>
                </a:lnTo>
                <a:lnTo>
                  <a:pt x="240097" y="561230"/>
                </a:lnTo>
                <a:lnTo>
                  <a:pt x="4418016" y="561230"/>
                </a:lnTo>
                <a:lnTo>
                  <a:pt x="4465794" y="561046"/>
                </a:lnTo>
                <a:lnTo>
                  <a:pt x="4504325" y="559759"/>
                </a:lnTo>
                <a:lnTo>
                  <a:pt x="4558929" y="549463"/>
                </a:lnTo>
                <a:lnTo>
                  <a:pt x="4612328" y="515444"/>
                </a:lnTo>
                <a:lnTo>
                  <a:pt x="4646347" y="462045"/>
                </a:lnTo>
                <a:lnTo>
                  <a:pt x="4656642" y="407441"/>
                </a:lnTo>
                <a:lnTo>
                  <a:pt x="4657929" y="368910"/>
                </a:lnTo>
                <a:lnTo>
                  <a:pt x="4658113" y="321132"/>
                </a:lnTo>
                <a:lnTo>
                  <a:pt x="4658113" y="240097"/>
                </a:lnTo>
                <a:lnTo>
                  <a:pt x="4657929" y="192319"/>
                </a:lnTo>
                <a:lnTo>
                  <a:pt x="4656642" y="153788"/>
                </a:lnTo>
                <a:lnTo>
                  <a:pt x="4646347" y="99184"/>
                </a:lnTo>
                <a:lnTo>
                  <a:pt x="4612328" y="45784"/>
                </a:lnTo>
                <a:lnTo>
                  <a:pt x="4558929" y="11766"/>
                </a:lnTo>
                <a:lnTo>
                  <a:pt x="4504325" y="1470"/>
                </a:lnTo>
                <a:lnTo>
                  <a:pt x="4465794" y="183"/>
                </a:lnTo>
                <a:lnTo>
                  <a:pt x="4418016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70639" y="5797005"/>
            <a:ext cx="1844039" cy="713105"/>
          </a:xfrm>
          <a:custGeom>
            <a:avLst/>
            <a:gdLst/>
            <a:ahLst/>
            <a:cxnLst/>
            <a:rect l="l" t="t" r="r" b="b"/>
            <a:pathLst>
              <a:path w="1844040" h="713104">
                <a:moveTo>
                  <a:pt x="1593411" y="0"/>
                </a:moveTo>
                <a:lnTo>
                  <a:pt x="250084" y="0"/>
                </a:lnTo>
                <a:lnTo>
                  <a:pt x="200318" y="191"/>
                </a:lnTo>
                <a:lnTo>
                  <a:pt x="160185" y="1531"/>
                </a:lnTo>
                <a:lnTo>
                  <a:pt x="103309" y="12255"/>
                </a:lnTo>
                <a:lnTo>
                  <a:pt x="47688" y="47689"/>
                </a:lnTo>
                <a:lnTo>
                  <a:pt x="12255" y="103310"/>
                </a:lnTo>
                <a:lnTo>
                  <a:pt x="1531" y="160185"/>
                </a:lnTo>
                <a:lnTo>
                  <a:pt x="191" y="200318"/>
                </a:lnTo>
                <a:lnTo>
                  <a:pt x="0" y="250084"/>
                </a:lnTo>
                <a:lnTo>
                  <a:pt x="0" y="462842"/>
                </a:lnTo>
                <a:lnTo>
                  <a:pt x="191" y="512608"/>
                </a:lnTo>
                <a:lnTo>
                  <a:pt x="1531" y="552741"/>
                </a:lnTo>
                <a:lnTo>
                  <a:pt x="12255" y="609615"/>
                </a:lnTo>
                <a:lnTo>
                  <a:pt x="47688" y="665237"/>
                </a:lnTo>
                <a:lnTo>
                  <a:pt x="103309" y="700671"/>
                </a:lnTo>
                <a:lnTo>
                  <a:pt x="160185" y="711395"/>
                </a:lnTo>
                <a:lnTo>
                  <a:pt x="200318" y="712735"/>
                </a:lnTo>
                <a:lnTo>
                  <a:pt x="250084" y="712926"/>
                </a:lnTo>
                <a:lnTo>
                  <a:pt x="1593411" y="712926"/>
                </a:lnTo>
                <a:lnTo>
                  <a:pt x="1643176" y="712735"/>
                </a:lnTo>
                <a:lnTo>
                  <a:pt x="1683310" y="711395"/>
                </a:lnTo>
                <a:lnTo>
                  <a:pt x="1740184" y="700671"/>
                </a:lnTo>
                <a:lnTo>
                  <a:pt x="1795805" y="665237"/>
                </a:lnTo>
                <a:lnTo>
                  <a:pt x="1831240" y="609615"/>
                </a:lnTo>
                <a:lnTo>
                  <a:pt x="1841963" y="552741"/>
                </a:lnTo>
                <a:lnTo>
                  <a:pt x="1843304" y="512608"/>
                </a:lnTo>
                <a:lnTo>
                  <a:pt x="1843495" y="462842"/>
                </a:lnTo>
                <a:lnTo>
                  <a:pt x="1843495" y="250084"/>
                </a:lnTo>
                <a:lnTo>
                  <a:pt x="1843304" y="200318"/>
                </a:lnTo>
                <a:lnTo>
                  <a:pt x="1841963" y="160185"/>
                </a:lnTo>
                <a:lnTo>
                  <a:pt x="1831240" y="103310"/>
                </a:lnTo>
                <a:lnTo>
                  <a:pt x="1795805" y="47689"/>
                </a:lnTo>
                <a:lnTo>
                  <a:pt x="1740184" y="12255"/>
                </a:lnTo>
                <a:lnTo>
                  <a:pt x="1683310" y="1531"/>
                </a:lnTo>
                <a:lnTo>
                  <a:pt x="1643176" y="191"/>
                </a:lnTo>
                <a:lnTo>
                  <a:pt x="1593411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66843" y="5879381"/>
            <a:ext cx="1251585" cy="538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635" marR="5080" indent="-242570">
              <a:lnSpc>
                <a:spcPct val="104099"/>
              </a:lnSpc>
              <a:spcBef>
                <a:spcPts val="15"/>
              </a:spcBef>
            </a:pPr>
            <a:r>
              <a:rPr sz="1650" spc="45" dirty="0">
                <a:latin typeface="Arial MT"/>
                <a:cs typeface="Arial MT"/>
              </a:rPr>
              <a:t>time</a:t>
            </a:r>
            <a:r>
              <a:rPr sz="1650" spc="-95" dirty="0">
                <a:latin typeface="Arial MT"/>
                <a:cs typeface="Arial MT"/>
              </a:rPr>
              <a:t> </a:t>
            </a:r>
            <a:r>
              <a:rPr sz="1650" spc="65" dirty="0">
                <a:latin typeface="Arial MT"/>
                <a:cs typeface="Arial MT"/>
              </a:rPr>
              <a:t>window </a:t>
            </a:r>
            <a:r>
              <a:rPr sz="1650" spc="-450" dirty="0">
                <a:latin typeface="Arial MT"/>
                <a:cs typeface="Arial MT"/>
              </a:rPr>
              <a:t> </a:t>
            </a:r>
            <a:r>
              <a:rPr sz="1650" spc="-50" dirty="0">
                <a:latin typeface="Arial MT"/>
                <a:cs typeface="Arial MT"/>
              </a:rPr>
              <a:t>(5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secs)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0190" y="5680276"/>
            <a:ext cx="1047115" cy="577850"/>
          </a:xfrm>
          <a:custGeom>
            <a:avLst/>
            <a:gdLst/>
            <a:ahLst/>
            <a:cxnLst/>
            <a:rect l="l" t="t" r="r" b="b"/>
            <a:pathLst>
              <a:path w="1047115" h="577850">
                <a:moveTo>
                  <a:pt x="806991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337352"/>
                </a:lnTo>
                <a:lnTo>
                  <a:pt x="183" y="385130"/>
                </a:lnTo>
                <a:lnTo>
                  <a:pt x="1470" y="423661"/>
                </a:lnTo>
                <a:lnTo>
                  <a:pt x="11765" y="478265"/>
                </a:lnTo>
                <a:lnTo>
                  <a:pt x="45784" y="531664"/>
                </a:lnTo>
                <a:lnTo>
                  <a:pt x="99184" y="565683"/>
                </a:lnTo>
                <a:lnTo>
                  <a:pt x="153787" y="575978"/>
                </a:lnTo>
                <a:lnTo>
                  <a:pt x="192318" y="577265"/>
                </a:lnTo>
                <a:lnTo>
                  <a:pt x="240096" y="577449"/>
                </a:lnTo>
                <a:lnTo>
                  <a:pt x="806991" y="577449"/>
                </a:lnTo>
                <a:lnTo>
                  <a:pt x="854769" y="577265"/>
                </a:lnTo>
                <a:lnTo>
                  <a:pt x="893300" y="575978"/>
                </a:lnTo>
                <a:lnTo>
                  <a:pt x="947904" y="565683"/>
                </a:lnTo>
                <a:lnTo>
                  <a:pt x="1001303" y="531664"/>
                </a:lnTo>
                <a:lnTo>
                  <a:pt x="1035322" y="478265"/>
                </a:lnTo>
                <a:lnTo>
                  <a:pt x="1045617" y="423661"/>
                </a:lnTo>
                <a:lnTo>
                  <a:pt x="1046904" y="385130"/>
                </a:lnTo>
                <a:lnTo>
                  <a:pt x="1047088" y="337352"/>
                </a:lnTo>
                <a:lnTo>
                  <a:pt x="1047088" y="240097"/>
                </a:lnTo>
                <a:lnTo>
                  <a:pt x="1046904" y="192319"/>
                </a:lnTo>
                <a:lnTo>
                  <a:pt x="1045617" y="153788"/>
                </a:lnTo>
                <a:lnTo>
                  <a:pt x="1035322" y="99184"/>
                </a:lnTo>
                <a:lnTo>
                  <a:pt x="1001303" y="45785"/>
                </a:lnTo>
                <a:lnTo>
                  <a:pt x="947904" y="11766"/>
                </a:lnTo>
                <a:lnTo>
                  <a:pt x="893300" y="1470"/>
                </a:lnTo>
                <a:lnTo>
                  <a:pt x="854769" y="183"/>
                </a:lnTo>
                <a:lnTo>
                  <a:pt x="806991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11260" y="5820241"/>
            <a:ext cx="77089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Primary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51224" y="7082516"/>
            <a:ext cx="1273175" cy="577850"/>
          </a:xfrm>
          <a:custGeom>
            <a:avLst/>
            <a:gdLst/>
            <a:ahLst/>
            <a:cxnLst/>
            <a:rect l="l" t="t" r="r" b="b"/>
            <a:pathLst>
              <a:path w="1273175" h="577850">
                <a:moveTo>
                  <a:pt x="1032449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337352"/>
                </a:lnTo>
                <a:lnTo>
                  <a:pt x="183" y="385130"/>
                </a:lnTo>
                <a:lnTo>
                  <a:pt x="1470" y="423660"/>
                </a:lnTo>
                <a:lnTo>
                  <a:pt x="11765" y="478263"/>
                </a:lnTo>
                <a:lnTo>
                  <a:pt x="45784" y="531663"/>
                </a:lnTo>
                <a:lnTo>
                  <a:pt x="99184" y="565683"/>
                </a:lnTo>
                <a:lnTo>
                  <a:pt x="153787" y="575977"/>
                </a:lnTo>
                <a:lnTo>
                  <a:pt x="192318" y="577264"/>
                </a:lnTo>
                <a:lnTo>
                  <a:pt x="240096" y="577448"/>
                </a:lnTo>
                <a:lnTo>
                  <a:pt x="1032449" y="577448"/>
                </a:lnTo>
                <a:lnTo>
                  <a:pt x="1080227" y="577264"/>
                </a:lnTo>
                <a:lnTo>
                  <a:pt x="1118757" y="575977"/>
                </a:lnTo>
                <a:lnTo>
                  <a:pt x="1173361" y="565683"/>
                </a:lnTo>
                <a:lnTo>
                  <a:pt x="1226761" y="531663"/>
                </a:lnTo>
                <a:lnTo>
                  <a:pt x="1260780" y="478263"/>
                </a:lnTo>
                <a:lnTo>
                  <a:pt x="1271075" y="423660"/>
                </a:lnTo>
                <a:lnTo>
                  <a:pt x="1272362" y="385130"/>
                </a:lnTo>
                <a:lnTo>
                  <a:pt x="1272546" y="337352"/>
                </a:lnTo>
                <a:lnTo>
                  <a:pt x="1272546" y="240097"/>
                </a:lnTo>
                <a:lnTo>
                  <a:pt x="1272362" y="192319"/>
                </a:lnTo>
                <a:lnTo>
                  <a:pt x="1271075" y="153788"/>
                </a:lnTo>
                <a:lnTo>
                  <a:pt x="1260780" y="99184"/>
                </a:lnTo>
                <a:lnTo>
                  <a:pt x="1226761" y="45784"/>
                </a:lnTo>
                <a:lnTo>
                  <a:pt x="1173361" y="11765"/>
                </a:lnTo>
                <a:lnTo>
                  <a:pt x="1118757" y="1470"/>
                </a:lnTo>
                <a:lnTo>
                  <a:pt x="1080227" y="183"/>
                </a:lnTo>
                <a:lnTo>
                  <a:pt x="1032449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83512" y="7222480"/>
            <a:ext cx="2439670" cy="95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6205">
              <a:lnSpc>
                <a:spcPct val="100000"/>
              </a:lnSpc>
              <a:spcBef>
                <a:spcPts val="95"/>
              </a:spcBef>
            </a:pPr>
            <a:r>
              <a:rPr sz="1650" spc="30" dirty="0">
                <a:solidFill>
                  <a:srgbClr val="FFFFFF"/>
                </a:solidFill>
                <a:latin typeface="Arial MT"/>
                <a:cs typeface="Arial MT"/>
              </a:rPr>
              <a:t>Secondary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6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Apple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770" y="310312"/>
            <a:ext cx="17868900" cy="1072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850" b="1" spc="-130" dirty="0">
                <a:latin typeface="Arial"/>
                <a:cs typeface="Arial"/>
              </a:rPr>
              <a:t>Overview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65" dirty="0">
                <a:latin typeface="Arial"/>
                <a:cs typeface="Arial"/>
              </a:rPr>
              <a:t>of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30" dirty="0">
                <a:latin typeface="Arial"/>
                <a:cs typeface="Arial"/>
              </a:rPr>
              <a:t>Kafka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135" dirty="0">
                <a:latin typeface="Arial"/>
                <a:cs typeface="Arial"/>
              </a:rPr>
              <a:t>Architecture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245" dirty="0">
                <a:latin typeface="Arial"/>
                <a:cs typeface="Arial"/>
              </a:rPr>
              <a:t>&amp;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114" dirty="0">
                <a:latin typeface="Arial"/>
                <a:cs typeface="Arial"/>
              </a:rPr>
              <a:t>Client</a:t>
            </a:r>
            <a:r>
              <a:rPr sz="6850" b="1" spc="-270" dirty="0">
                <a:latin typeface="Arial"/>
                <a:cs typeface="Arial"/>
              </a:rPr>
              <a:t> </a:t>
            </a:r>
            <a:r>
              <a:rPr sz="6850" b="1" spc="-200" dirty="0">
                <a:latin typeface="Arial"/>
                <a:cs typeface="Arial"/>
              </a:rPr>
              <a:t>APIs</a:t>
            </a:r>
            <a:endParaRPr sz="68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8419" y="4292069"/>
            <a:ext cx="1938281" cy="31504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52066" y="6935179"/>
            <a:ext cx="974725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72390">
              <a:lnSpc>
                <a:spcPct val="102200"/>
              </a:lnSpc>
              <a:spcBef>
                <a:spcPts val="75"/>
              </a:spcBef>
            </a:pPr>
            <a:r>
              <a:rPr sz="1950" b="1" spc="15" dirty="0">
                <a:latin typeface="Verdana"/>
                <a:cs typeface="Verdana"/>
              </a:rPr>
              <a:t>Kafka </a:t>
            </a:r>
            <a:r>
              <a:rPr sz="1950" b="1" spc="-655" dirty="0">
                <a:latin typeface="Verdana"/>
                <a:cs typeface="Verdana"/>
              </a:rPr>
              <a:t> </a:t>
            </a:r>
            <a:r>
              <a:rPr sz="1950" b="1" spc="15" dirty="0">
                <a:latin typeface="Verdana"/>
                <a:cs typeface="Verdana"/>
              </a:rPr>
              <a:t>Broker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7241" y="2030014"/>
            <a:ext cx="2298700" cy="1047115"/>
          </a:xfrm>
          <a:custGeom>
            <a:avLst/>
            <a:gdLst/>
            <a:ahLst/>
            <a:cxnLst/>
            <a:rect l="l" t="t" r="r" b="b"/>
            <a:pathLst>
              <a:path w="2298700" h="1047114">
                <a:moveTo>
                  <a:pt x="2058489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5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70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4"/>
                </a:lnTo>
                <a:lnTo>
                  <a:pt x="99184" y="1035323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058489" y="1047088"/>
                </a:lnTo>
                <a:lnTo>
                  <a:pt x="2106267" y="1046904"/>
                </a:lnTo>
                <a:lnTo>
                  <a:pt x="2144798" y="1045617"/>
                </a:lnTo>
                <a:lnTo>
                  <a:pt x="2199402" y="1035323"/>
                </a:lnTo>
                <a:lnTo>
                  <a:pt x="2252801" y="1001304"/>
                </a:lnTo>
                <a:lnTo>
                  <a:pt x="2286820" y="947904"/>
                </a:lnTo>
                <a:lnTo>
                  <a:pt x="2297115" y="893300"/>
                </a:lnTo>
                <a:lnTo>
                  <a:pt x="2298402" y="854770"/>
                </a:lnTo>
                <a:lnTo>
                  <a:pt x="2298586" y="806992"/>
                </a:lnTo>
                <a:lnTo>
                  <a:pt x="2298586" y="240097"/>
                </a:lnTo>
                <a:lnTo>
                  <a:pt x="2298402" y="192319"/>
                </a:lnTo>
                <a:lnTo>
                  <a:pt x="2297115" y="153788"/>
                </a:lnTo>
                <a:lnTo>
                  <a:pt x="2286820" y="99185"/>
                </a:lnTo>
                <a:lnTo>
                  <a:pt x="2252801" y="45785"/>
                </a:lnTo>
                <a:lnTo>
                  <a:pt x="2199402" y="11766"/>
                </a:lnTo>
                <a:lnTo>
                  <a:pt x="2144798" y="1470"/>
                </a:lnTo>
                <a:lnTo>
                  <a:pt x="2106267" y="183"/>
                </a:lnTo>
                <a:lnTo>
                  <a:pt x="2058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33034" y="2327545"/>
            <a:ext cx="1447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spc="100" dirty="0">
                <a:solidFill>
                  <a:srgbClr val="FFFFFF"/>
                </a:solidFill>
                <a:latin typeface="Arial MT"/>
                <a:cs typeface="Arial MT"/>
              </a:rPr>
              <a:t>oducer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82784" y="2030014"/>
            <a:ext cx="2298700" cy="1047115"/>
          </a:xfrm>
          <a:custGeom>
            <a:avLst/>
            <a:gdLst/>
            <a:ahLst/>
            <a:cxnLst/>
            <a:rect l="l" t="t" r="r" b="b"/>
            <a:pathLst>
              <a:path w="2298700" h="1047114">
                <a:moveTo>
                  <a:pt x="2058492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5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70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9" y="1001304"/>
                </a:lnTo>
                <a:lnTo>
                  <a:pt x="99190" y="1035323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058492" y="1047088"/>
                </a:lnTo>
                <a:lnTo>
                  <a:pt x="2106271" y="1046904"/>
                </a:lnTo>
                <a:lnTo>
                  <a:pt x="2144802" y="1045617"/>
                </a:lnTo>
                <a:lnTo>
                  <a:pt x="2199409" y="1035323"/>
                </a:lnTo>
                <a:lnTo>
                  <a:pt x="2252805" y="1001304"/>
                </a:lnTo>
                <a:lnTo>
                  <a:pt x="2286820" y="947904"/>
                </a:lnTo>
                <a:lnTo>
                  <a:pt x="2297118" y="893300"/>
                </a:lnTo>
                <a:lnTo>
                  <a:pt x="2298405" y="854770"/>
                </a:lnTo>
                <a:lnTo>
                  <a:pt x="2298589" y="806992"/>
                </a:lnTo>
                <a:lnTo>
                  <a:pt x="2298589" y="240097"/>
                </a:lnTo>
                <a:lnTo>
                  <a:pt x="2298405" y="192319"/>
                </a:lnTo>
                <a:lnTo>
                  <a:pt x="2297118" y="153788"/>
                </a:lnTo>
                <a:lnTo>
                  <a:pt x="2286820" y="99185"/>
                </a:lnTo>
                <a:lnTo>
                  <a:pt x="2252805" y="45785"/>
                </a:lnTo>
                <a:lnTo>
                  <a:pt x="2199409" y="11766"/>
                </a:lnTo>
                <a:lnTo>
                  <a:pt x="2144802" y="1470"/>
                </a:lnTo>
                <a:lnTo>
                  <a:pt x="2106271" y="183"/>
                </a:lnTo>
                <a:lnTo>
                  <a:pt x="2058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21968" y="2327545"/>
            <a:ext cx="16205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1238" y="2798193"/>
            <a:ext cx="4889500" cy="4699635"/>
            <a:chOff x="3931238" y="2798193"/>
            <a:chExt cx="4889500" cy="4699635"/>
          </a:xfrm>
        </p:grpSpPr>
        <p:sp>
          <p:nvSpPr>
            <p:cNvPr id="10" name="object 10"/>
            <p:cNvSpPr/>
            <p:nvPr/>
          </p:nvSpPr>
          <p:spPr>
            <a:xfrm>
              <a:off x="6348803" y="2829625"/>
              <a:ext cx="2291080" cy="1573530"/>
            </a:xfrm>
            <a:custGeom>
              <a:avLst/>
              <a:gdLst/>
              <a:ahLst/>
              <a:cxnLst/>
              <a:rect l="l" t="t" r="r" b="b"/>
              <a:pathLst>
                <a:path w="2291079" h="1573529">
                  <a:moveTo>
                    <a:pt x="0" y="0"/>
                  </a:moveTo>
                  <a:lnTo>
                    <a:pt x="2264577" y="1555271"/>
                  </a:lnTo>
                  <a:lnTo>
                    <a:pt x="2290471" y="157305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2246" y="4281322"/>
              <a:ext cx="278765" cy="246379"/>
            </a:xfrm>
            <a:custGeom>
              <a:avLst/>
              <a:gdLst/>
              <a:ahLst/>
              <a:cxnLst/>
              <a:rect l="l" t="t" r="r" b="b"/>
              <a:pathLst>
                <a:path w="278765" h="246379">
                  <a:moveTo>
                    <a:pt x="142268" y="0"/>
                  </a:moveTo>
                  <a:lnTo>
                    <a:pt x="0" y="207151"/>
                  </a:lnTo>
                  <a:lnTo>
                    <a:pt x="278286" y="245844"/>
                  </a:lnTo>
                  <a:lnTo>
                    <a:pt x="142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1238" y="4164977"/>
              <a:ext cx="2298700" cy="3333115"/>
            </a:xfrm>
            <a:custGeom>
              <a:avLst/>
              <a:gdLst/>
              <a:ahLst/>
              <a:cxnLst/>
              <a:rect l="l" t="t" r="r" b="b"/>
              <a:pathLst>
                <a:path w="2298700" h="3333115">
                  <a:moveTo>
                    <a:pt x="2058489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5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3092638"/>
                  </a:lnTo>
                  <a:lnTo>
                    <a:pt x="183" y="3140416"/>
                  </a:lnTo>
                  <a:lnTo>
                    <a:pt x="1470" y="3178947"/>
                  </a:lnTo>
                  <a:lnTo>
                    <a:pt x="11766" y="3233550"/>
                  </a:lnTo>
                  <a:lnTo>
                    <a:pt x="45785" y="3286950"/>
                  </a:lnTo>
                  <a:lnTo>
                    <a:pt x="99184" y="3320970"/>
                  </a:lnTo>
                  <a:lnTo>
                    <a:pt x="153788" y="3331264"/>
                  </a:lnTo>
                  <a:lnTo>
                    <a:pt x="192319" y="3332551"/>
                  </a:lnTo>
                  <a:lnTo>
                    <a:pt x="240097" y="3332735"/>
                  </a:lnTo>
                  <a:lnTo>
                    <a:pt x="2058489" y="3332735"/>
                  </a:lnTo>
                  <a:lnTo>
                    <a:pt x="2106267" y="3332551"/>
                  </a:lnTo>
                  <a:lnTo>
                    <a:pt x="2144798" y="3331264"/>
                  </a:lnTo>
                  <a:lnTo>
                    <a:pt x="2199402" y="3320970"/>
                  </a:lnTo>
                  <a:lnTo>
                    <a:pt x="2252801" y="3286950"/>
                  </a:lnTo>
                  <a:lnTo>
                    <a:pt x="2286820" y="3233550"/>
                  </a:lnTo>
                  <a:lnTo>
                    <a:pt x="2297115" y="3178947"/>
                  </a:lnTo>
                  <a:lnTo>
                    <a:pt x="2298402" y="3140416"/>
                  </a:lnTo>
                  <a:lnTo>
                    <a:pt x="2298586" y="3092638"/>
                  </a:lnTo>
                  <a:lnTo>
                    <a:pt x="2298586" y="240097"/>
                  </a:lnTo>
                  <a:lnTo>
                    <a:pt x="2298402" y="192319"/>
                  </a:lnTo>
                  <a:lnTo>
                    <a:pt x="2297115" y="153788"/>
                  </a:lnTo>
                  <a:lnTo>
                    <a:pt x="2286820" y="99185"/>
                  </a:lnTo>
                  <a:lnTo>
                    <a:pt x="2252801" y="45785"/>
                  </a:lnTo>
                  <a:lnTo>
                    <a:pt x="2199402" y="11766"/>
                  </a:lnTo>
                  <a:lnTo>
                    <a:pt x="2144798" y="1470"/>
                  </a:lnTo>
                  <a:lnTo>
                    <a:pt x="2106267" y="183"/>
                  </a:lnTo>
                  <a:lnTo>
                    <a:pt x="2058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897712" y="3143668"/>
            <a:ext cx="2362200" cy="2698115"/>
            <a:chOff x="10897712" y="3143668"/>
            <a:chExt cx="2362200" cy="2698115"/>
          </a:xfrm>
        </p:grpSpPr>
        <p:sp>
          <p:nvSpPr>
            <p:cNvPr id="14" name="object 14"/>
            <p:cNvSpPr/>
            <p:nvPr/>
          </p:nvSpPr>
          <p:spPr>
            <a:xfrm>
              <a:off x="10929124" y="3275858"/>
              <a:ext cx="1900555" cy="1430020"/>
            </a:xfrm>
            <a:custGeom>
              <a:avLst/>
              <a:gdLst/>
              <a:ahLst/>
              <a:cxnLst/>
              <a:rect l="l" t="t" r="r" b="b"/>
              <a:pathLst>
                <a:path w="1900554" h="1430020">
                  <a:moveTo>
                    <a:pt x="1900498" y="0"/>
                  </a:moveTo>
                  <a:lnTo>
                    <a:pt x="1875396" y="18884"/>
                  </a:lnTo>
                  <a:lnTo>
                    <a:pt x="0" y="142970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28984" y="3143668"/>
              <a:ext cx="276860" cy="252095"/>
            </a:xfrm>
            <a:custGeom>
              <a:avLst/>
              <a:gdLst/>
              <a:ahLst/>
              <a:cxnLst/>
              <a:rect l="l" t="t" r="r" b="b"/>
              <a:pathLst>
                <a:path w="276859" h="252095">
                  <a:moveTo>
                    <a:pt x="276358" y="0"/>
                  </a:moveTo>
                  <a:lnTo>
                    <a:pt x="0" y="50663"/>
                  </a:lnTo>
                  <a:lnTo>
                    <a:pt x="151073" y="251484"/>
                  </a:lnTo>
                  <a:lnTo>
                    <a:pt x="276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64947" y="5715575"/>
              <a:ext cx="1875155" cy="0"/>
            </a:xfrm>
            <a:custGeom>
              <a:avLst/>
              <a:gdLst/>
              <a:ahLst/>
              <a:cxnLst/>
              <a:rect l="l" t="t" r="r" b="b"/>
              <a:pathLst>
                <a:path w="1875155">
                  <a:moveTo>
                    <a:pt x="0" y="0"/>
                  </a:moveTo>
                  <a:lnTo>
                    <a:pt x="1843663" y="0"/>
                  </a:lnTo>
                  <a:lnTo>
                    <a:pt x="1875075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08609" y="558992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54788" y="5399653"/>
            <a:ext cx="165163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66700">
              <a:lnSpc>
                <a:spcPct val="103099"/>
              </a:lnSpc>
              <a:spcBef>
                <a:spcPts val="40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Source 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Connector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51210" y="6521138"/>
            <a:ext cx="1868170" cy="893444"/>
          </a:xfrm>
          <a:custGeom>
            <a:avLst/>
            <a:gdLst/>
            <a:ahLst/>
            <a:cxnLst/>
            <a:rect l="l" t="t" r="r" b="b"/>
            <a:pathLst>
              <a:path w="1868170" h="893445">
                <a:moveTo>
                  <a:pt x="674293" y="90995"/>
                </a:moveTo>
                <a:lnTo>
                  <a:pt x="625779" y="48399"/>
                </a:lnTo>
                <a:lnTo>
                  <a:pt x="577265" y="29921"/>
                </a:lnTo>
                <a:lnTo>
                  <a:pt x="535343" y="19138"/>
                </a:lnTo>
                <a:lnTo>
                  <a:pt x="489496" y="10769"/>
                </a:lnTo>
                <a:lnTo>
                  <a:pt x="440690" y="4787"/>
                </a:lnTo>
                <a:lnTo>
                  <a:pt x="389915" y="1193"/>
                </a:lnTo>
                <a:lnTo>
                  <a:pt x="338150" y="0"/>
                </a:lnTo>
                <a:lnTo>
                  <a:pt x="286385" y="1193"/>
                </a:lnTo>
                <a:lnTo>
                  <a:pt x="235610" y="4787"/>
                </a:lnTo>
                <a:lnTo>
                  <a:pt x="186804" y="10769"/>
                </a:lnTo>
                <a:lnTo>
                  <a:pt x="140957" y="19138"/>
                </a:lnTo>
                <a:lnTo>
                  <a:pt x="99034" y="29921"/>
                </a:lnTo>
                <a:lnTo>
                  <a:pt x="50520" y="48399"/>
                </a:lnTo>
                <a:lnTo>
                  <a:pt x="18173" y="69049"/>
                </a:lnTo>
                <a:lnTo>
                  <a:pt x="2006" y="90995"/>
                </a:lnTo>
                <a:lnTo>
                  <a:pt x="2006" y="113385"/>
                </a:lnTo>
                <a:lnTo>
                  <a:pt x="50520" y="155981"/>
                </a:lnTo>
                <a:lnTo>
                  <a:pt x="99034" y="174459"/>
                </a:lnTo>
                <a:lnTo>
                  <a:pt x="140957" y="185242"/>
                </a:lnTo>
                <a:lnTo>
                  <a:pt x="186804" y="193624"/>
                </a:lnTo>
                <a:lnTo>
                  <a:pt x="235610" y="199605"/>
                </a:lnTo>
                <a:lnTo>
                  <a:pt x="286385" y="203200"/>
                </a:lnTo>
                <a:lnTo>
                  <a:pt x="338150" y="204393"/>
                </a:lnTo>
                <a:lnTo>
                  <a:pt x="389915" y="203200"/>
                </a:lnTo>
                <a:lnTo>
                  <a:pt x="440690" y="199605"/>
                </a:lnTo>
                <a:lnTo>
                  <a:pt x="489496" y="193624"/>
                </a:lnTo>
                <a:lnTo>
                  <a:pt x="535343" y="185242"/>
                </a:lnTo>
                <a:lnTo>
                  <a:pt x="577265" y="174459"/>
                </a:lnTo>
                <a:lnTo>
                  <a:pt x="625779" y="155981"/>
                </a:lnTo>
                <a:lnTo>
                  <a:pt x="658126" y="135331"/>
                </a:lnTo>
                <a:lnTo>
                  <a:pt x="674293" y="113385"/>
                </a:lnTo>
                <a:lnTo>
                  <a:pt x="674293" y="90995"/>
                </a:lnTo>
                <a:close/>
              </a:path>
              <a:path w="1868170" h="893445">
                <a:moveTo>
                  <a:pt x="676300" y="148526"/>
                </a:moveTo>
                <a:lnTo>
                  <a:pt x="615657" y="181571"/>
                </a:lnTo>
                <a:lnTo>
                  <a:pt x="572389" y="195059"/>
                </a:lnTo>
                <a:lnTo>
                  <a:pt x="521931" y="206121"/>
                </a:lnTo>
                <a:lnTo>
                  <a:pt x="465340" y="214414"/>
                </a:lnTo>
                <a:lnTo>
                  <a:pt x="403733" y="219621"/>
                </a:lnTo>
                <a:lnTo>
                  <a:pt x="338150" y="221424"/>
                </a:lnTo>
                <a:lnTo>
                  <a:pt x="272580" y="219621"/>
                </a:lnTo>
                <a:lnTo>
                  <a:pt x="210959" y="214414"/>
                </a:lnTo>
                <a:lnTo>
                  <a:pt x="154381" y="206121"/>
                </a:lnTo>
                <a:lnTo>
                  <a:pt x="103911" y="195059"/>
                </a:lnTo>
                <a:lnTo>
                  <a:pt x="60642" y="181571"/>
                </a:lnTo>
                <a:lnTo>
                  <a:pt x="25641" y="165950"/>
                </a:lnTo>
                <a:lnTo>
                  <a:pt x="0" y="148526"/>
                </a:lnTo>
                <a:lnTo>
                  <a:pt x="0" y="785063"/>
                </a:lnTo>
                <a:lnTo>
                  <a:pt x="26568" y="825690"/>
                </a:lnTo>
                <a:lnTo>
                  <a:pt x="99034" y="860094"/>
                </a:lnTo>
                <a:lnTo>
                  <a:pt x="149085" y="873607"/>
                </a:lnTo>
                <a:lnTo>
                  <a:pt x="206527" y="883932"/>
                </a:lnTo>
                <a:lnTo>
                  <a:pt x="270002" y="890524"/>
                </a:lnTo>
                <a:lnTo>
                  <a:pt x="338150" y="892848"/>
                </a:lnTo>
                <a:lnTo>
                  <a:pt x="406298" y="890524"/>
                </a:lnTo>
                <a:lnTo>
                  <a:pt x="469773" y="883932"/>
                </a:lnTo>
                <a:lnTo>
                  <a:pt x="527215" y="873607"/>
                </a:lnTo>
                <a:lnTo>
                  <a:pt x="577265" y="860094"/>
                </a:lnTo>
                <a:lnTo>
                  <a:pt x="618553" y="843940"/>
                </a:lnTo>
                <a:lnTo>
                  <a:pt x="669429" y="805878"/>
                </a:lnTo>
                <a:lnTo>
                  <a:pt x="676300" y="785063"/>
                </a:lnTo>
                <a:lnTo>
                  <a:pt x="676300" y="221424"/>
                </a:lnTo>
                <a:lnTo>
                  <a:pt x="676300" y="148526"/>
                </a:lnTo>
                <a:close/>
              </a:path>
              <a:path w="1868170" h="893445">
                <a:moveTo>
                  <a:pt x="1868131" y="534835"/>
                </a:moveTo>
                <a:lnTo>
                  <a:pt x="1867954" y="491566"/>
                </a:lnTo>
                <a:lnTo>
                  <a:pt x="1863636" y="428955"/>
                </a:lnTo>
                <a:lnTo>
                  <a:pt x="1844624" y="381203"/>
                </a:lnTo>
                <a:lnTo>
                  <a:pt x="1804301" y="340880"/>
                </a:lnTo>
                <a:lnTo>
                  <a:pt x="1756562" y="321881"/>
                </a:lnTo>
                <a:lnTo>
                  <a:pt x="1693938" y="317550"/>
                </a:lnTo>
                <a:lnTo>
                  <a:pt x="1650669" y="317385"/>
                </a:lnTo>
                <a:lnTo>
                  <a:pt x="1038504" y="317385"/>
                </a:lnTo>
                <a:lnTo>
                  <a:pt x="995222" y="317550"/>
                </a:lnTo>
                <a:lnTo>
                  <a:pt x="932611" y="321881"/>
                </a:lnTo>
                <a:lnTo>
                  <a:pt x="884859" y="340880"/>
                </a:lnTo>
                <a:lnTo>
                  <a:pt x="844537" y="381203"/>
                </a:lnTo>
                <a:lnTo>
                  <a:pt x="825538" y="428955"/>
                </a:lnTo>
                <a:lnTo>
                  <a:pt x="821207" y="491566"/>
                </a:lnTo>
                <a:lnTo>
                  <a:pt x="821042" y="534835"/>
                </a:lnTo>
                <a:lnTo>
                  <a:pt x="821042" y="578802"/>
                </a:lnTo>
                <a:lnTo>
                  <a:pt x="821207" y="622071"/>
                </a:lnTo>
                <a:lnTo>
                  <a:pt x="825538" y="684695"/>
                </a:lnTo>
                <a:lnTo>
                  <a:pt x="844537" y="732434"/>
                </a:lnTo>
                <a:lnTo>
                  <a:pt x="884859" y="772756"/>
                </a:lnTo>
                <a:lnTo>
                  <a:pt x="932611" y="791768"/>
                </a:lnTo>
                <a:lnTo>
                  <a:pt x="995222" y="796099"/>
                </a:lnTo>
                <a:lnTo>
                  <a:pt x="1038504" y="796264"/>
                </a:lnTo>
                <a:lnTo>
                  <a:pt x="1650669" y="796264"/>
                </a:lnTo>
                <a:lnTo>
                  <a:pt x="1693938" y="796099"/>
                </a:lnTo>
                <a:lnTo>
                  <a:pt x="1756562" y="791768"/>
                </a:lnTo>
                <a:lnTo>
                  <a:pt x="1804301" y="772756"/>
                </a:lnTo>
                <a:lnTo>
                  <a:pt x="1844624" y="732434"/>
                </a:lnTo>
                <a:lnTo>
                  <a:pt x="1863636" y="684695"/>
                </a:lnTo>
                <a:lnTo>
                  <a:pt x="1867954" y="622071"/>
                </a:lnTo>
                <a:lnTo>
                  <a:pt x="1868131" y="578802"/>
                </a:lnTo>
                <a:lnTo>
                  <a:pt x="1868131" y="534835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96923" y="6900113"/>
            <a:ext cx="7988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latin typeface="Arial MT"/>
                <a:cs typeface="Arial MT"/>
              </a:rPr>
              <a:t>Elastic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831347" y="4164977"/>
            <a:ext cx="2298700" cy="3333115"/>
          </a:xfrm>
          <a:custGeom>
            <a:avLst/>
            <a:gdLst/>
            <a:ahLst/>
            <a:cxnLst/>
            <a:rect l="l" t="t" r="r" b="b"/>
            <a:pathLst>
              <a:path w="2298700" h="3333115">
                <a:moveTo>
                  <a:pt x="2058492" y="0"/>
                </a:moveTo>
                <a:lnTo>
                  <a:pt x="240097" y="0"/>
                </a:lnTo>
                <a:lnTo>
                  <a:pt x="192322" y="183"/>
                </a:lnTo>
                <a:lnTo>
                  <a:pt x="153792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5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3092638"/>
                </a:lnTo>
                <a:lnTo>
                  <a:pt x="183" y="3140416"/>
                </a:lnTo>
                <a:lnTo>
                  <a:pt x="1471" y="3178947"/>
                </a:lnTo>
                <a:lnTo>
                  <a:pt x="11769" y="3233550"/>
                </a:lnTo>
                <a:lnTo>
                  <a:pt x="45789" y="3286950"/>
                </a:lnTo>
                <a:lnTo>
                  <a:pt x="99190" y="3320970"/>
                </a:lnTo>
                <a:lnTo>
                  <a:pt x="153792" y="3331264"/>
                </a:lnTo>
                <a:lnTo>
                  <a:pt x="192322" y="3332551"/>
                </a:lnTo>
                <a:lnTo>
                  <a:pt x="240097" y="3332735"/>
                </a:lnTo>
                <a:lnTo>
                  <a:pt x="2058492" y="3332735"/>
                </a:lnTo>
                <a:lnTo>
                  <a:pt x="2106271" y="3332551"/>
                </a:lnTo>
                <a:lnTo>
                  <a:pt x="2144802" y="3331264"/>
                </a:lnTo>
                <a:lnTo>
                  <a:pt x="2199409" y="3320970"/>
                </a:lnTo>
                <a:lnTo>
                  <a:pt x="2252805" y="3286950"/>
                </a:lnTo>
                <a:lnTo>
                  <a:pt x="2286820" y="3233550"/>
                </a:lnTo>
                <a:lnTo>
                  <a:pt x="2297118" y="3178947"/>
                </a:lnTo>
                <a:lnTo>
                  <a:pt x="2298405" y="3140416"/>
                </a:lnTo>
                <a:lnTo>
                  <a:pt x="2298589" y="3092638"/>
                </a:lnTo>
                <a:lnTo>
                  <a:pt x="2298589" y="240097"/>
                </a:lnTo>
                <a:lnTo>
                  <a:pt x="2298405" y="192319"/>
                </a:lnTo>
                <a:lnTo>
                  <a:pt x="2297118" y="153788"/>
                </a:lnTo>
                <a:lnTo>
                  <a:pt x="2286820" y="99185"/>
                </a:lnTo>
                <a:lnTo>
                  <a:pt x="2252805" y="45785"/>
                </a:lnTo>
                <a:lnTo>
                  <a:pt x="2199409" y="11766"/>
                </a:lnTo>
                <a:lnTo>
                  <a:pt x="2144802" y="1470"/>
                </a:lnTo>
                <a:lnTo>
                  <a:pt x="2106271" y="183"/>
                </a:lnTo>
                <a:lnTo>
                  <a:pt x="2058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154900" y="5399653"/>
            <a:ext cx="165163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477520">
              <a:lnSpc>
                <a:spcPct val="103099"/>
              </a:lnSpc>
              <a:spcBef>
                <a:spcPts val="40"/>
              </a:spcBef>
            </a:pP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Sink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Connector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331" y="6521138"/>
            <a:ext cx="1868170" cy="893444"/>
          </a:xfrm>
          <a:custGeom>
            <a:avLst/>
            <a:gdLst/>
            <a:ahLst/>
            <a:cxnLst/>
            <a:rect l="l" t="t" r="r" b="b"/>
            <a:pathLst>
              <a:path w="1868169" h="893445">
                <a:moveTo>
                  <a:pt x="674281" y="90995"/>
                </a:moveTo>
                <a:lnTo>
                  <a:pt x="625767" y="48399"/>
                </a:lnTo>
                <a:lnTo>
                  <a:pt x="577253" y="29921"/>
                </a:lnTo>
                <a:lnTo>
                  <a:pt x="535343" y="19138"/>
                </a:lnTo>
                <a:lnTo>
                  <a:pt x="489483" y="10769"/>
                </a:lnTo>
                <a:lnTo>
                  <a:pt x="440677" y="4787"/>
                </a:lnTo>
                <a:lnTo>
                  <a:pt x="389902" y="1193"/>
                </a:lnTo>
                <a:lnTo>
                  <a:pt x="338137" y="0"/>
                </a:lnTo>
                <a:lnTo>
                  <a:pt x="286385" y="1193"/>
                </a:lnTo>
                <a:lnTo>
                  <a:pt x="235610" y="4787"/>
                </a:lnTo>
                <a:lnTo>
                  <a:pt x="186804" y="10769"/>
                </a:lnTo>
                <a:lnTo>
                  <a:pt x="140944" y="19138"/>
                </a:lnTo>
                <a:lnTo>
                  <a:pt x="99021" y="29921"/>
                </a:lnTo>
                <a:lnTo>
                  <a:pt x="50520" y="48399"/>
                </a:lnTo>
                <a:lnTo>
                  <a:pt x="18173" y="69049"/>
                </a:lnTo>
                <a:lnTo>
                  <a:pt x="2006" y="90995"/>
                </a:lnTo>
                <a:lnTo>
                  <a:pt x="2006" y="113385"/>
                </a:lnTo>
                <a:lnTo>
                  <a:pt x="50520" y="155981"/>
                </a:lnTo>
                <a:lnTo>
                  <a:pt x="99021" y="174459"/>
                </a:lnTo>
                <a:lnTo>
                  <a:pt x="140944" y="185242"/>
                </a:lnTo>
                <a:lnTo>
                  <a:pt x="186804" y="193624"/>
                </a:lnTo>
                <a:lnTo>
                  <a:pt x="235610" y="199605"/>
                </a:lnTo>
                <a:lnTo>
                  <a:pt x="286385" y="203200"/>
                </a:lnTo>
                <a:lnTo>
                  <a:pt x="338137" y="204393"/>
                </a:lnTo>
                <a:lnTo>
                  <a:pt x="389902" y="203200"/>
                </a:lnTo>
                <a:lnTo>
                  <a:pt x="440677" y="199605"/>
                </a:lnTo>
                <a:lnTo>
                  <a:pt x="489483" y="193624"/>
                </a:lnTo>
                <a:lnTo>
                  <a:pt x="535343" y="185242"/>
                </a:lnTo>
                <a:lnTo>
                  <a:pt x="577253" y="174459"/>
                </a:lnTo>
                <a:lnTo>
                  <a:pt x="625767" y="155981"/>
                </a:lnTo>
                <a:lnTo>
                  <a:pt x="658114" y="135331"/>
                </a:lnTo>
                <a:lnTo>
                  <a:pt x="674281" y="113385"/>
                </a:lnTo>
                <a:lnTo>
                  <a:pt x="674281" y="90995"/>
                </a:lnTo>
                <a:close/>
              </a:path>
              <a:path w="1868169" h="893445">
                <a:moveTo>
                  <a:pt x="676300" y="148526"/>
                </a:moveTo>
                <a:lnTo>
                  <a:pt x="615657" y="181571"/>
                </a:lnTo>
                <a:lnTo>
                  <a:pt x="572389" y="195059"/>
                </a:lnTo>
                <a:lnTo>
                  <a:pt x="521919" y="206121"/>
                </a:lnTo>
                <a:lnTo>
                  <a:pt x="465340" y="214414"/>
                </a:lnTo>
                <a:lnTo>
                  <a:pt x="403720" y="219621"/>
                </a:lnTo>
                <a:lnTo>
                  <a:pt x="338137" y="221424"/>
                </a:lnTo>
                <a:lnTo>
                  <a:pt x="272567" y="219621"/>
                </a:lnTo>
                <a:lnTo>
                  <a:pt x="210947" y="214414"/>
                </a:lnTo>
                <a:lnTo>
                  <a:pt x="154368" y="206121"/>
                </a:lnTo>
                <a:lnTo>
                  <a:pt x="103911" y="195059"/>
                </a:lnTo>
                <a:lnTo>
                  <a:pt x="60629" y="181571"/>
                </a:lnTo>
                <a:lnTo>
                  <a:pt x="25641" y="165950"/>
                </a:lnTo>
                <a:lnTo>
                  <a:pt x="0" y="148526"/>
                </a:lnTo>
                <a:lnTo>
                  <a:pt x="0" y="785063"/>
                </a:lnTo>
                <a:lnTo>
                  <a:pt x="26568" y="825690"/>
                </a:lnTo>
                <a:lnTo>
                  <a:pt x="99034" y="860094"/>
                </a:lnTo>
                <a:lnTo>
                  <a:pt x="149072" y="873607"/>
                </a:lnTo>
                <a:lnTo>
                  <a:pt x="206514" y="883932"/>
                </a:lnTo>
                <a:lnTo>
                  <a:pt x="269989" y="890524"/>
                </a:lnTo>
                <a:lnTo>
                  <a:pt x="338137" y="892848"/>
                </a:lnTo>
                <a:lnTo>
                  <a:pt x="406298" y="890524"/>
                </a:lnTo>
                <a:lnTo>
                  <a:pt x="469773" y="883932"/>
                </a:lnTo>
                <a:lnTo>
                  <a:pt x="527215" y="873607"/>
                </a:lnTo>
                <a:lnTo>
                  <a:pt x="577253" y="860094"/>
                </a:lnTo>
                <a:lnTo>
                  <a:pt x="618553" y="843940"/>
                </a:lnTo>
                <a:lnTo>
                  <a:pt x="669429" y="805878"/>
                </a:lnTo>
                <a:lnTo>
                  <a:pt x="676300" y="785063"/>
                </a:lnTo>
                <a:lnTo>
                  <a:pt x="676300" y="221424"/>
                </a:lnTo>
                <a:lnTo>
                  <a:pt x="676300" y="148526"/>
                </a:lnTo>
                <a:close/>
              </a:path>
              <a:path w="1868169" h="893445">
                <a:moveTo>
                  <a:pt x="1868131" y="534835"/>
                </a:moveTo>
                <a:lnTo>
                  <a:pt x="1867954" y="491566"/>
                </a:lnTo>
                <a:lnTo>
                  <a:pt x="1863623" y="428955"/>
                </a:lnTo>
                <a:lnTo>
                  <a:pt x="1844624" y="381203"/>
                </a:lnTo>
                <a:lnTo>
                  <a:pt x="1804301" y="340880"/>
                </a:lnTo>
                <a:lnTo>
                  <a:pt x="1756549" y="321881"/>
                </a:lnTo>
                <a:lnTo>
                  <a:pt x="1693938" y="317550"/>
                </a:lnTo>
                <a:lnTo>
                  <a:pt x="1650657" y="317385"/>
                </a:lnTo>
                <a:lnTo>
                  <a:pt x="1038491" y="317385"/>
                </a:lnTo>
                <a:lnTo>
                  <a:pt x="995222" y="317550"/>
                </a:lnTo>
                <a:lnTo>
                  <a:pt x="932599" y="321881"/>
                </a:lnTo>
                <a:lnTo>
                  <a:pt x="884859" y="340880"/>
                </a:lnTo>
                <a:lnTo>
                  <a:pt x="844537" y="381203"/>
                </a:lnTo>
                <a:lnTo>
                  <a:pt x="825525" y="428955"/>
                </a:lnTo>
                <a:lnTo>
                  <a:pt x="821207" y="491566"/>
                </a:lnTo>
                <a:lnTo>
                  <a:pt x="821042" y="534835"/>
                </a:lnTo>
                <a:lnTo>
                  <a:pt x="821042" y="578802"/>
                </a:lnTo>
                <a:lnTo>
                  <a:pt x="821207" y="622071"/>
                </a:lnTo>
                <a:lnTo>
                  <a:pt x="825525" y="684695"/>
                </a:lnTo>
                <a:lnTo>
                  <a:pt x="844537" y="732434"/>
                </a:lnTo>
                <a:lnTo>
                  <a:pt x="884859" y="772756"/>
                </a:lnTo>
                <a:lnTo>
                  <a:pt x="932599" y="791768"/>
                </a:lnTo>
                <a:lnTo>
                  <a:pt x="995222" y="796099"/>
                </a:lnTo>
                <a:lnTo>
                  <a:pt x="1038491" y="796264"/>
                </a:lnTo>
                <a:lnTo>
                  <a:pt x="1650657" y="796264"/>
                </a:lnTo>
                <a:lnTo>
                  <a:pt x="1693938" y="796099"/>
                </a:lnTo>
                <a:lnTo>
                  <a:pt x="1756549" y="791768"/>
                </a:lnTo>
                <a:lnTo>
                  <a:pt x="1804301" y="772756"/>
                </a:lnTo>
                <a:lnTo>
                  <a:pt x="1844624" y="732434"/>
                </a:lnTo>
                <a:lnTo>
                  <a:pt x="1863623" y="684695"/>
                </a:lnTo>
                <a:lnTo>
                  <a:pt x="1867954" y="622071"/>
                </a:lnTo>
                <a:lnTo>
                  <a:pt x="1868131" y="578802"/>
                </a:lnTo>
                <a:lnTo>
                  <a:pt x="1868131" y="534835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997042" y="6900113"/>
            <a:ext cx="7988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latin typeface="Arial MT"/>
                <a:cs typeface="Arial MT"/>
              </a:rPr>
              <a:t>Elastic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5567" y="8973476"/>
            <a:ext cx="4574540" cy="1363980"/>
          </a:xfrm>
          <a:custGeom>
            <a:avLst/>
            <a:gdLst/>
            <a:ahLst/>
            <a:cxnLst/>
            <a:rect l="l" t="t" r="r" b="b"/>
            <a:pathLst>
              <a:path w="4574540" h="1363979">
                <a:moveTo>
                  <a:pt x="4333820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1123264"/>
                </a:lnTo>
                <a:lnTo>
                  <a:pt x="183" y="1171042"/>
                </a:lnTo>
                <a:lnTo>
                  <a:pt x="1470" y="1209573"/>
                </a:lnTo>
                <a:lnTo>
                  <a:pt x="11766" y="1264177"/>
                </a:lnTo>
                <a:lnTo>
                  <a:pt x="45785" y="1317576"/>
                </a:lnTo>
                <a:lnTo>
                  <a:pt x="99184" y="1351596"/>
                </a:lnTo>
                <a:lnTo>
                  <a:pt x="153788" y="1361891"/>
                </a:lnTo>
                <a:lnTo>
                  <a:pt x="192319" y="1363177"/>
                </a:lnTo>
                <a:lnTo>
                  <a:pt x="240097" y="1363361"/>
                </a:lnTo>
                <a:lnTo>
                  <a:pt x="4333820" y="1363361"/>
                </a:lnTo>
                <a:lnTo>
                  <a:pt x="4381599" y="1363177"/>
                </a:lnTo>
                <a:lnTo>
                  <a:pt x="4420129" y="1361891"/>
                </a:lnTo>
                <a:lnTo>
                  <a:pt x="4474727" y="1351596"/>
                </a:lnTo>
                <a:lnTo>
                  <a:pt x="4528129" y="1317576"/>
                </a:lnTo>
                <a:lnTo>
                  <a:pt x="4562149" y="1264177"/>
                </a:lnTo>
                <a:lnTo>
                  <a:pt x="4572447" y="1209573"/>
                </a:lnTo>
                <a:lnTo>
                  <a:pt x="4573734" y="1171042"/>
                </a:lnTo>
                <a:lnTo>
                  <a:pt x="4573918" y="1123264"/>
                </a:lnTo>
                <a:lnTo>
                  <a:pt x="4573918" y="240097"/>
                </a:lnTo>
                <a:lnTo>
                  <a:pt x="4573734" y="192319"/>
                </a:lnTo>
                <a:lnTo>
                  <a:pt x="4572447" y="153788"/>
                </a:lnTo>
                <a:lnTo>
                  <a:pt x="4562149" y="99184"/>
                </a:lnTo>
                <a:lnTo>
                  <a:pt x="4528129" y="45785"/>
                </a:lnTo>
                <a:lnTo>
                  <a:pt x="4474727" y="11766"/>
                </a:lnTo>
                <a:lnTo>
                  <a:pt x="4420129" y="1470"/>
                </a:lnTo>
                <a:lnTo>
                  <a:pt x="4381599" y="183"/>
                </a:lnTo>
                <a:lnTo>
                  <a:pt x="433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48414" y="7619415"/>
            <a:ext cx="6205855" cy="2994660"/>
          </a:xfrm>
          <a:prstGeom prst="rect">
            <a:avLst/>
          </a:prstGeom>
          <a:ln w="62825">
            <a:solidFill>
              <a:srgbClr val="EE22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R="69215" algn="ctr">
              <a:lnSpc>
                <a:spcPct val="100000"/>
              </a:lnSpc>
            </a:pP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Kafka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Streams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97746" y="5705695"/>
            <a:ext cx="2095500" cy="251460"/>
            <a:chOff x="6397746" y="5705695"/>
            <a:chExt cx="2095500" cy="251460"/>
          </a:xfrm>
        </p:grpSpPr>
        <p:sp>
          <p:nvSpPr>
            <p:cNvPr id="28" name="object 28"/>
            <p:cNvSpPr/>
            <p:nvPr/>
          </p:nvSpPr>
          <p:spPr>
            <a:xfrm>
              <a:off x="6397746" y="5831346"/>
              <a:ext cx="1875155" cy="0"/>
            </a:xfrm>
            <a:custGeom>
              <a:avLst/>
              <a:gdLst/>
              <a:ahLst/>
              <a:cxnLst/>
              <a:rect l="l" t="t" r="r" b="b"/>
              <a:pathLst>
                <a:path w="1875154">
                  <a:moveTo>
                    <a:pt x="0" y="0"/>
                  </a:moveTo>
                  <a:lnTo>
                    <a:pt x="1843663" y="0"/>
                  </a:lnTo>
                  <a:lnTo>
                    <a:pt x="1875075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41409" y="570569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865011" y="7775595"/>
            <a:ext cx="251460" cy="1047115"/>
            <a:chOff x="8865011" y="7775595"/>
            <a:chExt cx="251460" cy="1047115"/>
          </a:xfrm>
        </p:grpSpPr>
        <p:sp>
          <p:nvSpPr>
            <p:cNvPr id="31" name="object 31"/>
            <p:cNvSpPr/>
            <p:nvPr/>
          </p:nvSpPr>
          <p:spPr>
            <a:xfrm>
              <a:off x="8990662" y="7995484"/>
              <a:ext cx="0" cy="827405"/>
            </a:xfrm>
            <a:custGeom>
              <a:avLst/>
              <a:gdLst/>
              <a:ahLst/>
              <a:cxnLst/>
              <a:rect l="l" t="t" r="r" b="b"/>
              <a:pathLst>
                <a:path h="827404">
                  <a:moveTo>
                    <a:pt x="0" y="0"/>
                  </a:moveTo>
                  <a:lnTo>
                    <a:pt x="0" y="82720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65011" y="777559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0328312" y="7775595"/>
            <a:ext cx="251460" cy="1047115"/>
            <a:chOff x="10328312" y="7775595"/>
            <a:chExt cx="251460" cy="1047115"/>
          </a:xfrm>
        </p:grpSpPr>
        <p:sp>
          <p:nvSpPr>
            <p:cNvPr id="34" name="object 34"/>
            <p:cNvSpPr/>
            <p:nvPr/>
          </p:nvSpPr>
          <p:spPr>
            <a:xfrm>
              <a:off x="10453963" y="7775595"/>
              <a:ext cx="0" cy="827405"/>
            </a:xfrm>
            <a:custGeom>
              <a:avLst/>
              <a:gdLst/>
              <a:ahLst/>
              <a:cxnLst/>
              <a:rect l="l" t="t" r="r" b="b"/>
              <a:pathLst>
                <a:path h="827404">
                  <a:moveTo>
                    <a:pt x="0" y="0"/>
                  </a:moveTo>
                  <a:lnTo>
                    <a:pt x="0" y="827199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328312" y="8571383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251302" y="0"/>
                  </a:moveTo>
                  <a:lnTo>
                    <a:pt x="0" y="0"/>
                  </a:lnTo>
                  <a:lnTo>
                    <a:pt x="125650" y="251301"/>
                  </a:lnTo>
                  <a:lnTo>
                    <a:pt x="251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62148" y="8175626"/>
            <a:ext cx="23158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Kafka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Connect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822847" y="8175626"/>
            <a:ext cx="23158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5" dirty="0">
                <a:latin typeface="Arial MT"/>
                <a:cs typeface="Arial MT"/>
              </a:rPr>
              <a:t>Kafka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Connect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532" y="369724"/>
            <a:ext cx="30346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0" dirty="0">
                <a:latin typeface="Arial"/>
                <a:cs typeface="Arial"/>
              </a:rPr>
              <a:t>leftJoin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005544"/>
            <a:ext cx="159531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Join</a:t>
            </a:r>
            <a:r>
              <a:rPr sz="3950" dirty="0">
                <a:latin typeface="Arial MT"/>
                <a:cs typeface="Arial MT"/>
              </a:rPr>
              <a:t> is </a:t>
            </a:r>
            <a:r>
              <a:rPr sz="3950" spc="25" dirty="0">
                <a:latin typeface="Arial MT"/>
                <a:cs typeface="Arial MT"/>
              </a:rPr>
              <a:t>triggered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when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record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left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side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join</a:t>
            </a:r>
            <a:r>
              <a:rPr sz="3950" dirty="0">
                <a:latin typeface="Arial MT"/>
                <a:cs typeface="Arial MT"/>
              </a:rPr>
              <a:t> is received.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0228" y="3360891"/>
            <a:ext cx="9878060" cy="360680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600" spc="15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r>
              <a:rPr sz="2600" spc="3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joinedStream</a:t>
            </a:r>
            <a:r>
              <a:rPr sz="2600" spc="40" dirty="0">
                <a:latin typeface="Courier New"/>
                <a:cs typeface="Courier New"/>
              </a:rPr>
              <a:t> 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600" spc="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alphabetsAbbreviation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.leftJoin</a:t>
            </a:r>
            <a:endParaRPr sz="2600">
              <a:latin typeface="Courier New"/>
              <a:cs typeface="Courier New"/>
            </a:endParaRPr>
          </a:p>
          <a:p>
            <a:pPr marL="3229610" marR="3423285" indent="-201930">
              <a:lnSpc>
                <a:spcPct val="150600"/>
              </a:lnSpc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600" spc="20" dirty="0">
                <a:latin typeface="Courier New"/>
                <a:cs typeface="Courier New"/>
              </a:rPr>
              <a:t>alphabetsStrea</a:t>
            </a:r>
            <a:r>
              <a:rPr sz="2600" spc="15" dirty="0">
                <a:latin typeface="Courier New"/>
                <a:cs typeface="Courier New"/>
              </a:rPr>
              <a:t>m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,  </a:t>
            </a:r>
            <a:r>
              <a:rPr sz="2600" spc="20" dirty="0">
                <a:latin typeface="Courier New"/>
                <a:cs typeface="Courier New"/>
              </a:rPr>
              <a:t>valueJoiner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6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tenSecondWindow</a:t>
            </a:r>
            <a:endParaRPr sz="2600">
              <a:latin typeface="Courier New"/>
              <a:cs typeface="Courier New"/>
            </a:endParaRPr>
          </a:p>
          <a:p>
            <a:pPr marL="3229610">
              <a:lnSpc>
                <a:spcPct val="100000"/>
              </a:lnSpc>
              <a:spcBef>
                <a:spcPts val="1580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26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joinedParams</a:t>
            </a:r>
            <a:endParaRPr sz="2600">
              <a:latin typeface="Courier New"/>
              <a:cs typeface="Courier New"/>
            </a:endParaRPr>
          </a:p>
          <a:p>
            <a:pPr marL="1621155">
              <a:lnSpc>
                <a:spcPct val="100000"/>
              </a:lnSpc>
              <a:spcBef>
                <a:spcPts val="1580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0300" y="8245347"/>
            <a:ext cx="16545560" cy="1490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9259" marR="5080" indent="-417195">
              <a:lnSpc>
                <a:spcPct val="147900"/>
              </a:lnSpc>
              <a:spcBef>
                <a:spcPts val="90"/>
              </a:spcBef>
              <a:buSzPct val="124615"/>
              <a:buChar char="•"/>
              <a:tabLst>
                <a:tab pos="429259" algn="l"/>
                <a:tab pos="429895" algn="l"/>
              </a:tabLst>
            </a:pPr>
            <a:r>
              <a:rPr sz="3250" spc="5" dirty="0">
                <a:latin typeface="Arial MT"/>
                <a:cs typeface="Arial MT"/>
              </a:rPr>
              <a:t>If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there</a:t>
            </a:r>
            <a:r>
              <a:rPr sz="3250" spc="10" dirty="0">
                <a:latin typeface="Arial MT"/>
                <a:cs typeface="Arial MT"/>
              </a:rPr>
              <a:t> is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45" dirty="0">
                <a:latin typeface="Arial MT"/>
                <a:cs typeface="Arial MT"/>
              </a:rPr>
              <a:t>no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55" dirty="0">
                <a:latin typeface="Arial MT"/>
                <a:cs typeface="Arial MT"/>
              </a:rPr>
              <a:t>matching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35" dirty="0">
                <a:latin typeface="Arial MT"/>
                <a:cs typeface="Arial MT"/>
              </a:rPr>
              <a:t>record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45" dirty="0">
                <a:latin typeface="Arial MT"/>
                <a:cs typeface="Arial MT"/>
              </a:rPr>
              <a:t>on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35" dirty="0">
                <a:latin typeface="Arial MT"/>
                <a:cs typeface="Arial MT"/>
              </a:rPr>
              <a:t>the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45" dirty="0">
                <a:latin typeface="Arial MT"/>
                <a:cs typeface="Arial MT"/>
              </a:rPr>
              <a:t>right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30" dirty="0">
                <a:latin typeface="Arial MT"/>
                <a:cs typeface="Arial MT"/>
              </a:rPr>
              <a:t>side</a:t>
            </a:r>
            <a:r>
              <a:rPr sz="3250" spc="10" dirty="0">
                <a:latin typeface="Arial MT"/>
                <a:cs typeface="Arial MT"/>
              </a:rPr>
              <a:t> ,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30" dirty="0">
                <a:latin typeface="Arial MT"/>
                <a:cs typeface="Arial MT"/>
              </a:rPr>
              <a:t>then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35" dirty="0">
                <a:latin typeface="Arial MT"/>
                <a:cs typeface="Arial MT"/>
              </a:rPr>
              <a:t>the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25" dirty="0">
                <a:latin typeface="Arial MT"/>
                <a:cs typeface="Arial MT"/>
              </a:rPr>
              <a:t>join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40" dirty="0">
                <a:latin typeface="Arial MT"/>
                <a:cs typeface="Arial MT"/>
              </a:rPr>
              <a:t>will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45" dirty="0">
                <a:latin typeface="Arial MT"/>
                <a:cs typeface="Arial MT"/>
              </a:rPr>
              <a:t>be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30" dirty="0">
                <a:latin typeface="Arial MT"/>
                <a:cs typeface="Arial MT"/>
              </a:rPr>
              <a:t>triggerred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75" dirty="0">
                <a:latin typeface="Arial MT"/>
                <a:cs typeface="Arial MT"/>
              </a:rPr>
              <a:t>with</a:t>
            </a:r>
            <a:r>
              <a:rPr sz="3250" spc="15" dirty="0">
                <a:latin typeface="Arial MT"/>
                <a:cs typeface="Arial MT"/>
              </a:rPr>
              <a:t> </a:t>
            </a:r>
            <a:r>
              <a:rPr sz="3250" spc="10" dirty="0">
                <a:latin typeface="Arial MT"/>
                <a:cs typeface="Arial MT"/>
              </a:rPr>
              <a:t>null </a:t>
            </a:r>
            <a:r>
              <a:rPr sz="3250" spc="-890" dirty="0">
                <a:latin typeface="Arial MT"/>
                <a:cs typeface="Arial MT"/>
              </a:rPr>
              <a:t> </a:t>
            </a:r>
            <a:r>
              <a:rPr sz="3250" spc="-10" dirty="0">
                <a:latin typeface="Arial MT"/>
                <a:cs typeface="Arial MT"/>
              </a:rPr>
              <a:t>value</a:t>
            </a:r>
            <a:r>
              <a:rPr sz="3250" spc="5" dirty="0">
                <a:latin typeface="Arial MT"/>
                <a:cs typeface="Arial MT"/>
              </a:rPr>
              <a:t> </a:t>
            </a:r>
            <a:r>
              <a:rPr sz="3250" spc="50" dirty="0">
                <a:latin typeface="Arial MT"/>
                <a:cs typeface="Arial MT"/>
              </a:rPr>
              <a:t>for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35" dirty="0">
                <a:latin typeface="Arial MT"/>
                <a:cs typeface="Arial MT"/>
              </a:rPr>
              <a:t>the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45" dirty="0">
                <a:latin typeface="Arial MT"/>
                <a:cs typeface="Arial MT"/>
              </a:rPr>
              <a:t>right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30" dirty="0">
                <a:latin typeface="Arial MT"/>
                <a:cs typeface="Arial MT"/>
              </a:rPr>
              <a:t>side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spc="-10" dirty="0">
                <a:latin typeface="Arial MT"/>
                <a:cs typeface="Arial MT"/>
              </a:rPr>
              <a:t>value.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10962" y="2704448"/>
            <a:ext cx="548005" cy="895350"/>
          </a:xfrm>
          <a:custGeom>
            <a:avLst/>
            <a:gdLst/>
            <a:ahLst/>
            <a:cxnLst/>
            <a:rect l="l" t="t" r="r" b="b"/>
            <a:pathLst>
              <a:path w="548004" h="895350">
                <a:moveTo>
                  <a:pt x="361434" y="0"/>
                </a:moveTo>
                <a:lnTo>
                  <a:pt x="186193" y="0"/>
                </a:lnTo>
                <a:lnTo>
                  <a:pt x="186193" y="322148"/>
                </a:lnTo>
                <a:lnTo>
                  <a:pt x="0" y="322148"/>
                </a:lnTo>
                <a:lnTo>
                  <a:pt x="273813" y="894855"/>
                </a:lnTo>
                <a:lnTo>
                  <a:pt x="547627" y="322148"/>
                </a:lnTo>
                <a:lnTo>
                  <a:pt x="361434" y="322148"/>
                </a:lnTo>
                <a:lnTo>
                  <a:pt x="36143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532" y="369724"/>
            <a:ext cx="39084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60" dirty="0">
                <a:latin typeface="Arial"/>
                <a:cs typeface="Arial"/>
              </a:rPr>
              <a:t>outerJoin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825643"/>
            <a:ext cx="151892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Join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will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triggerred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there</a:t>
            </a:r>
            <a:r>
              <a:rPr sz="3950" dirty="0">
                <a:latin typeface="Arial MT"/>
                <a:cs typeface="Arial MT"/>
              </a:rPr>
              <a:t> 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record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either </a:t>
            </a:r>
            <a:r>
              <a:rPr sz="3950" spc="20" dirty="0">
                <a:latin typeface="Arial MT"/>
                <a:cs typeface="Arial MT"/>
              </a:rPr>
              <a:t>side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join.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0228" y="3854070"/>
            <a:ext cx="3242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solidFill>
                  <a:srgbClr val="0033B3"/>
                </a:solidFill>
                <a:latin typeface="Courier New"/>
                <a:cs typeface="Courier New"/>
              </a:rPr>
              <a:t>var</a:t>
            </a:r>
            <a:r>
              <a:rPr sz="2600" spc="-3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latin typeface="Courier New"/>
                <a:cs typeface="Courier New"/>
              </a:rPr>
              <a:t>joinedStream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408" y="3659312"/>
            <a:ext cx="10280650" cy="2413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00660">
              <a:lnSpc>
                <a:spcPct val="150600"/>
              </a:lnSpc>
              <a:spcBef>
                <a:spcPts val="90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600" spc="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alphabetsAbbreviation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.outerJoin(</a:t>
            </a:r>
            <a:r>
              <a:rPr sz="2600" spc="20" dirty="0">
                <a:latin typeface="Courier New"/>
                <a:cs typeface="Courier New"/>
              </a:rPr>
              <a:t>alphabetsStream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2600" spc="-15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valueJoiner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600" spc="20" dirty="0">
                <a:latin typeface="Courier New"/>
                <a:cs typeface="Courier New"/>
              </a:rPr>
              <a:t>tenSecondWindow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26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600" spc="20" dirty="0">
                <a:latin typeface="Courier New"/>
                <a:cs typeface="Courier New"/>
              </a:rPr>
              <a:t>joinedParams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4422" y="6241432"/>
            <a:ext cx="16770350" cy="2511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1701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Courier New"/>
              <a:cs typeface="Courier New"/>
            </a:endParaRPr>
          </a:p>
          <a:p>
            <a:pPr marL="439420" marR="5080" indent="-427355">
              <a:lnSpc>
                <a:spcPct val="149600"/>
              </a:lnSpc>
              <a:buSzPct val="122388"/>
              <a:buChar char="•"/>
              <a:tabLst>
                <a:tab pos="439420" algn="l"/>
                <a:tab pos="440055" algn="l"/>
              </a:tabLst>
            </a:pPr>
            <a:r>
              <a:rPr sz="3350" spc="-25" dirty="0">
                <a:latin typeface="Arial MT"/>
                <a:cs typeface="Arial MT"/>
              </a:rPr>
              <a:t>When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-60" dirty="0">
                <a:latin typeface="Arial MT"/>
                <a:cs typeface="Arial MT"/>
              </a:rPr>
              <a:t>a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25" dirty="0">
                <a:latin typeface="Arial MT"/>
                <a:cs typeface="Arial MT"/>
              </a:rPr>
              <a:t>record</a:t>
            </a:r>
            <a:r>
              <a:rPr sz="3350" dirty="0">
                <a:latin typeface="Arial MT"/>
                <a:cs typeface="Arial MT"/>
              </a:rPr>
              <a:t> is </a:t>
            </a:r>
            <a:r>
              <a:rPr sz="3350" spc="5" dirty="0">
                <a:latin typeface="Arial MT"/>
                <a:cs typeface="Arial MT"/>
              </a:rPr>
              <a:t>recieved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35" dirty="0">
                <a:latin typeface="Arial MT"/>
                <a:cs typeface="Arial MT"/>
              </a:rPr>
              <a:t>on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5" dirty="0">
                <a:latin typeface="Arial MT"/>
                <a:cs typeface="Arial MT"/>
              </a:rPr>
              <a:t>either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20" dirty="0">
                <a:latin typeface="Arial MT"/>
                <a:cs typeface="Arial MT"/>
              </a:rPr>
              <a:t>side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65" dirty="0">
                <a:latin typeface="Arial MT"/>
                <a:cs typeface="Arial MT"/>
              </a:rPr>
              <a:t>of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25" dirty="0">
                <a:latin typeface="Arial MT"/>
                <a:cs typeface="Arial MT"/>
              </a:rPr>
              <a:t>the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15" dirty="0">
                <a:latin typeface="Arial MT"/>
                <a:cs typeface="Arial MT"/>
              </a:rPr>
              <a:t>join,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25" dirty="0">
                <a:latin typeface="Arial MT"/>
                <a:cs typeface="Arial MT"/>
              </a:rPr>
              <a:t>and</a:t>
            </a:r>
            <a:r>
              <a:rPr sz="3350" dirty="0">
                <a:latin typeface="Arial MT"/>
                <a:cs typeface="Arial MT"/>
              </a:rPr>
              <a:t> If </a:t>
            </a:r>
            <a:r>
              <a:rPr sz="3350" spc="-10" dirty="0">
                <a:latin typeface="Arial MT"/>
                <a:cs typeface="Arial MT"/>
              </a:rPr>
              <a:t>there</a:t>
            </a:r>
            <a:r>
              <a:rPr sz="3350" dirty="0">
                <a:latin typeface="Arial MT"/>
                <a:cs typeface="Arial MT"/>
              </a:rPr>
              <a:t> is </a:t>
            </a:r>
            <a:r>
              <a:rPr sz="3350" spc="35" dirty="0">
                <a:latin typeface="Arial MT"/>
                <a:cs typeface="Arial MT"/>
              </a:rPr>
              <a:t>no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45" dirty="0">
                <a:latin typeface="Arial MT"/>
                <a:cs typeface="Arial MT"/>
              </a:rPr>
              <a:t>matching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25" dirty="0">
                <a:latin typeface="Arial MT"/>
                <a:cs typeface="Arial MT"/>
              </a:rPr>
              <a:t>record </a:t>
            </a:r>
            <a:r>
              <a:rPr sz="3350" spc="-915" dirty="0">
                <a:latin typeface="Arial MT"/>
                <a:cs typeface="Arial MT"/>
              </a:rPr>
              <a:t> </a:t>
            </a:r>
            <a:r>
              <a:rPr sz="3350" spc="35" dirty="0">
                <a:latin typeface="Arial MT"/>
                <a:cs typeface="Arial MT"/>
              </a:rPr>
              <a:t>on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25" dirty="0">
                <a:latin typeface="Arial MT"/>
                <a:cs typeface="Arial MT"/>
              </a:rPr>
              <a:t>the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30" dirty="0">
                <a:latin typeface="Arial MT"/>
                <a:cs typeface="Arial MT"/>
              </a:rPr>
              <a:t>other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20" dirty="0">
                <a:latin typeface="Arial MT"/>
                <a:cs typeface="Arial MT"/>
              </a:rPr>
              <a:t>side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20" dirty="0">
                <a:latin typeface="Arial MT"/>
                <a:cs typeface="Arial MT"/>
              </a:rPr>
              <a:t>then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25" dirty="0">
                <a:latin typeface="Arial MT"/>
                <a:cs typeface="Arial MT"/>
              </a:rPr>
              <a:t>the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20" dirty="0">
                <a:latin typeface="Arial MT"/>
                <a:cs typeface="Arial MT"/>
              </a:rPr>
              <a:t>join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30" dirty="0">
                <a:latin typeface="Arial MT"/>
                <a:cs typeface="Arial MT"/>
              </a:rPr>
              <a:t>will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40" dirty="0">
                <a:latin typeface="Arial MT"/>
                <a:cs typeface="Arial MT"/>
              </a:rPr>
              <a:t>populate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25" dirty="0">
                <a:latin typeface="Arial MT"/>
                <a:cs typeface="Arial MT"/>
              </a:rPr>
              <a:t>the</a:t>
            </a:r>
            <a:r>
              <a:rPr sz="3350" dirty="0">
                <a:latin typeface="Arial MT"/>
                <a:cs typeface="Arial MT"/>
              </a:rPr>
              <a:t> null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-20" dirty="0">
                <a:latin typeface="Arial MT"/>
                <a:cs typeface="Arial MT"/>
              </a:rPr>
              <a:t>value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95" dirty="0">
                <a:latin typeface="Arial MT"/>
                <a:cs typeface="Arial MT"/>
              </a:rPr>
              <a:t>to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25" dirty="0">
                <a:latin typeface="Arial MT"/>
                <a:cs typeface="Arial MT"/>
              </a:rPr>
              <a:t>the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60" dirty="0">
                <a:latin typeface="Arial MT"/>
                <a:cs typeface="Arial MT"/>
              </a:rPr>
              <a:t>combined</a:t>
            </a:r>
            <a:r>
              <a:rPr sz="3350" dirty="0">
                <a:latin typeface="Arial MT"/>
                <a:cs typeface="Arial MT"/>
              </a:rPr>
              <a:t> result.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42494" y="3044881"/>
            <a:ext cx="548005" cy="895350"/>
          </a:xfrm>
          <a:custGeom>
            <a:avLst/>
            <a:gdLst/>
            <a:ahLst/>
            <a:cxnLst/>
            <a:rect l="l" t="t" r="r" b="b"/>
            <a:pathLst>
              <a:path w="548005" h="895350">
                <a:moveTo>
                  <a:pt x="361434" y="0"/>
                </a:moveTo>
                <a:lnTo>
                  <a:pt x="186193" y="0"/>
                </a:lnTo>
                <a:lnTo>
                  <a:pt x="186193" y="322148"/>
                </a:lnTo>
                <a:lnTo>
                  <a:pt x="0" y="322148"/>
                </a:lnTo>
                <a:lnTo>
                  <a:pt x="273813" y="894855"/>
                </a:lnTo>
                <a:lnTo>
                  <a:pt x="547627" y="322148"/>
                </a:lnTo>
                <a:lnTo>
                  <a:pt x="361434" y="322148"/>
                </a:lnTo>
                <a:lnTo>
                  <a:pt x="361434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46048"/>
            <a:ext cx="1627378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0" dirty="0">
                <a:latin typeface="Arial"/>
                <a:cs typeface="Arial"/>
              </a:rPr>
              <a:t>Co-Partitioning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or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Prerequisites</a:t>
            </a:r>
            <a:r>
              <a:rPr sz="7000" b="1" spc="-270" dirty="0">
                <a:latin typeface="Arial"/>
                <a:cs typeface="Arial"/>
              </a:rPr>
              <a:t> </a:t>
            </a:r>
            <a:r>
              <a:rPr sz="7000" b="1" spc="-204" dirty="0">
                <a:latin typeface="Arial"/>
                <a:cs typeface="Arial"/>
              </a:rPr>
              <a:t>in</a:t>
            </a:r>
            <a:r>
              <a:rPr sz="7000" b="1" spc="-275" dirty="0">
                <a:latin typeface="Arial"/>
                <a:cs typeface="Arial"/>
              </a:rPr>
              <a:t> </a:t>
            </a:r>
            <a:r>
              <a:rPr sz="7000" b="1" spc="-225" dirty="0">
                <a:latin typeface="Arial"/>
                <a:cs typeface="Arial"/>
              </a:rPr>
              <a:t>Joins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872747"/>
            <a:ext cx="17733645" cy="647573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70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source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topics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used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Joins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should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have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same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partitions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5" dirty="0">
                <a:latin typeface="Arial MT"/>
                <a:cs typeface="Arial MT"/>
              </a:rPr>
              <a:t>Each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partition</a:t>
            </a:r>
            <a:r>
              <a:rPr sz="3950" dirty="0">
                <a:latin typeface="Arial MT"/>
                <a:cs typeface="Arial MT"/>
              </a:rPr>
              <a:t> is </a:t>
            </a:r>
            <a:r>
              <a:rPr sz="3950" spc="10" dirty="0">
                <a:latin typeface="Arial MT"/>
                <a:cs typeface="Arial MT"/>
              </a:rPr>
              <a:t>assigned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task</a:t>
            </a:r>
            <a:r>
              <a:rPr sz="3950" dirty="0">
                <a:latin typeface="Arial MT"/>
                <a:cs typeface="Arial MT"/>
              </a:rPr>
              <a:t> in Kafka </a:t>
            </a:r>
            <a:r>
              <a:rPr sz="3950" spc="-10" dirty="0">
                <a:latin typeface="Arial MT"/>
                <a:cs typeface="Arial MT"/>
              </a:rPr>
              <a:t>Streams</a:t>
            </a:r>
            <a:endParaRPr sz="3950" dirty="0">
              <a:latin typeface="Arial MT"/>
              <a:cs typeface="Arial MT"/>
            </a:endParaRPr>
          </a:p>
          <a:p>
            <a:pPr marL="1017905" marR="742950" lvl="1" indent="-502920">
              <a:lnSpc>
                <a:spcPts val="4240"/>
              </a:lnSpc>
              <a:spcBef>
                <a:spcPts val="377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" dirty="0">
                <a:latin typeface="Arial MT"/>
                <a:cs typeface="Arial MT"/>
              </a:rPr>
              <a:t>guarantees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related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tasks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lang="en-IN" sz="3950" spc="35" dirty="0">
                <a:latin typeface="Arial MT"/>
                <a:cs typeface="Arial MT"/>
              </a:rPr>
              <a:t>together,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and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join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will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work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as</a:t>
            </a:r>
            <a:r>
              <a:rPr lang="en-US" sz="3950" spc="-3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expected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85" dirty="0">
                <a:latin typeface="Arial MT"/>
                <a:cs typeface="Arial MT"/>
              </a:rPr>
              <a:t>We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can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use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selectKey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map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operator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meet</a:t>
            </a:r>
            <a:r>
              <a:rPr sz="3950" dirty="0">
                <a:latin typeface="Arial MT"/>
                <a:cs typeface="Arial MT"/>
              </a:rPr>
              <a:t> these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requirements</a:t>
            </a:r>
          </a:p>
          <a:p>
            <a:pPr marL="514984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0" dirty="0">
                <a:latin typeface="Arial MT"/>
                <a:cs typeface="Arial MT"/>
              </a:rPr>
              <a:t>Related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records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should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keyed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same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key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5" dirty="0">
                <a:latin typeface="Arial MT"/>
                <a:cs typeface="Arial MT"/>
              </a:rPr>
              <a:t>Same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partition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strategy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should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be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used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001" y="507109"/>
            <a:ext cx="58940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55" dirty="0">
                <a:latin typeface="Arial"/>
                <a:cs typeface="Arial"/>
              </a:rPr>
              <a:t>CoPartitioning</a:t>
            </a:r>
            <a:endParaRPr sz="7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70400" y="2551963"/>
          <a:ext cx="10384154" cy="6796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9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9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Join</a:t>
                      </a:r>
                      <a:r>
                        <a:rPr sz="2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991A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2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CoPartitioning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991A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991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Arial MT"/>
                          <a:cs typeface="Arial MT"/>
                        </a:rPr>
                        <a:t>KStream-KSTream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5" dirty="0">
                          <a:latin typeface="Arial MT"/>
                          <a:cs typeface="Arial MT"/>
                        </a:rPr>
                        <a:t>Join,leftJoin,outerJoin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9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Arial MT"/>
                          <a:cs typeface="Arial MT"/>
                        </a:rPr>
                        <a:t>KStream-KTable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5" dirty="0">
                          <a:latin typeface="Arial MT"/>
                          <a:cs typeface="Arial MT"/>
                        </a:rPr>
                        <a:t>Join,leftJoin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9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0" dirty="0">
                          <a:latin typeface="Arial MT"/>
                          <a:cs typeface="Arial MT"/>
                        </a:rPr>
                        <a:t>KTable-KTable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5" dirty="0">
                          <a:latin typeface="Arial MT"/>
                          <a:cs typeface="Arial MT"/>
                        </a:rPr>
                        <a:t>Join,leftJoin,outerJoin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464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9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Arial MT"/>
                          <a:cs typeface="Arial MT"/>
                        </a:rPr>
                        <a:t>KStream-GlobalKTable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464646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5" dirty="0">
                          <a:latin typeface="Arial MT"/>
                          <a:cs typeface="Arial MT"/>
                        </a:rPr>
                        <a:t>Join,leftJoin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64646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464646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652889" y="4182975"/>
            <a:ext cx="908685" cy="862330"/>
          </a:xfrm>
          <a:custGeom>
            <a:avLst/>
            <a:gdLst/>
            <a:ahLst/>
            <a:cxnLst/>
            <a:rect l="l" t="t" r="r" b="b"/>
            <a:pathLst>
              <a:path w="908684" h="862329">
                <a:moveTo>
                  <a:pt x="327804" y="827636"/>
                </a:moveTo>
                <a:lnTo>
                  <a:pt x="227658" y="827636"/>
                </a:lnTo>
                <a:lnTo>
                  <a:pt x="239419" y="827880"/>
                </a:lnTo>
                <a:lnTo>
                  <a:pt x="261303" y="847886"/>
                </a:lnTo>
                <a:lnTo>
                  <a:pt x="276841" y="860305"/>
                </a:lnTo>
                <a:lnTo>
                  <a:pt x="290626" y="862297"/>
                </a:lnTo>
                <a:lnTo>
                  <a:pt x="307251" y="851023"/>
                </a:lnTo>
                <a:lnTo>
                  <a:pt x="327804" y="827636"/>
                </a:lnTo>
                <a:close/>
              </a:path>
              <a:path w="908684" h="862329">
                <a:moveTo>
                  <a:pt x="100419" y="417598"/>
                </a:moveTo>
                <a:lnTo>
                  <a:pt x="94244" y="417658"/>
                </a:lnTo>
                <a:lnTo>
                  <a:pt x="80391" y="420923"/>
                </a:lnTo>
                <a:lnTo>
                  <a:pt x="72335" y="422559"/>
                </a:lnTo>
                <a:lnTo>
                  <a:pt x="63830" y="425017"/>
                </a:lnTo>
                <a:lnTo>
                  <a:pt x="55191" y="429224"/>
                </a:lnTo>
                <a:lnTo>
                  <a:pt x="51193" y="433898"/>
                </a:lnTo>
                <a:lnTo>
                  <a:pt x="56406" y="441331"/>
                </a:lnTo>
                <a:lnTo>
                  <a:pt x="57110" y="448570"/>
                </a:lnTo>
                <a:lnTo>
                  <a:pt x="52281" y="453732"/>
                </a:lnTo>
                <a:lnTo>
                  <a:pt x="39535" y="457212"/>
                </a:lnTo>
                <a:lnTo>
                  <a:pt x="23448" y="461152"/>
                </a:lnTo>
                <a:lnTo>
                  <a:pt x="8598" y="467694"/>
                </a:lnTo>
                <a:lnTo>
                  <a:pt x="4704" y="470317"/>
                </a:lnTo>
                <a:lnTo>
                  <a:pt x="12132" y="480976"/>
                </a:lnTo>
                <a:lnTo>
                  <a:pt x="9632" y="483718"/>
                </a:lnTo>
                <a:lnTo>
                  <a:pt x="4629" y="488317"/>
                </a:lnTo>
                <a:lnTo>
                  <a:pt x="1228" y="491186"/>
                </a:lnTo>
                <a:lnTo>
                  <a:pt x="0" y="494401"/>
                </a:lnTo>
                <a:lnTo>
                  <a:pt x="21105" y="543776"/>
                </a:lnTo>
                <a:lnTo>
                  <a:pt x="42905" y="586031"/>
                </a:lnTo>
                <a:lnTo>
                  <a:pt x="66116" y="627596"/>
                </a:lnTo>
                <a:lnTo>
                  <a:pt x="89943" y="669267"/>
                </a:lnTo>
                <a:lnTo>
                  <a:pt x="113592" y="711840"/>
                </a:lnTo>
                <a:lnTo>
                  <a:pt x="136266" y="756109"/>
                </a:lnTo>
                <a:lnTo>
                  <a:pt x="171848" y="817364"/>
                </a:lnTo>
                <a:lnTo>
                  <a:pt x="196913" y="838773"/>
                </a:lnTo>
                <a:lnTo>
                  <a:pt x="214503" y="836732"/>
                </a:lnTo>
                <a:lnTo>
                  <a:pt x="227658" y="827636"/>
                </a:lnTo>
                <a:lnTo>
                  <a:pt x="327804" y="827636"/>
                </a:lnTo>
                <a:lnTo>
                  <a:pt x="331310" y="823646"/>
                </a:lnTo>
                <a:lnTo>
                  <a:pt x="420102" y="709222"/>
                </a:lnTo>
                <a:lnTo>
                  <a:pt x="437139" y="686040"/>
                </a:lnTo>
                <a:lnTo>
                  <a:pt x="461060" y="654585"/>
                </a:lnTo>
                <a:lnTo>
                  <a:pt x="490743" y="616254"/>
                </a:lnTo>
                <a:lnTo>
                  <a:pt x="497450" y="607693"/>
                </a:lnTo>
                <a:lnTo>
                  <a:pt x="257879" y="607693"/>
                </a:lnTo>
                <a:lnTo>
                  <a:pt x="252406" y="601167"/>
                </a:lnTo>
                <a:lnTo>
                  <a:pt x="247883" y="596091"/>
                </a:lnTo>
                <a:lnTo>
                  <a:pt x="243701" y="590784"/>
                </a:lnTo>
                <a:lnTo>
                  <a:pt x="220470" y="560285"/>
                </a:lnTo>
                <a:lnTo>
                  <a:pt x="178357" y="502658"/>
                </a:lnTo>
                <a:lnTo>
                  <a:pt x="154874" y="472346"/>
                </a:lnTo>
                <a:lnTo>
                  <a:pt x="144403" y="459965"/>
                </a:lnTo>
                <a:lnTo>
                  <a:pt x="133499" y="447911"/>
                </a:lnTo>
                <a:lnTo>
                  <a:pt x="122446" y="435966"/>
                </a:lnTo>
                <a:lnTo>
                  <a:pt x="111529" y="423908"/>
                </a:lnTo>
                <a:lnTo>
                  <a:pt x="106186" y="419512"/>
                </a:lnTo>
                <a:lnTo>
                  <a:pt x="100419" y="417598"/>
                </a:lnTo>
                <a:close/>
              </a:path>
              <a:path w="908684" h="862329">
                <a:moveTo>
                  <a:pt x="818980" y="0"/>
                </a:moveTo>
                <a:lnTo>
                  <a:pt x="768625" y="41068"/>
                </a:lnTo>
                <a:lnTo>
                  <a:pt x="737125" y="72728"/>
                </a:lnTo>
                <a:lnTo>
                  <a:pt x="700217" y="111122"/>
                </a:lnTo>
                <a:lnTo>
                  <a:pt x="659072" y="154897"/>
                </a:lnTo>
                <a:lnTo>
                  <a:pt x="614860" y="202703"/>
                </a:lnTo>
                <a:lnTo>
                  <a:pt x="568751" y="253189"/>
                </a:lnTo>
                <a:lnTo>
                  <a:pt x="521915" y="305002"/>
                </a:lnTo>
                <a:lnTo>
                  <a:pt x="475521" y="356792"/>
                </a:lnTo>
                <a:lnTo>
                  <a:pt x="421538" y="417658"/>
                </a:lnTo>
                <a:lnTo>
                  <a:pt x="388743" y="454898"/>
                </a:lnTo>
                <a:lnTo>
                  <a:pt x="350698" y="498511"/>
                </a:lnTo>
                <a:lnTo>
                  <a:pt x="317776" y="536696"/>
                </a:lnTo>
                <a:lnTo>
                  <a:pt x="291148" y="568100"/>
                </a:lnTo>
                <a:lnTo>
                  <a:pt x="267750" y="596611"/>
                </a:lnTo>
                <a:lnTo>
                  <a:pt x="263202" y="601576"/>
                </a:lnTo>
                <a:lnTo>
                  <a:pt x="257879" y="607693"/>
                </a:lnTo>
                <a:lnTo>
                  <a:pt x="497450" y="607693"/>
                </a:lnTo>
                <a:lnTo>
                  <a:pt x="525067" y="572445"/>
                </a:lnTo>
                <a:lnTo>
                  <a:pt x="603159" y="473992"/>
                </a:lnTo>
                <a:lnTo>
                  <a:pt x="648346" y="417598"/>
                </a:lnTo>
                <a:lnTo>
                  <a:pt x="727087" y="320198"/>
                </a:lnTo>
                <a:lnTo>
                  <a:pt x="765724" y="272898"/>
                </a:lnTo>
                <a:lnTo>
                  <a:pt x="801157" y="229910"/>
                </a:lnTo>
                <a:lnTo>
                  <a:pt x="832264" y="192634"/>
                </a:lnTo>
                <a:lnTo>
                  <a:pt x="857926" y="162467"/>
                </a:lnTo>
                <a:lnTo>
                  <a:pt x="883526" y="133533"/>
                </a:lnTo>
                <a:lnTo>
                  <a:pt x="889687" y="126050"/>
                </a:lnTo>
                <a:lnTo>
                  <a:pt x="895311" y="118120"/>
                </a:lnTo>
                <a:lnTo>
                  <a:pt x="900203" y="109502"/>
                </a:lnTo>
                <a:lnTo>
                  <a:pt x="906594" y="96004"/>
                </a:lnTo>
                <a:lnTo>
                  <a:pt x="908352" y="87354"/>
                </a:lnTo>
                <a:lnTo>
                  <a:pt x="904891" y="79515"/>
                </a:lnTo>
                <a:lnTo>
                  <a:pt x="895627" y="68448"/>
                </a:lnTo>
                <a:lnTo>
                  <a:pt x="889533" y="61541"/>
                </a:lnTo>
                <a:lnTo>
                  <a:pt x="885083" y="60547"/>
                </a:lnTo>
                <a:lnTo>
                  <a:pt x="874287" y="60547"/>
                </a:lnTo>
                <a:lnTo>
                  <a:pt x="863143" y="59256"/>
                </a:lnTo>
                <a:lnTo>
                  <a:pt x="855370" y="54466"/>
                </a:lnTo>
                <a:lnTo>
                  <a:pt x="851130" y="46605"/>
                </a:lnTo>
                <a:lnTo>
                  <a:pt x="850581" y="36106"/>
                </a:lnTo>
                <a:lnTo>
                  <a:pt x="850979" y="32659"/>
                </a:lnTo>
                <a:lnTo>
                  <a:pt x="850100" y="28187"/>
                </a:lnTo>
                <a:lnTo>
                  <a:pt x="847922" y="25622"/>
                </a:lnTo>
                <a:lnTo>
                  <a:pt x="842148" y="19731"/>
                </a:lnTo>
                <a:lnTo>
                  <a:pt x="833946" y="12309"/>
                </a:lnTo>
                <a:lnTo>
                  <a:pt x="825496" y="5137"/>
                </a:lnTo>
                <a:lnTo>
                  <a:pt x="818980" y="0"/>
                </a:lnTo>
                <a:close/>
              </a:path>
              <a:path w="908684" h="862329">
                <a:moveTo>
                  <a:pt x="883198" y="60126"/>
                </a:moveTo>
                <a:lnTo>
                  <a:pt x="874287" y="60547"/>
                </a:lnTo>
                <a:lnTo>
                  <a:pt x="885083" y="60547"/>
                </a:lnTo>
                <a:lnTo>
                  <a:pt x="883198" y="60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889" y="5524063"/>
            <a:ext cx="908685" cy="862330"/>
          </a:xfrm>
          <a:custGeom>
            <a:avLst/>
            <a:gdLst/>
            <a:ahLst/>
            <a:cxnLst/>
            <a:rect l="l" t="t" r="r" b="b"/>
            <a:pathLst>
              <a:path w="908684" h="862329">
                <a:moveTo>
                  <a:pt x="327804" y="827636"/>
                </a:moveTo>
                <a:lnTo>
                  <a:pt x="227658" y="827636"/>
                </a:lnTo>
                <a:lnTo>
                  <a:pt x="239419" y="827881"/>
                </a:lnTo>
                <a:lnTo>
                  <a:pt x="261303" y="847887"/>
                </a:lnTo>
                <a:lnTo>
                  <a:pt x="276841" y="860305"/>
                </a:lnTo>
                <a:lnTo>
                  <a:pt x="290626" y="862297"/>
                </a:lnTo>
                <a:lnTo>
                  <a:pt x="307251" y="851023"/>
                </a:lnTo>
                <a:lnTo>
                  <a:pt x="327804" y="827636"/>
                </a:lnTo>
                <a:close/>
              </a:path>
              <a:path w="908684" h="862329">
                <a:moveTo>
                  <a:pt x="100419" y="417598"/>
                </a:moveTo>
                <a:lnTo>
                  <a:pt x="94244" y="417658"/>
                </a:lnTo>
                <a:lnTo>
                  <a:pt x="80391" y="420923"/>
                </a:lnTo>
                <a:lnTo>
                  <a:pt x="72335" y="422559"/>
                </a:lnTo>
                <a:lnTo>
                  <a:pt x="63830" y="425017"/>
                </a:lnTo>
                <a:lnTo>
                  <a:pt x="55191" y="429225"/>
                </a:lnTo>
                <a:lnTo>
                  <a:pt x="51193" y="433898"/>
                </a:lnTo>
                <a:lnTo>
                  <a:pt x="56406" y="441331"/>
                </a:lnTo>
                <a:lnTo>
                  <a:pt x="57110" y="448570"/>
                </a:lnTo>
                <a:lnTo>
                  <a:pt x="52281" y="453732"/>
                </a:lnTo>
                <a:lnTo>
                  <a:pt x="39535" y="457212"/>
                </a:lnTo>
                <a:lnTo>
                  <a:pt x="23448" y="461153"/>
                </a:lnTo>
                <a:lnTo>
                  <a:pt x="8598" y="467695"/>
                </a:lnTo>
                <a:lnTo>
                  <a:pt x="4704" y="470317"/>
                </a:lnTo>
                <a:lnTo>
                  <a:pt x="12132" y="480976"/>
                </a:lnTo>
                <a:lnTo>
                  <a:pt x="9632" y="483718"/>
                </a:lnTo>
                <a:lnTo>
                  <a:pt x="4629" y="488317"/>
                </a:lnTo>
                <a:lnTo>
                  <a:pt x="1228" y="491187"/>
                </a:lnTo>
                <a:lnTo>
                  <a:pt x="0" y="494402"/>
                </a:lnTo>
                <a:lnTo>
                  <a:pt x="21105" y="543776"/>
                </a:lnTo>
                <a:lnTo>
                  <a:pt x="42905" y="586031"/>
                </a:lnTo>
                <a:lnTo>
                  <a:pt x="66116" y="627596"/>
                </a:lnTo>
                <a:lnTo>
                  <a:pt x="89943" y="669267"/>
                </a:lnTo>
                <a:lnTo>
                  <a:pt x="113592" y="711840"/>
                </a:lnTo>
                <a:lnTo>
                  <a:pt x="136266" y="756109"/>
                </a:lnTo>
                <a:lnTo>
                  <a:pt x="171848" y="817364"/>
                </a:lnTo>
                <a:lnTo>
                  <a:pt x="196913" y="838773"/>
                </a:lnTo>
                <a:lnTo>
                  <a:pt x="214503" y="836732"/>
                </a:lnTo>
                <a:lnTo>
                  <a:pt x="227658" y="827636"/>
                </a:lnTo>
                <a:lnTo>
                  <a:pt x="327804" y="827636"/>
                </a:lnTo>
                <a:lnTo>
                  <a:pt x="331310" y="823646"/>
                </a:lnTo>
                <a:lnTo>
                  <a:pt x="420102" y="709222"/>
                </a:lnTo>
                <a:lnTo>
                  <a:pt x="437139" y="686040"/>
                </a:lnTo>
                <a:lnTo>
                  <a:pt x="461060" y="654585"/>
                </a:lnTo>
                <a:lnTo>
                  <a:pt x="490743" y="616254"/>
                </a:lnTo>
                <a:lnTo>
                  <a:pt x="497450" y="607693"/>
                </a:lnTo>
                <a:lnTo>
                  <a:pt x="257879" y="607693"/>
                </a:lnTo>
                <a:lnTo>
                  <a:pt x="252406" y="601167"/>
                </a:lnTo>
                <a:lnTo>
                  <a:pt x="247883" y="596091"/>
                </a:lnTo>
                <a:lnTo>
                  <a:pt x="243701" y="590784"/>
                </a:lnTo>
                <a:lnTo>
                  <a:pt x="220470" y="560285"/>
                </a:lnTo>
                <a:lnTo>
                  <a:pt x="178357" y="502658"/>
                </a:lnTo>
                <a:lnTo>
                  <a:pt x="154874" y="472346"/>
                </a:lnTo>
                <a:lnTo>
                  <a:pt x="144403" y="459965"/>
                </a:lnTo>
                <a:lnTo>
                  <a:pt x="133499" y="447911"/>
                </a:lnTo>
                <a:lnTo>
                  <a:pt x="122446" y="435966"/>
                </a:lnTo>
                <a:lnTo>
                  <a:pt x="111529" y="423908"/>
                </a:lnTo>
                <a:lnTo>
                  <a:pt x="106186" y="419512"/>
                </a:lnTo>
                <a:lnTo>
                  <a:pt x="100419" y="417598"/>
                </a:lnTo>
                <a:close/>
              </a:path>
              <a:path w="908684" h="862329">
                <a:moveTo>
                  <a:pt x="818980" y="0"/>
                </a:moveTo>
                <a:lnTo>
                  <a:pt x="768625" y="41068"/>
                </a:lnTo>
                <a:lnTo>
                  <a:pt x="737125" y="72728"/>
                </a:lnTo>
                <a:lnTo>
                  <a:pt x="700217" y="111122"/>
                </a:lnTo>
                <a:lnTo>
                  <a:pt x="659072" y="154897"/>
                </a:lnTo>
                <a:lnTo>
                  <a:pt x="614860" y="202703"/>
                </a:lnTo>
                <a:lnTo>
                  <a:pt x="568751" y="253189"/>
                </a:lnTo>
                <a:lnTo>
                  <a:pt x="521915" y="305002"/>
                </a:lnTo>
                <a:lnTo>
                  <a:pt x="475521" y="356793"/>
                </a:lnTo>
                <a:lnTo>
                  <a:pt x="421538" y="417658"/>
                </a:lnTo>
                <a:lnTo>
                  <a:pt x="388743" y="454899"/>
                </a:lnTo>
                <a:lnTo>
                  <a:pt x="350698" y="498512"/>
                </a:lnTo>
                <a:lnTo>
                  <a:pt x="317776" y="536696"/>
                </a:lnTo>
                <a:lnTo>
                  <a:pt x="291148" y="568101"/>
                </a:lnTo>
                <a:lnTo>
                  <a:pt x="267750" y="596611"/>
                </a:lnTo>
                <a:lnTo>
                  <a:pt x="263202" y="601576"/>
                </a:lnTo>
                <a:lnTo>
                  <a:pt x="257879" y="607693"/>
                </a:lnTo>
                <a:lnTo>
                  <a:pt x="497450" y="607693"/>
                </a:lnTo>
                <a:lnTo>
                  <a:pt x="525067" y="572445"/>
                </a:lnTo>
                <a:lnTo>
                  <a:pt x="603159" y="473992"/>
                </a:lnTo>
                <a:lnTo>
                  <a:pt x="648346" y="417598"/>
                </a:lnTo>
                <a:lnTo>
                  <a:pt x="727087" y="320198"/>
                </a:lnTo>
                <a:lnTo>
                  <a:pt x="765724" y="272898"/>
                </a:lnTo>
                <a:lnTo>
                  <a:pt x="801157" y="229910"/>
                </a:lnTo>
                <a:lnTo>
                  <a:pt x="832264" y="192634"/>
                </a:lnTo>
                <a:lnTo>
                  <a:pt x="857926" y="162467"/>
                </a:lnTo>
                <a:lnTo>
                  <a:pt x="883526" y="133533"/>
                </a:lnTo>
                <a:lnTo>
                  <a:pt x="889687" y="126050"/>
                </a:lnTo>
                <a:lnTo>
                  <a:pt x="895311" y="118120"/>
                </a:lnTo>
                <a:lnTo>
                  <a:pt x="900203" y="109503"/>
                </a:lnTo>
                <a:lnTo>
                  <a:pt x="906594" y="96004"/>
                </a:lnTo>
                <a:lnTo>
                  <a:pt x="908352" y="87355"/>
                </a:lnTo>
                <a:lnTo>
                  <a:pt x="904891" y="79516"/>
                </a:lnTo>
                <a:lnTo>
                  <a:pt x="895627" y="68448"/>
                </a:lnTo>
                <a:lnTo>
                  <a:pt x="889533" y="61541"/>
                </a:lnTo>
                <a:lnTo>
                  <a:pt x="885083" y="60547"/>
                </a:lnTo>
                <a:lnTo>
                  <a:pt x="874287" y="60547"/>
                </a:lnTo>
                <a:lnTo>
                  <a:pt x="863143" y="59256"/>
                </a:lnTo>
                <a:lnTo>
                  <a:pt x="855370" y="54466"/>
                </a:lnTo>
                <a:lnTo>
                  <a:pt x="851130" y="46606"/>
                </a:lnTo>
                <a:lnTo>
                  <a:pt x="850581" y="36107"/>
                </a:lnTo>
                <a:lnTo>
                  <a:pt x="850979" y="32659"/>
                </a:lnTo>
                <a:lnTo>
                  <a:pt x="850100" y="28188"/>
                </a:lnTo>
                <a:lnTo>
                  <a:pt x="847922" y="25622"/>
                </a:lnTo>
                <a:lnTo>
                  <a:pt x="842148" y="19732"/>
                </a:lnTo>
                <a:lnTo>
                  <a:pt x="833946" y="12309"/>
                </a:lnTo>
                <a:lnTo>
                  <a:pt x="825496" y="5138"/>
                </a:lnTo>
                <a:lnTo>
                  <a:pt x="818980" y="0"/>
                </a:lnTo>
                <a:close/>
              </a:path>
              <a:path w="908684" h="862329">
                <a:moveTo>
                  <a:pt x="883198" y="60126"/>
                </a:moveTo>
                <a:lnTo>
                  <a:pt x="874287" y="60547"/>
                </a:lnTo>
                <a:lnTo>
                  <a:pt x="885083" y="60547"/>
                </a:lnTo>
                <a:lnTo>
                  <a:pt x="883198" y="60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889" y="6942684"/>
            <a:ext cx="908685" cy="862330"/>
          </a:xfrm>
          <a:custGeom>
            <a:avLst/>
            <a:gdLst/>
            <a:ahLst/>
            <a:cxnLst/>
            <a:rect l="l" t="t" r="r" b="b"/>
            <a:pathLst>
              <a:path w="908684" h="862329">
                <a:moveTo>
                  <a:pt x="327804" y="827636"/>
                </a:moveTo>
                <a:lnTo>
                  <a:pt x="227658" y="827636"/>
                </a:lnTo>
                <a:lnTo>
                  <a:pt x="239419" y="827880"/>
                </a:lnTo>
                <a:lnTo>
                  <a:pt x="261303" y="847886"/>
                </a:lnTo>
                <a:lnTo>
                  <a:pt x="276841" y="860305"/>
                </a:lnTo>
                <a:lnTo>
                  <a:pt x="290626" y="862297"/>
                </a:lnTo>
                <a:lnTo>
                  <a:pt x="307251" y="851023"/>
                </a:lnTo>
                <a:lnTo>
                  <a:pt x="327804" y="827636"/>
                </a:lnTo>
                <a:close/>
              </a:path>
              <a:path w="908684" h="862329">
                <a:moveTo>
                  <a:pt x="100419" y="417598"/>
                </a:moveTo>
                <a:lnTo>
                  <a:pt x="94244" y="417658"/>
                </a:lnTo>
                <a:lnTo>
                  <a:pt x="80391" y="420923"/>
                </a:lnTo>
                <a:lnTo>
                  <a:pt x="72335" y="422559"/>
                </a:lnTo>
                <a:lnTo>
                  <a:pt x="63830" y="425017"/>
                </a:lnTo>
                <a:lnTo>
                  <a:pt x="55191" y="429224"/>
                </a:lnTo>
                <a:lnTo>
                  <a:pt x="51193" y="433898"/>
                </a:lnTo>
                <a:lnTo>
                  <a:pt x="56406" y="441331"/>
                </a:lnTo>
                <a:lnTo>
                  <a:pt x="57110" y="448570"/>
                </a:lnTo>
                <a:lnTo>
                  <a:pt x="52281" y="453732"/>
                </a:lnTo>
                <a:lnTo>
                  <a:pt x="39535" y="457212"/>
                </a:lnTo>
                <a:lnTo>
                  <a:pt x="23448" y="461152"/>
                </a:lnTo>
                <a:lnTo>
                  <a:pt x="8598" y="467694"/>
                </a:lnTo>
                <a:lnTo>
                  <a:pt x="4704" y="470317"/>
                </a:lnTo>
                <a:lnTo>
                  <a:pt x="12132" y="480976"/>
                </a:lnTo>
                <a:lnTo>
                  <a:pt x="9632" y="483718"/>
                </a:lnTo>
                <a:lnTo>
                  <a:pt x="4629" y="488317"/>
                </a:lnTo>
                <a:lnTo>
                  <a:pt x="1228" y="491186"/>
                </a:lnTo>
                <a:lnTo>
                  <a:pt x="0" y="494401"/>
                </a:lnTo>
                <a:lnTo>
                  <a:pt x="21105" y="543776"/>
                </a:lnTo>
                <a:lnTo>
                  <a:pt x="42905" y="586031"/>
                </a:lnTo>
                <a:lnTo>
                  <a:pt x="66116" y="627596"/>
                </a:lnTo>
                <a:lnTo>
                  <a:pt x="89943" y="669267"/>
                </a:lnTo>
                <a:lnTo>
                  <a:pt x="113592" y="711840"/>
                </a:lnTo>
                <a:lnTo>
                  <a:pt x="136266" y="756109"/>
                </a:lnTo>
                <a:lnTo>
                  <a:pt x="171848" y="817364"/>
                </a:lnTo>
                <a:lnTo>
                  <a:pt x="196913" y="838773"/>
                </a:lnTo>
                <a:lnTo>
                  <a:pt x="214503" y="836732"/>
                </a:lnTo>
                <a:lnTo>
                  <a:pt x="227658" y="827636"/>
                </a:lnTo>
                <a:lnTo>
                  <a:pt x="327804" y="827636"/>
                </a:lnTo>
                <a:lnTo>
                  <a:pt x="331310" y="823646"/>
                </a:lnTo>
                <a:lnTo>
                  <a:pt x="420102" y="709222"/>
                </a:lnTo>
                <a:lnTo>
                  <a:pt x="437139" y="686040"/>
                </a:lnTo>
                <a:lnTo>
                  <a:pt x="461060" y="654585"/>
                </a:lnTo>
                <a:lnTo>
                  <a:pt x="490743" y="616254"/>
                </a:lnTo>
                <a:lnTo>
                  <a:pt x="497450" y="607693"/>
                </a:lnTo>
                <a:lnTo>
                  <a:pt x="257879" y="607693"/>
                </a:lnTo>
                <a:lnTo>
                  <a:pt x="252406" y="601167"/>
                </a:lnTo>
                <a:lnTo>
                  <a:pt x="247883" y="596091"/>
                </a:lnTo>
                <a:lnTo>
                  <a:pt x="243701" y="590784"/>
                </a:lnTo>
                <a:lnTo>
                  <a:pt x="220470" y="560285"/>
                </a:lnTo>
                <a:lnTo>
                  <a:pt x="178357" y="502658"/>
                </a:lnTo>
                <a:lnTo>
                  <a:pt x="154874" y="472346"/>
                </a:lnTo>
                <a:lnTo>
                  <a:pt x="144403" y="459965"/>
                </a:lnTo>
                <a:lnTo>
                  <a:pt x="133499" y="447911"/>
                </a:lnTo>
                <a:lnTo>
                  <a:pt x="122446" y="435966"/>
                </a:lnTo>
                <a:lnTo>
                  <a:pt x="111529" y="423908"/>
                </a:lnTo>
                <a:lnTo>
                  <a:pt x="106186" y="419512"/>
                </a:lnTo>
                <a:lnTo>
                  <a:pt x="100419" y="417598"/>
                </a:lnTo>
                <a:close/>
              </a:path>
              <a:path w="908684" h="862329">
                <a:moveTo>
                  <a:pt x="818980" y="0"/>
                </a:moveTo>
                <a:lnTo>
                  <a:pt x="768625" y="41068"/>
                </a:lnTo>
                <a:lnTo>
                  <a:pt x="737125" y="72728"/>
                </a:lnTo>
                <a:lnTo>
                  <a:pt x="700217" y="111122"/>
                </a:lnTo>
                <a:lnTo>
                  <a:pt x="659072" y="154897"/>
                </a:lnTo>
                <a:lnTo>
                  <a:pt x="614860" y="202703"/>
                </a:lnTo>
                <a:lnTo>
                  <a:pt x="568751" y="253189"/>
                </a:lnTo>
                <a:lnTo>
                  <a:pt x="521915" y="305002"/>
                </a:lnTo>
                <a:lnTo>
                  <a:pt x="475521" y="356792"/>
                </a:lnTo>
                <a:lnTo>
                  <a:pt x="421538" y="417658"/>
                </a:lnTo>
                <a:lnTo>
                  <a:pt x="388743" y="454898"/>
                </a:lnTo>
                <a:lnTo>
                  <a:pt x="350698" y="498511"/>
                </a:lnTo>
                <a:lnTo>
                  <a:pt x="317776" y="536696"/>
                </a:lnTo>
                <a:lnTo>
                  <a:pt x="291148" y="568100"/>
                </a:lnTo>
                <a:lnTo>
                  <a:pt x="267750" y="596611"/>
                </a:lnTo>
                <a:lnTo>
                  <a:pt x="263202" y="601576"/>
                </a:lnTo>
                <a:lnTo>
                  <a:pt x="257879" y="607693"/>
                </a:lnTo>
                <a:lnTo>
                  <a:pt x="497450" y="607693"/>
                </a:lnTo>
                <a:lnTo>
                  <a:pt x="525067" y="572445"/>
                </a:lnTo>
                <a:lnTo>
                  <a:pt x="603159" y="473992"/>
                </a:lnTo>
                <a:lnTo>
                  <a:pt x="648346" y="417598"/>
                </a:lnTo>
                <a:lnTo>
                  <a:pt x="727087" y="320198"/>
                </a:lnTo>
                <a:lnTo>
                  <a:pt x="765724" y="272898"/>
                </a:lnTo>
                <a:lnTo>
                  <a:pt x="801157" y="229910"/>
                </a:lnTo>
                <a:lnTo>
                  <a:pt x="832264" y="192634"/>
                </a:lnTo>
                <a:lnTo>
                  <a:pt x="857926" y="162467"/>
                </a:lnTo>
                <a:lnTo>
                  <a:pt x="883526" y="133533"/>
                </a:lnTo>
                <a:lnTo>
                  <a:pt x="889687" y="126050"/>
                </a:lnTo>
                <a:lnTo>
                  <a:pt x="895311" y="118120"/>
                </a:lnTo>
                <a:lnTo>
                  <a:pt x="900203" y="109502"/>
                </a:lnTo>
                <a:lnTo>
                  <a:pt x="906594" y="96004"/>
                </a:lnTo>
                <a:lnTo>
                  <a:pt x="908352" y="87354"/>
                </a:lnTo>
                <a:lnTo>
                  <a:pt x="904891" y="79515"/>
                </a:lnTo>
                <a:lnTo>
                  <a:pt x="895627" y="68448"/>
                </a:lnTo>
                <a:lnTo>
                  <a:pt x="889533" y="61541"/>
                </a:lnTo>
                <a:lnTo>
                  <a:pt x="885083" y="60547"/>
                </a:lnTo>
                <a:lnTo>
                  <a:pt x="874287" y="60547"/>
                </a:lnTo>
                <a:lnTo>
                  <a:pt x="863143" y="59256"/>
                </a:lnTo>
                <a:lnTo>
                  <a:pt x="855370" y="54466"/>
                </a:lnTo>
                <a:lnTo>
                  <a:pt x="851130" y="46605"/>
                </a:lnTo>
                <a:lnTo>
                  <a:pt x="850581" y="36106"/>
                </a:lnTo>
                <a:lnTo>
                  <a:pt x="850979" y="32659"/>
                </a:lnTo>
                <a:lnTo>
                  <a:pt x="850100" y="28187"/>
                </a:lnTo>
                <a:lnTo>
                  <a:pt x="847922" y="25622"/>
                </a:lnTo>
                <a:lnTo>
                  <a:pt x="842148" y="19732"/>
                </a:lnTo>
                <a:lnTo>
                  <a:pt x="833946" y="12309"/>
                </a:lnTo>
                <a:lnTo>
                  <a:pt x="825496" y="5138"/>
                </a:lnTo>
                <a:lnTo>
                  <a:pt x="818980" y="0"/>
                </a:lnTo>
                <a:close/>
              </a:path>
              <a:path w="908684" h="862329">
                <a:moveTo>
                  <a:pt x="883198" y="60126"/>
                </a:moveTo>
                <a:lnTo>
                  <a:pt x="874287" y="60547"/>
                </a:lnTo>
                <a:lnTo>
                  <a:pt x="885083" y="60547"/>
                </a:lnTo>
                <a:lnTo>
                  <a:pt x="883198" y="60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41835" y="8360880"/>
            <a:ext cx="730885" cy="863600"/>
          </a:xfrm>
          <a:custGeom>
            <a:avLst/>
            <a:gdLst/>
            <a:ahLst/>
            <a:cxnLst/>
            <a:rect l="l" t="t" r="r" b="b"/>
            <a:pathLst>
              <a:path w="730884" h="863600">
                <a:moveTo>
                  <a:pt x="156032" y="811771"/>
                </a:moveTo>
                <a:lnTo>
                  <a:pt x="78385" y="811771"/>
                </a:lnTo>
                <a:lnTo>
                  <a:pt x="85209" y="816759"/>
                </a:lnTo>
                <a:lnTo>
                  <a:pt x="82703" y="824095"/>
                </a:lnTo>
                <a:lnTo>
                  <a:pt x="101972" y="861921"/>
                </a:lnTo>
                <a:lnTo>
                  <a:pt x="108270" y="863392"/>
                </a:lnTo>
                <a:lnTo>
                  <a:pt x="114720" y="862066"/>
                </a:lnTo>
                <a:lnTo>
                  <a:pt x="120640" y="858023"/>
                </a:lnTo>
                <a:lnTo>
                  <a:pt x="123234" y="855455"/>
                </a:lnTo>
                <a:lnTo>
                  <a:pt x="125076" y="852194"/>
                </a:lnTo>
                <a:lnTo>
                  <a:pt x="156032" y="811771"/>
                </a:lnTo>
                <a:close/>
              </a:path>
              <a:path w="730884" h="863600">
                <a:moveTo>
                  <a:pt x="109504" y="76418"/>
                </a:moveTo>
                <a:lnTo>
                  <a:pt x="94988" y="92193"/>
                </a:lnTo>
                <a:lnTo>
                  <a:pt x="88014" y="99676"/>
                </a:lnTo>
                <a:lnTo>
                  <a:pt x="80996" y="106930"/>
                </a:lnTo>
                <a:lnTo>
                  <a:pt x="76146" y="113331"/>
                </a:lnTo>
                <a:lnTo>
                  <a:pt x="73930" y="120017"/>
                </a:lnTo>
                <a:lnTo>
                  <a:pt x="73967" y="127231"/>
                </a:lnTo>
                <a:lnTo>
                  <a:pt x="75873" y="135216"/>
                </a:lnTo>
                <a:lnTo>
                  <a:pt x="92741" y="185082"/>
                </a:lnTo>
                <a:lnTo>
                  <a:pt x="111129" y="234284"/>
                </a:lnTo>
                <a:lnTo>
                  <a:pt x="131040" y="282825"/>
                </a:lnTo>
                <a:lnTo>
                  <a:pt x="152476" y="330711"/>
                </a:lnTo>
                <a:lnTo>
                  <a:pt x="175556" y="378170"/>
                </a:lnTo>
                <a:lnTo>
                  <a:pt x="199930" y="424532"/>
                </a:lnTo>
                <a:lnTo>
                  <a:pt x="202521" y="429284"/>
                </a:lnTo>
                <a:lnTo>
                  <a:pt x="204829" y="434204"/>
                </a:lnTo>
                <a:lnTo>
                  <a:pt x="207205" y="438860"/>
                </a:lnTo>
                <a:lnTo>
                  <a:pt x="0" y="682147"/>
                </a:lnTo>
                <a:lnTo>
                  <a:pt x="7816" y="700993"/>
                </a:lnTo>
                <a:lnTo>
                  <a:pt x="11503" y="709676"/>
                </a:lnTo>
                <a:lnTo>
                  <a:pt x="15292" y="718079"/>
                </a:lnTo>
                <a:lnTo>
                  <a:pt x="18994" y="725967"/>
                </a:lnTo>
                <a:lnTo>
                  <a:pt x="19396" y="733248"/>
                </a:lnTo>
                <a:lnTo>
                  <a:pt x="12067" y="746289"/>
                </a:lnTo>
                <a:lnTo>
                  <a:pt x="9430" y="751843"/>
                </a:lnTo>
                <a:lnTo>
                  <a:pt x="6075" y="760768"/>
                </a:lnTo>
                <a:lnTo>
                  <a:pt x="4731" y="765165"/>
                </a:lnTo>
                <a:lnTo>
                  <a:pt x="5939" y="767894"/>
                </a:lnTo>
                <a:lnTo>
                  <a:pt x="14074" y="783859"/>
                </a:lnTo>
                <a:lnTo>
                  <a:pt x="23788" y="798493"/>
                </a:lnTo>
                <a:lnTo>
                  <a:pt x="35109" y="811771"/>
                </a:lnTo>
                <a:lnTo>
                  <a:pt x="47811" y="823427"/>
                </a:lnTo>
                <a:lnTo>
                  <a:pt x="56712" y="819673"/>
                </a:lnTo>
                <a:lnTo>
                  <a:pt x="63299" y="816206"/>
                </a:lnTo>
                <a:lnTo>
                  <a:pt x="78385" y="811771"/>
                </a:lnTo>
                <a:lnTo>
                  <a:pt x="156032" y="811771"/>
                </a:lnTo>
                <a:lnTo>
                  <a:pt x="300914" y="622627"/>
                </a:lnTo>
                <a:lnTo>
                  <a:pt x="305394" y="617779"/>
                </a:lnTo>
                <a:lnTo>
                  <a:pt x="311142" y="611025"/>
                </a:lnTo>
                <a:lnTo>
                  <a:pt x="590774" y="611025"/>
                </a:lnTo>
                <a:lnTo>
                  <a:pt x="452496" y="435742"/>
                </a:lnTo>
                <a:lnTo>
                  <a:pt x="458822" y="427420"/>
                </a:lnTo>
                <a:lnTo>
                  <a:pt x="462835" y="421991"/>
                </a:lnTo>
                <a:lnTo>
                  <a:pt x="466973" y="416662"/>
                </a:lnTo>
                <a:lnTo>
                  <a:pt x="497487" y="378170"/>
                </a:lnTo>
                <a:lnTo>
                  <a:pt x="528667" y="340265"/>
                </a:lnTo>
                <a:lnTo>
                  <a:pt x="560498" y="302935"/>
                </a:lnTo>
                <a:lnTo>
                  <a:pt x="579520" y="281396"/>
                </a:lnTo>
                <a:lnTo>
                  <a:pt x="348782" y="281396"/>
                </a:lnTo>
                <a:lnTo>
                  <a:pt x="343483" y="273877"/>
                </a:lnTo>
                <a:lnTo>
                  <a:pt x="339148" y="267964"/>
                </a:lnTo>
                <a:lnTo>
                  <a:pt x="262711" y="152047"/>
                </a:lnTo>
                <a:lnTo>
                  <a:pt x="238312" y="115617"/>
                </a:lnTo>
                <a:lnTo>
                  <a:pt x="228170" y="101339"/>
                </a:lnTo>
                <a:lnTo>
                  <a:pt x="224011" y="95869"/>
                </a:lnTo>
                <a:lnTo>
                  <a:pt x="135637" y="95869"/>
                </a:lnTo>
                <a:lnTo>
                  <a:pt x="109504" y="76418"/>
                </a:lnTo>
                <a:close/>
              </a:path>
              <a:path w="730884" h="863600">
                <a:moveTo>
                  <a:pt x="590774" y="611025"/>
                </a:moveTo>
                <a:lnTo>
                  <a:pt x="311142" y="611025"/>
                </a:lnTo>
                <a:lnTo>
                  <a:pt x="322035" y="627459"/>
                </a:lnTo>
                <a:lnTo>
                  <a:pt x="325247" y="632405"/>
                </a:lnTo>
                <a:lnTo>
                  <a:pt x="350956" y="671328"/>
                </a:lnTo>
                <a:lnTo>
                  <a:pt x="377799" y="709421"/>
                </a:lnTo>
                <a:lnTo>
                  <a:pt x="405853" y="746628"/>
                </a:lnTo>
                <a:lnTo>
                  <a:pt x="435198" y="782892"/>
                </a:lnTo>
                <a:lnTo>
                  <a:pt x="450786" y="794145"/>
                </a:lnTo>
                <a:lnTo>
                  <a:pt x="458736" y="792832"/>
                </a:lnTo>
                <a:lnTo>
                  <a:pt x="468011" y="786900"/>
                </a:lnTo>
                <a:lnTo>
                  <a:pt x="475631" y="780346"/>
                </a:lnTo>
                <a:lnTo>
                  <a:pt x="482981" y="773386"/>
                </a:lnTo>
                <a:lnTo>
                  <a:pt x="490271" y="766204"/>
                </a:lnTo>
                <a:lnTo>
                  <a:pt x="497708" y="758986"/>
                </a:lnTo>
                <a:lnTo>
                  <a:pt x="557836" y="758986"/>
                </a:lnTo>
                <a:lnTo>
                  <a:pt x="560114" y="756385"/>
                </a:lnTo>
                <a:lnTo>
                  <a:pt x="563440" y="750224"/>
                </a:lnTo>
                <a:lnTo>
                  <a:pt x="565267" y="742579"/>
                </a:lnTo>
                <a:lnTo>
                  <a:pt x="567216" y="734215"/>
                </a:lnTo>
                <a:lnTo>
                  <a:pt x="571214" y="726768"/>
                </a:lnTo>
                <a:lnTo>
                  <a:pt x="577454" y="720823"/>
                </a:lnTo>
                <a:lnTo>
                  <a:pt x="586128" y="716966"/>
                </a:lnTo>
                <a:lnTo>
                  <a:pt x="593140" y="714164"/>
                </a:lnTo>
                <a:lnTo>
                  <a:pt x="599071" y="709966"/>
                </a:lnTo>
                <a:lnTo>
                  <a:pt x="619510" y="677773"/>
                </a:lnTo>
                <a:lnTo>
                  <a:pt x="626441" y="656237"/>
                </a:lnTo>
                <a:lnTo>
                  <a:pt x="590774" y="611025"/>
                </a:lnTo>
                <a:close/>
              </a:path>
              <a:path w="730884" h="863600">
                <a:moveTo>
                  <a:pt x="557836" y="758986"/>
                </a:moveTo>
                <a:lnTo>
                  <a:pt x="497708" y="758986"/>
                </a:lnTo>
                <a:lnTo>
                  <a:pt x="532824" y="780516"/>
                </a:lnTo>
                <a:lnTo>
                  <a:pt x="539754" y="774774"/>
                </a:lnTo>
                <a:lnTo>
                  <a:pt x="544860" y="770443"/>
                </a:lnTo>
                <a:lnTo>
                  <a:pt x="550189" y="766204"/>
                </a:lnTo>
                <a:lnTo>
                  <a:pt x="555579" y="761564"/>
                </a:lnTo>
                <a:lnTo>
                  <a:pt x="557836" y="758986"/>
                </a:lnTo>
                <a:close/>
              </a:path>
              <a:path w="730884" h="863600">
                <a:moveTo>
                  <a:pt x="639794" y="0"/>
                </a:moveTo>
                <a:lnTo>
                  <a:pt x="576840" y="46927"/>
                </a:lnTo>
                <a:lnTo>
                  <a:pt x="539994" y="81713"/>
                </a:lnTo>
                <a:lnTo>
                  <a:pt x="503736" y="117082"/>
                </a:lnTo>
                <a:lnTo>
                  <a:pt x="468074" y="153043"/>
                </a:lnTo>
                <a:lnTo>
                  <a:pt x="433015" y="189602"/>
                </a:lnTo>
                <a:lnTo>
                  <a:pt x="398569" y="226767"/>
                </a:lnTo>
                <a:lnTo>
                  <a:pt x="364743" y="264543"/>
                </a:lnTo>
                <a:lnTo>
                  <a:pt x="359963" y="269975"/>
                </a:lnTo>
                <a:lnTo>
                  <a:pt x="354766" y="275077"/>
                </a:lnTo>
                <a:lnTo>
                  <a:pt x="348782" y="281396"/>
                </a:lnTo>
                <a:lnTo>
                  <a:pt x="579520" y="281396"/>
                </a:lnTo>
                <a:lnTo>
                  <a:pt x="592968" y="266167"/>
                </a:lnTo>
                <a:lnTo>
                  <a:pt x="626063" y="229951"/>
                </a:lnTo>
                <a:lnTo>
                  <a:pt x="659770" y="194273"/>
                </a:lnTo>
                <a:lnTo>
                  <a:pt x="701385" y="151610"/>
                </a:lnTo>
                <a:lnTo>
                  <a:pt x="708359" y="143840"/>
                </a:lnTo>
                <a:lnTo>
                  <a:pt x="714799" y="135545"/>
                </a:lnTo>
                <a:lnTo>
                  <a:pt x="720504" y="126456"/>
                </a:lnTo>
                <a:lnTo>
                  <a:pt x="728095" y="112153"/>
                </a:lnTo>
                <a:lnTo>
                  <a:pt x="730505" y="102842"/>
                </a:lnTo>
                <a:lnTo>
                  <a:pt x="727395" y="94054"/>
                </a:lnTo>
                <a:lnTo>
                  <a:pt x="718426" y="81317"/>
                </a:lnTo>
                <a:lnTo>
                  <a:pt x="712513" y="73343"/>
                </a:lnTo>
                <a:lnTo>
                  <a:pt x="705961" y="71308"/>
                </a:lnTo>
                <a:lnTo>
                  <a:pt x="696599" y="71147"/>
                </a:lnTo>
                <a:lnTo>
                  <a:pt x="685019" y="68962"/>
                </a:lnTo>
                <a:lnTo>
                  <a:pt x="677209" y="63188"/>
                </a:lnTo>
                <a:lnTo>
                  <a:pt x="673344" y="54396"/>
                </a:lnTo>
                <a:lnTo>
                  <a:pt x="673436" y="42787"/>
                </a:lnTo>
                <a:lnTo>
                  <a:pt x="674085" y="39048"/>
                </a:lnTo>
                <a:lnTo>
                  <a:pt x="673387" y="34089"/>
                </a:lnTo>
                <a:lnTo>
                  <a:pt x="645278" y="3857"/>
                </a:lnTo>
                <a:lnTo>
                  <a:pt x="639794" y="0"/>
                </a:lnTo>
                <a:close/>
              </a:path>
              <a:path w="730884" h="863600">
                <a:moveTo>
                  <a:pt x="178470" y="51588"/>
                </a:moveTo>
                <a:lnTo>
                  <a:pt x="171495" y="52809"/>
                </a:lnTo>
                <a:lnTo>
                  <a:pt x="161814" y="55242"/>
                </a:lnTo>
                <a:lnTo>
                  <a:pt x="156183" y="61850"/>
                </a:lnTo>
                <a:lnTo>
                  <a:pt x="156083" y="68962"/>
                </a:lnTo>
                <a:lnTo>
                  <a:pt x="156014" y="71308"/>
                </a:lnTo>
                <a:lnTo>
                  <a:pt x="154496" y="80455"/>
                </a:lnTo>
                <a:lnTo>
                  <a:pt x="150355" y="87380"/>
                </a:lnTo>
                <a:lnTo>
                  <a:pt x="143959" y="92350"/>
                </a:lnTo>
                <a:lnTo>
                  <a:pt x="135637" y="95869"/>
                </a:lnTo>
                <a:lnTo>
                  <a:pt x="224011" y="95869"/>
                </a:lnTo>
                <a:lnTo>
                  <a:pt x="217553" y="87376"/>
                </a:lnTo>
                <a:lnTo>
                  <a:pt x="206774" y="73521"/>
                </a:lnTo>
                <a:lnTo>
                  <a:pt x="196143" y="59565"/>
                </a:lnTo>
                <a:lnTo>
                  <a:pt x="190842" y="54396"/>
                </a:lnTo>
                <a:lnTo>
                  <a:pt x="184935" y="51927"/>
                </a:lnTo>
                <a:lnTo>
                  <a:pt x="178470" y="51588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8838" y="816848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376951" y="0"/>
                </a:moveTo>
                <a:lnTo>
                  <a:pt x="376951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376951" y="691078"/>
                </a:lnTo>
                <a:lnTo>
                  <a:pt x="376951" y="1047088"/>
                </a:lnTo>
                <a:lnTo>
                  <a:pt x="1047088" y="523544"/>
                </a:lnTo>
                <a:lnTo>
                  <a:pt x="376951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001" y="232338"/>
            <a:ext cx="143770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20" dirty="0">
                <a:latin typeface="Arial"/>
                <a:cs typeface="Arial"/>
              </a:rPr>
              <a:t>Join</a:t>
            </a:r>
            <a:r>
              <a:rPr sz="7000" b="1" spc="-85" dirty="0">
                <a:latin typeface="Arial"/>
                <a:cs typeface="Arial"/>
              </a:rPr>
              <a:t>s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O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50" dirty="0">
                <a:latin typeface="Arial"/>
                <a:cs typeface="Arial"/>
              </a:rPr>
              <a:t>derManagemen</a:t>
            </a:r>
            <a:r>
              <a:rPr sz="7000" b="1" spc="50" dirty="0">
                <a:latin typeface="Arial"/>
                <a:cs typeface="Arial"/>
              </a:rPr>
              <a:t>t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Service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2350" y="3436311"/>
            <a:ext cx="12248515" cy="1047115"/>
          </a:xfrm>
          <a:custGeom>
            <a:avLst/>
            <a:gdLst/>
            <a:ahLst/>
            <a:cxnLst/>
            <a:rect l="l" t="t" r="r" b="b"/>
            <a:pathLst>
              <a:path w="12248515" h="1047114">
                <a:moveTo>
                  <a:pt x="12007978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12007978" y="1047088"/>
                </a:lnTo>
                <a:lnTo>
                  <a:pt x="12055757" y="1046904"/>
                </a:lnTo>
                <a:lnTo>
                  <a:pt x="12094287" y="1045617"/>
                </a:lnTo>
                <a:lnTo>
                  <a:pt x="12148885" y="1035322"/>
                </a:lnTo>
                <a:lnTo>
                  <a:pt x="12202287" y="1001303"/>
                </a:lnTo>
                <a:lnTo>
                  <a:pt x="12236307" y="947904"/>
                </a:lnTo>
                <a:lnTo>
                  <a:pt x="12246605" y="893300"/>
                </a:lnTo>
                <a:lnTo>
                  <a:pt x="12247892" y="854769"/>
                </a:lnTo>
                <a:lnTo>
                  <a:pt x="12248076" y="806991"/>
                </a:lnTo>
                <a:lnTo>
                  <a:pt x="12248076" y="240096"/>
                </a:lnTo>
                <a:lnTo>
                  <a:pt x="12247892" y="192318"/>
                </a:lnTo>
                <a:lnTo>
                  <a:pt x="12246605" y="153787"/>
                </a:lnTo>
                <a:lnTo>
                  <a:pt x="12236307" y="99184"/>
                </a:lnTo>
                <a:lnTo>
                  <a:pt x="12202287" y="45784"/>
                </a:lnTo>
                <a:lnTo>
                  <a:pt x="12148885" y="11765"/>
                </a:lnTo>
                <a:lnTo>
                  <a:pt x="12094287" y="1470"/>
                </a:lnTo>
                <a:lnTo>
                  <a:pt x="12055757" y="183"/>
                </a:lnTo>
                <a:lnTo>
                  <a:pt x="12007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83004" y="3813997"/>
            <a:ext cx="1208532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[general-orders-revenue]:</a:t>
            </a:r>
            <a:r>
              <a:rPr sz="165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Arial MT"/>
                <a:cs typeface="Arial MT"/>
              </a:rPr>
              <a:t>store_1234,</a:t>
            </a:r>
            <a:r>
              <a:rPr sz="165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Arial MT"/>
                <a:cs typeface="Arial MT"/>
              </a:rPr>
              <a:t>TotalRevenue[locationId=store_1234,</a:t>
            </a:r>
            <a:r>
              <a:rPr sz="16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Arial MT"/>
                <a:cs typeface="Arial MT"/>
              </a:rPr>
              <a:t>runnuingOrderCount=4,</a:t>
            </a:r>
            <a:r>
              <a:rPr sz="165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Arial MT"/>
                <a:cs typeface="Arial MT"/>
              </a:rPr>
              <a:t>runningRevenue=108.00]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3312" y="5130733"/>
            <a:ext cx="14286230" cy="0"/>
          </a:xfrm>
          <a:custGeom>
            <a:avLst/>
            <a:gdLst/>
            <a:ahLst/>
            <a:cxnLst/>
            <a:rect l="l" t="t" r="r" b="b"/>
            <a:pathLst>
              <a:path w="14286230">
                <a:moveTo>
                  <a:pt x="0" y="0"/>
                </a:moveTo>
                <a:lnTo>
                  <a:pt x="14286151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3464" y="2673056"/>
            <a:ext cx="1538605" cy="558800"/>
          </a:xfrm>
          <a:custGeom>
            <a:avLst/>
            <a:gdLst/>
            <a:ahLst/>
            <a:cxnLst/>
            <a:rect l="l" t="t" r="r" b="b"/>
            <a:pathLst>
              <a:path w="1538604" h="558800">
                <a:moveTo>
                  <a:pt x="1370675" y="0"/>
                </a:moveTo>
                <a:lnTo>
                  <a:pt x="167400" y="0"/>
                </a:lnTo>
                <a:lnTo>
                  <a:pt x="134088" y="128"/>
                </a:lnTo>
                <a:lnTo>
                  <a:pt x="85885" y="3461"/>
                </a:lnTo>
                <a:lnTo>
                  <a:pt x="49129" y="18093"/>
                </a:lnTo>
                <a:lnTo>
                  <a:pt x="18093" y="49129"/>
                </a:lnTo>
                <a:lnTo>
                  <a:pt x="3461" y="85886"/>
                </a:lnTo>
                <a:lnTo>
                  <a:pt x="128" y="134088"/>
                </a:lnTo>
                <a:lnTo>
                  <a:pt x="0" y="167400"/>
                </a:lnTo>
                <a:lnTo>
                  <a:pt x="0" y="390908"/>
                </a:lnTo>
                <a:lnTo>
                  <a:pt x="1025" y="451084"/>
                </a:lnTo>
                <a:lnTo>
                  <a:pt x="8203" y="489155"/>
                </a:lnTo>
                <a:lnTo>
                  <a:pt x="31922" y="526386"/>
                </a:lnTo>
                <a:lnTo>
                  <a:pt x="69152" y="550104"/>
                </a:lnTo>
                <a:lnTo>
                  <a:pt x="107223" y="557283"/>
                </a:lnTo>
                <a:lnTo>
                  <a:pt x="167400" y="558308"/>
                </a:lnTo>
                <a:lnTo>
                  <a:pt x="1370675" y="558308"/>
                </a:lnTo>
                <a:lnTo>
                  <a:pt x="1430851" y="557283"/>
                </a:lnTo>
                <a:lnTo>
                  <a:pt x="1468921" y="550104"/>
                </a:lnTo>
                <a:lnTo>
                  <a:pt x="1506153" y="526386"/>
                </a:lnTo>
                <a:lnTo>
                  <a:pt x="1529871" y="489155"/>
                </a:lnTo>
                <a:lnTo>
                  <a:pt x="1537050" y="451084"/>
                </a:lnTo>
                <a:lnTo>
                  <a:pt x="1538075" y="390908"/>
                </a:lnTo>
                <a:lnTo>
                  <a:pt x="1538075" y="167400"/>
                </a:lnTo>
                <a:lnTo>
                  <a:pt x="1537050" y="107224"/>
                </a:lnTo>
                <a:lnTo>
                  <a:pt x="1529871" y="69153"/>
                </a:lnTo>
                <a:lnTo>
                  <a:pt x="1506153" y="31922"/>
                </a:lnTo>
                <a:lnTo>
                  <a:pt x="1468921" y="8203"/>
                </a:lnTo>
                <a:lnTo>
                  <a:pt x="1430851" y="1025"/>
                </a:lnTo>
                <a:lnTo>
                  <a:pt x="137067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7366" y="2776541"/>
            <a:ext cx="8915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0" dirty="0">
                <a:latin typeface="Arial MT"/>
                <a:cs typeface="Arial MT"/>
              </a:rPr>
              <a:t>Current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03464" y="5391032"/>
            <a:ext cx="2694940" cy="558800"/>
          </a:xfrm>
          <a:custGeom>
            <a:avLst/>
            <a:gdLst/>
            <a:ahLst/>
            <a:cxnLst/>
            <a:rect l="l" t="t" r="r" b="b"/>
            <a:pathLst>
              <a:path w="2694940" h="558800">
                <a:moveTo>
                  <a:pt x="2527421" y="0"/>
                </a:moveTo>
                <a:lnTo>
                  <a:pt x="167400" y="0"/>
                </a:lnTo>
                <a:lnTo>
                  <a:pt x="134088" y="128"/>
                </a:lnTo>
                <a:lnTo>
                  <a:pt x="85885" y="3461"/>
                </a:lnTo>
                <a:lnTo>
                  <a:pt x="49129" y="18093"/>
                </a:lnTo>
                <a:lnTo>
                  <a:pt x="18093" y="49129"/>
                </a:lnTo>
                <a:lnTo>
                  <a:pt x="3461" y="85886"/>
                </a:lnTo>
                <a:lnTo>
                  <a:pt x="128" y="134088"/>
                </a:lnTo>
                <a:lnTo>
                  <a:pt x="0" y="167400"/>
                </a:lnTo>
                <a:lnTo>
                  <a:pt x="0" y="390908"/>
                </a:lnTo>
                <a:lnTo>
                  <a:pt x="1025" y="451084"/>
                </a:lnTo>
                <a:lnTo>
                  <a:pt x="8203" y="489154"/>
                </a:lnTo>
                <a:lnTo>
                  <a:pt x="31922" y="526386"/>
                </a:lnTo>
                <a:lnTo>
                  <a:pt x="69152" y="550104"/>
                </a:lnTo>
                <a:lnTo>
                  <a:pt x="107223" y="557283"/>
                </a:lnTo>
                <a:lnTo>
                  <a:pt x="167400" y="558308"/>
                </a:lnTo>
                <a:lnTo>
                  <a:pt x="2527421" y="558308"/>
                </a:lnTo>
                <a:lnTo>
                  <a:pt x="2587597" y="557283"/>
                </a:lnTo>
                <a:lnTo>
                  <a:pt x="2625668" y="550104"/>
                </a:lnTo>
                <a:lnTo>
                  <a:pt x="2662899" y="526386"/>
                </a:lnTo>
                <a:lnTo>
                  <a:pt x="2686618" y="489154"/>
                </a:lnTo>
                <a:lnTo>
                  <a:pt x="2693796" y="451084"/>
                </a:lnTo>
                <a:lnTo>
                  <a:pt x="2694821" y="390908"/>
                </a:lnTo>
                <a:lnTo>
                  <a:pt x="2694821" y="167400"/>
                </a:lnTo>
                <a:lnTo>
                  <a:pt x="2693796" y="107224"/>
                </a:lnTo>
                <a:lnTo>
                  <a:pt x="2686618" y="69153"/>
                </a:lnTo>
                <a:lnTo>
                  <a:pt x="2662899" y="31922"/>
                </a:lnTo>
                <a:lnTo>
                  <a:pt x="2625668" y="8203"/>
                </a:lnTo>
                <a:lnTo>
                  <a:pt x="2587597" y="1025"/>
                </a:lnTo>
                <a:lnTo>
                  <a:pt x="2527421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02847" y="5494517"/>
            <a:ext cx="20974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5" dirty="0">
                <a:latin typeface="Arial MT"/>
                <a:cs typeface="Arial MT"/>
              </a:rPr>
              <a:t>New</a:t>
            </a:r>
            <a:r>
              <a:rPr sz="1950" spc="-5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Requirement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44902" y="6199168"/>
            <a:ext cx="16346805" cy="1704339"/>
          </a:xfrm>
          <a:custGeom>
            <a:avLst/>
            <a:gdLst/>
            <a:ahLst/>
            <a:cxnLst/>
            <a:rect l="l" t="t" r="r" b="b"/>
            <a:pathLst>
              <a:path w="16346805" h="1704340">
                <a:moveTo>
                  <a:pt x="16105939" y="0"/>
                </a:moveTo>
                <a:lnTo>
                  <a:pt x="240683" y="0"/>
                </a:lnTo>
                <a:lnTo>
                  <a:pt x="192789" y="184"/>
                </a:lnTo>
                <a:lnTo>
                  <a:pt x="154164" y="1474"/>
                </a:lnTo>
                <a:lnTo>
                  <a:pt x="99427" y="11795"/>
                </a:lnTo>
                <a:lnTo>
                  <a:pt x="45897" y="45897"/>
                </a:lnTo>
                <a:lnTo>
                  <a:pt x="11795" y="99427"/>
                </a:lnTo>
                <a:lnTo>
                  <a:pt x="1474" y="154164"/>
                </a:lnTo>
                <a:lnTo>
                  <a:pt x="184" y="192789"/>
                </a:lnTo>
                <a:lnTo>
                  <a:pt x="0" y="240683"/>
                </a:lnTo>
                <a:lnTo>
                  <a:pt x="0" y="1463220"/>
                </a:lnTo>
                <a:lnTo>
                  <a:pt x="184" y="1511115"/>
                </a:lnTo>
                <a:lnTo>
                  <a:pt x="1474" y="1549740"/>
                </a:lnTo>
                <a:lnTo>
                  <a:pt x="11795" y="1604477"/>
                </a:lnTo>
                <a:lnTo>
                  <a:pt x="45897" y="1658007"/>
                </a:lnTo>
                <a:lnTo>
                  <a:pt x="99427" y="1692109"/>
                </a:lnTo>
                <a:lnTo>
                  <a:pt x="154164" y="1702429"/>
                </a:lnTo>
                <a:lnTo>
                  <a:pt x="192789" y="1703719"/>
                </a:lnTo>
                <a:lnTo>
                  <a:pt x="240683" y="1703904"/>
                </a:lnTo>
                <a:lnTo>
                  <a:pt x="16105939" y="1703904"/>
                </a:lnTo>
                <a:lnTo>
                  <a:pt x="16153834" y="1703719"/>
                </a:lnTo>
                <a:lnTo>
                  <a:pt x="16192462" y="1702429"/>
                </a:lnTo>
                <a:lnTo>
                  <a:pt x="16247202" y="1692109"/>
                </a:lnTo>
                <a:lnTo>
                  <a:pt x="16300728" y="1658007"/>
                </a:lnTo>
                <a:lnTo>
                  <a:pt x="16334833" y="1604477"/>
                </a:lnTo>
                <a:lnTo>
                  <a:pt x="16345149" y="1549740"/>
                </a:lnTo>
                <a:lnTo>
                  <a:pt x="16346439" y="1511115"/>
                </a:lnTo>
                <a:lnTo>
                  <a:pt x="16346623" y="1463220"/>
                </a:lnTo>
                <a:lnTo>
                  <a:pt x="16346623" y="240683"/>
                </a:lnTo>
                <a:lnTo>
                  <a:pt x="16346439" y="192789"/>
                </a:lnTo>
                <a:lnTo>
                  <a:pt x="16345149" y="154164"/>
                </a:lnTo>
                <a:lnTo>
                  <a:pt x="16334833" y="99427"/>
                </a:lnTo>
                <a:lnTo>
                  <a:pt x="16300728" y="45897"/>
                </a:lnTo>
                <a:lnTo>
                  <a:pt x="16247202" y="11795"/>
                </a:lnTo>
                <a:lnTo>
                  <a:pt x="16192462" y="1474"/>
                </a:lnTo>
                <a:lnTo>
                  <a:pt x="16153834" y="184"/>
                </a:lnTo>
                <a:lnTo>
                  <a:pt x="16105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74086" y="6782891"/>
            <a:ext cx="15539719" cy="774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[general-orders-revenue]:</a:t>
            </a:r>
            <a:r>
              <a:rPr sz="16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Arial MT"/>
                <a:cs typeface="Arial MT"/>
              </a:rPr>
              <a:t>store_1234,</a:t>
            </a:r>
            <a:r>
              <a:rPr sz="16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Arial MT"/>
                <a:cs typeface="Arial MT"/>
              </a:rPr>
              <a:t>TotalRevenueWithAddress[totalRevenue=TotalRevenue[locationId=store_1234,</a:t>
            </a:r>
            <a:r>
              <a:rPr sz="16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runnuingOrderCount=6,</a:t>
            </a:r>
            <a:r>
              <a:rPr sz="16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Arial MT"/>
                <a:cs typeface="Arial MT"/>
              </a:rPr>
              <a:t>runningRevenue=90.00],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store=Store[locationId=store_1234,</a:t>
            </a:r>
            <a:r>
              <a:rPr sz="16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address=Address[addressLine1=1234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Street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addressLine2=,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Arial MT"/>
                <a:cs typeface="Arial MT"/>
              </a:rPr>
              <a:t>city=City1,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Arial MT"/>
                <a:cs typeface="Arial MT"/>
              </a:rPr>
              <a:t>state=State1,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zip=12345],</a:t>
            </a:r>
            <a:r>
              <a:rPr sz="16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Arial MT"/>
                <a:cs typeface="Arial MT"/>
              </a:rPr>
              <a:t>contactNum=1234567890]]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19644" y="7160988"/>
            <a:ext cx="835025" cy="599440"/>
          </a:xfrm>
          <a:custGeom>
            <a:avLst/>
            <a:gdLst/>
            <a:ahLst/>
            <a:cxnLst/>
            <a:rect l="l" t="t" r="r" b="b"/>
            <a:pathLst>
              <a:path w="835025" h="599440">
                <a:moveTo>
                  <a:pt x="300553" y="0"/>
                </a:moveTo>
                <a:lnTo>
                  <a:pt x="300553" y="203672"/>
                </a:lnTo>
                <a:lnTo>
                  <a:pt x="0" y="203672"/>
                </a:lnTo>
                <a:lnTo>
                  <a:pt x="0" y="395362"/>
                </a:lnTo>
                <a:lnTo>
                  <a:pt x="300553" y="395362"/>
                </a:lnTo>
                <a:lnTo>
                  <a:pt x="300553" y="599035"/>
                </a:lnTo>
                <a:lnTo>
                  <a:pt x="834868" y="299517"/>
                </a:lnTo>
                <a:lnTo>
                  <a:pt x="300553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23928"/>
            <a:ext cx="4581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75" dirty="0">
                <a:latin typeface="Arial"/>
                <a:cs typeface="Arial"/>
              </a:rPr>
              <a:t>Windowing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811808"/>
            <a:ext cx="17574895" cy="562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2284" marR="2537460" indent="-502284" algn="r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02284" algn="l"/>
                <a:tab pos="502920" algn="l"/>
              </a:tabLst>
            </a:pPr>
            <a:r>
              <a:rPr sz="3950" spc="15" dirty="0">
                <a:latin typeface="Arial MT"/>
                <a:cs typeface="Arial MT"/>
              </a:rPr>
              <a:t>Group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events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time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80" dirty="0">
                <a:latin typeface="Arial MT"/>
                <a:cs typeface="Arial MT"/>
              </a:rPr>
              <a:t>windows/buckets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45" dirty="0">
                <a:latin typeface="Arial MT"/>
                <a:cs typeface="Arial MT"/>
              </a:rPr>
              <a:t>share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same</a:t>
            </a:r>
            <a:r>
              <a:rPr sz="3950" spc="1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key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20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1017269" algn="l"/>
                <a:tab pos="1017905" algn="l"/>
                <a:tab pos="3810000" algn="l"/>
              </a:tabLst>
            </a:pPr>
            <a:r>
              <a:rPr sz="3950" spc="20" dirty="0">
                <a:latin typeface="Arial MT"/>
                <a:cs typeface="Arial MT"/>
              </a:rPr>
              <a:t>Calculating</a:t>
            </a:r>
            <a:r>
              <a:rPr lang="en-US" sz="3950" spc="20" dirty="0">
                <a:latin typeface="Arial MT"/>
                <a:cs typeface="Arial MT"/>
              </a:rPr>
              <a:t> the </a:t>
            </a:r>
            <a:r>
              <a:rPr sz="3950" spc="60" dirty="0">
                <a:latin typeface="Arial MT"/>
                <a:cs typeface="Arial MT"/>
              </a:rPr>
              <a:t>total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b="1" spc="25" dirty="0">
                <a:latin typeface="Arial"/>
                <a:cs typeface="Arial"/>
              </a:rPr>
              <a:t>Number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of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spc="-10" dirty="0">
                <a:latin typeface="Arial"/>
                <a:cs typeface="Arial"/>
              </a:rPr>
              <a:t>orders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spc="50" dirty="0">
                <a:latin typeface="Arial MT"/>
                <a:cs typeface="Arial MT"/>
              </a:rPr>
              <a:t>placed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every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b="1" spc="35" dirty="0">
                <a:latin typeface="Arial"/>
                <a:cs typeface="Arial"/>
              </a:rPr>
              <a:t>minute/hour/day</a:t>
            </a:r>
            <a:endParaRPr sz="395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250" dirty="0">
              <a:latin typeface="Arial MT"/>
              <a:cs typeface="Arial MT"/>
            </a:endParaRPr>
          </a:p>
          <a:p>
            <a:pPr marL="502284" marR="2669540" lvl="1" indent="-502284" algn="r">
              <a:lnSpc>
                <a:spcPct val="100000"/>
              </a:lnSpc>
              <a:buSzPct val="122784"/>
              <a:buChar char="•"/>
              <a:tabLst>
                <a:tab pos="502284" algn="l"/>
                <a:tab pos="1017905" algn="l"/>
              </a:tabLst>
            </a:pPr>
            <a:r>
              <a:rPr sz="3950" spc="20" dirty="0">
                <a:latin typeface="Arial MT"/>
                <a:cs typeface="Arial MT"/>
              </a:rPr>
              <a:t>Calculating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total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-10" dirty="0">
                <a:latin typeface="Arial"/>
                <a:cs typeface="Arial"/>
              </a:rPr>
              <a:t>Revenue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 MT"/>
                <a:cs typeface="Arial MT"/>
              </a:rPr>
              <a:t>generated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30" dirty="0">
                <a:latin typeface="Arial MT"/>
                <a:cs typeface="Arial MT"/>
              </a:rPr>
              <a:t>every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b="1" spc="35" dirty="0">
                <a:latin typeface="Arial"/>
                <a:cs typeface="Arial"/>
              </a:rPr>
              <a:t>minute/hour/day</a:t>
            </a:r>
            <a:endParaRPr sz="3950" dirty="0">
              <a:latin typeface="Arial MT"/>
              <a:cs typeface="Arial MT"/>
            </a:endParaRPr>
          </a:p>
          <a:p>
            <a:pPr marL="514984" marR="5080" indent="-502920">
              <a:lnSpc>
                <a:spcPct val="147600"/>
              </a:lnSpc>
              <a:spcBef>
                <a:spcPts val="37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In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order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group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events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time,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need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extract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time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from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record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97" y="278134"/>
            <a:ext cx="62255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0" dirty="0">
                <a:latin typeface="Arial"/>
                <a:cs typeface="Arial"/>
              </a:rPr>
              <a:t>Time</a:t>
            </a:r>
            <a:r>
              <a:rPr sz="7000" b="1" spc="-350" dirty="0">
                <a:latin typeface="Arial"/>
                <a:cs typeface="Arial"/>
              </a:rPr>
              <a:t> </a:t>
            </a:r>
            <a:r>
              <a:rPr sz="7000" b="1" spc="-110" dirty="0">
                <a:latin typeface="Arial"/>
                <a:cs typeface="Arial"/>
              </a:rPr>
              <a:t>Concepts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02154"/>
            <a:ext cx="17966690" cy="593725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0" dirty="0">
                <a:latin typeface="Arial MT"/>
                <a:cs typeface="Arial MT"/>
              </a:rPr>
              <a:t>Event</a:t>
            </a:r>
            <a:r>
              <a:rPr sz="3950" spc="-35" dirty="0">
                <a:latin typeface="Arial MT"/>
                <a:cs typeface="Arial MT"/>
              </a:rPr>
              <a:t> Time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5" dirty="0">
                <a:latin typeface="Arial MT"/>
                <a:cs typeface="Arial MT"/>
              </a:rPr>
              <a:t>Represents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time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record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gets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produced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from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Kafka </a:t>
            </a:r>
            <a:r>
              <a:rPr sz="3950" spc="-25" dirty="0">
                <a:latin typeface="Arial MT"/>
                <a:cs typeface="Arial MT"/>
              </a:rPr>
              <a:t>Producer</a:t>
            </a:r>
            <a:endParaRPr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" dirty="0">
                <a:latin typeface="Arial MT"/>
                <a:cs typeface="Arial MT"/>
              </a:rPr>
              <a:t>Ingestion</a:t>
            </a:r>
            <a:r>
              <a:rPr sz="3950" spc="-25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Time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5" dirty="0">
                <a:latin typeface="Arial MT"/>
                <a:cs typeface="Arial MT"/>
              </a:rPr>
              <a:t>Represents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time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record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gets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appended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10" dirty="0">
                <a:latin typeface="Arial MT"/>
                <a:cs typeface="Arial MT"/>
              </a:rPr>
              <a:t>to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Kafka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5" dirty="0">
                <a:latin typeface="Arial MT"/>
                <a:cs typeface="Arial MT"/>
              </a:rPr>
              <a:t>topic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log</a:t>
            </a:r>
            <a:endParaRPr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" dirty="0">
                <a:latin typeface="Arial MT"/>
                <a:cs typeface="Arial MT"/>
              </a:rPr>
              <a:t>Processing</a:t>
            </a:r>
            <a:r>
              <a:rPr sz="3950" spc="-20" dirty="0">
                <a:latin typeface="Arial MT"/>
                <a:cs typeface="Arial MT"/>
              </a:rPr>
              <a:t> </a:t>
            </a:r>
            <a:r>
              <a:rPr sz="3950" spc="-35" dirty="0">
                <a:latin typeface="Arial MT"/>
                <a:cs typeface="Arial MT"/>
              </a:rPr>
              <a:t>Time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is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time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record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gets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processed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consumer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22374"/>
            <a:ext cx="1591754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5" dirty="0">
                <a:latin typeface="Arial"/>
                <a:cs typeface="Arial"/>
              </a:rPr>
              <a:t>TimeStam</a:t>
            </a:r>
            <a:r>
              <a:rPr sz="7000" b="1" spc="45" dirty="0">
                <a:latin typeface="Arial"/>
                <a:cs typeface="Arial"/>
              </a:rPr>
              <a:t>p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14" dirty="0">
                <a:latin typeface="Arial"/>
                <a:cs typeface="Arial"/>
              </a:rPr>
              <a:t>Extracto</a:t>
            </a:r>
            <a:r>
              <a:rPr sz="7000" b="1" spc="25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9" dirty="0">
                <a:latin typeface="Arial"/>
                <a:cs typeface="Arial"/>
              </a:rPr>
              <a:t>i</a:t>
            </a:r>
            <a:r>
              <a:rPr sz="7000" b="1" spc="-180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0" dirty="0">
                <a:latin typeface="Arial"/>
                <a:cs typeface="Arial"/>
              </a:rPr>
              <a:t>Kafk</a:t>
            </a:r>
            <a:r>
              <a:rPr sz="7000" b="1" spc="8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St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85" dirty="0">
                <a:latin typeface="Arial"/>
                <a:cs typeface="Arial"/>
              </a:rPr>
              <a:t>eams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770060"/>
            <a:ext cx="18447385" cy="8714740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499745" indent="-487680">
              <a:lnSpc>
                <a:spcPct val="100000"/>
              </a:lnSpc>
              <a:spcBef>
                <a:spcPts val="1925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10" dirty="0">
                <a:latin typeface="Arial MT"/>
                <a:cs typeface="Arial MT"/>
              </a:rPr>
              <a:t>FailOnInvalidTimestamp</a:t>
            </a:r>
            <a:endParaRPr sz="3800" dirty="0">
              <a:latin typeface="Arial MT"/>
              <a:cs typeface="Arial MT"/>
            </a:endParaRPr>
          </a:p>
          <a:p>
            <a:pPr marL="1002665" lvl="1" indent="-488315">
              <a:lnSpc>
                <a:spcPct val="100000"/>
              </a:lnSpc>
              <a:spcBef>
                <a:spcPts val="3135"/>
              </a:spcBef>
              <a:buSzPct val="123684"/>
              <a:buChar char="•"/>
              <a:tabLst>
                <a:tab pos="1002665" algn="l"/>
                <a:tab pos="1003300" algn="l"/>
              </a:tabLst>
            </a:pPr>
            <a:r>
              <a:rPr sz="3800" spc="-20" dirty="0">
                <a:latin typeface="Arial MT"/>
                <a:cs typeface="Arial MT"/>
              </a:rPr>
              <a:t>This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implementation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60" dirty="0">
                <a:latin typeface="Arial MT"/>
                <a:cs typeface="Arial MT"/>
              </a:rPr>
              <a:t>extracts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65" dirty="0">
                <a:latin typeface="Arial MT"/>
                <a:cs typeface="Arial MT"/>
              </a:rPr>
              <a:t>timestamp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from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30" dirty="0">
                <a:latin typeface="Arial MT"/>
                <a:cs typeface="Arial MT"/>
              </a:rPr>
              <a:t>Consumer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25" dirty="0">
                <a:latin typeface="Arial MT"/>
                <a:cs typeface="Arial MT"/>
              </a:rPr>
              <a:t>Record.</a:t>
            </a:r>
            <a:endParaRPr sz="3800" dirty="0">
              <a:latin typeface="Arial MT"/>
              <a:cs typeface="Arial MT"/>
            </a:endParaRPr>
          </a:p>
          <a:p>
            <a:pPr marL="1002665" lvl="1" indent="-488315">
              <a:lnSpc>
                <a:spcPct val="100000"/>
              </a:lnSpc>
              <a:spcBef>
                <a:spcPts val="3130"/>
              </a:spcBef>
              <a:buSzPct val="123684"/>
              <a:buChar char="•"/>
              <a:tabLst>
                <a:tab pos="1002665" algn="l"/>
                <a:tab pos="1003300" algn="l"/>
              </a:tabLst>
            </a:pPr>
            <a:r>
              <a:rPr sz="3800" spc="20" dirty="0">
                <a:latin typeface="Arial MT"/>
                <a:cs typeface="Arial MT"/>
              </a:rPr>
              <a:t>Throws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55" dirty="0">
                <a:latin typeface="Arial MT"/>
                <a:cs typeface="Arial MT"/>
              </a:rPr>
              <a:t>a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30" dirty="0">
                <a:latin typeface="Arial MT"/>
                <a:cs typeface="Arial MT"/>
              </a:rPr>
              <a:t>StreamsException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if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5" dirty="0">
                <a:latin typeface="Arial MT"/>
                <a:cs typeface="Arial MT"/>
              </a:rPr>
              <a:t>timestamp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10" dirty="0">
                <a:latin typeface="Arial MT"/>
                <a:cs typeface="Arial MT"/>
              </a:rPr>
              <a:t>is </a:t>
            </a:r>
            <a:r>
              <a:rPr sz="3800" spc="20" dirty="0">
                <a:latin typeface="Arial MT"/>
                <a:cs typeface="Arial MT"/>
              </a:rPr>
              <a:t>invalid.</a:t>
            </a:r>
            <a:endParaRPr sz="3800" dirty="0">
              <a:latin typeface="Arial MT"/>
              <a:cs typeface="Arial MT"/>
            </a:endParaRPr>
          </a:p>
          <a:p>
            <a:pPr marL="499745" indent="-487680">
              <a:lnSpc>
                <a:spcPct val="100000"/>
              </a:lnSpc>
              <a:spcBef>
                <a:spcPts val="3130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35" dirty="0">
                <a:latin typeface="Arial MT"/>
                <a:cs typeface="Arial MT"/>
              </a:rPr>
              <a:t>LogAndSkipOnInvalidTimestamp</a:t>
            </a:r>
            <a:endParaRPr sz="3800" dirty="0">
              <a:latin typeface="Arial MT"/>
              <a:cs typeface="Arial MT"/>
            </a:endParaRPr>
          </a:p>
          <a:p>
            <a:pPr marL="1002665" marR="4024629" lvl="1" indent="-487680">
              <a:lnSpc>
                <a:spcPts val="4090"/>
              </a:lnSpc>
              <a:spcBef>
                <a:spcPts val="3659"/>
              </a:spcBef>
              <a:buSzPct val="123684"/>
              <a:buChar char="•"/>
              <a:tabLst>
                <a:tab pos="1002665" algn="l"/>
                <a:tab pos="1003300" algn="l"/>
              </a:tabLst>
            </a:pPr>
            <a:r>
              <a:rPr sz="3800" spc="-20" dirty="0">
                <a:latin typeface="Arial MT"/>
                <a:cs typeface="Arial MT"/>
              </a:rPr>
              <a:t>Parses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record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60" dirty="0">
                <a:latin typeface="Arial MT"/>
                <a:cs typeface="Arial MT"/>
              </a:rPr>
              <a:t>timestamp,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15" dirty="0">
                <a:latin typeface="Arial MT"/>
                <a:cs typeface="Arial MT"/>
              </a:rPr>
              <a:t>similar </a:t>
            </a:r>
            <a:r>
              <a:rPr sz="3800" spc="120" dirty="0">
                <a:latin typeface="Arial MT"/>
                <a:cs typeface="Arial MT"/>
              </a:rPr>
              <a:t>to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implementation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85" dirty="0">
                <a:latin typeface="Arial MT"/>
                <a:cs typeface="Arial MT"/>
              </a:rPr>
              <a:t>of </a:t>
            </a:r>
            <a:r>
              <a:rPr sz="3800" spc="-1040" dirty="0">
                <a:latin typeface="Arial MT"/>
                <a:cs typeface="Arial MT"/>
              </a:rPr>
              <a:t> </a:t>
            </a:r>
            <a:r>
              <a:rPr sz="3800" spc="10" dirty="0">
                <a:latin typeface="Arial MT"/>
                <a:cs typeface="Arial MT"/>
              </a:rPr>
              <a:t>FailOnInvalidTimestamp.</a:t>
            </a:r>
            <a:endParaRPr sz="3800" dirty="0">
              <a:latin typeface="Arial MT"/>
              <a:cs typeface="Arial MT"/>
            </a:endParaRPr>
          </a:p>
          <a:p>
            <a:pPr marL="1002665" lvl="1" indent="-488315">
              <a:lnSpc>
                <a:spcPct val="100000"/>
              </a:lnSpc>
              <a:spcBef>
                <a:spcPts val="3075"/>
              </a:spcBef>
              <a:buSzPct val="123684"/>
              <a:buChar char="•"/>
              <a:tabLst>
                <a:tab pos="1002665" algn="l"/>
                <a:tab pos="1003300" algn="l"/>
              </a:tabLst>
            </a:pPr>
            <a:r>
              <a:rPr sz="3800" spc="40" dirty="0">
                <a:latin typeface="Arial MT"/>
                <a:cs typeface="Arial MT"/>
              </a:rPr>
              <a:t>Simply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50" dirty="0">
                <a:latin typeface="Arial MT"/>
                <a:cs typeface="Arial MT"/>
              </a:rPr>
              <a:t>logs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error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lang="en-US" sz="3800" spc="15" dirty="0">
                <a:latin typeface="Arial MT"/>
                <a:cs typeface="Arial MT"/>
              </a:rPr>
              <a:t>in case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85" dirty="0">
                <a:latin typeface="Arial MT"/>
                <a:cs typeface="Arial MT"/>
              </a:rPr>
              <a:t>of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-20" dirty="0">
                <a:latin typeface="Arial MT"/>
                <a:cs typeface="Arial MT"/>
              </a:rPr>
              <a:t>an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25" dirty="0">
                <a:latin typeface="Arial MT"/>
                <a:cs typeface="Arial MT"/>
              </a:rPr>
              <a:t>invalid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0" dirty="0">
                <a:latin typeface="Arial MT"/>
                <a:cs typeface="Arial MT"/>
              </a:rPr>
              <a:t>timestamp.</a:t>
            </a:r>
            <a:endParaRPr sz="3800" dirty="0">
              <a:latin typeface="Arial MT"/>
              <a:cs typeface="Arial MT"/>
            </a:endParaRPr>
          </a:p>
          <a:p>
            <a:pPr marL="499745" indent="-487680">
              <a:lnSpc>
                <a:spcPct val="100000"/>
              </a:lnSpc>
              <a:spcBef>
                <a:spcPts val="3130"/>
              </a:spcBef>
              <a:buSzPct val="123684"/>
              <a:buChar char="•"/>
              <a:tabLst>
                <a:tab pos="499745" algn="l"/>
                <a:tab pos="500380" algn="l"/>
              </a:tabLst>
            </a:pPr>
            <a:r>
              <a:rPr sz="3800" spc="35" dirty="0">
                <a:latin typeface="Arial MT"/>
                <a:cs typeface="Arial MT"/>
              </a:rPr>
              <a:t>WallclockTimestampExtractor</a:t>
            </a:r>
            <a:endParaRPr sz="3800" dirty="0">
              <a:latin typeface="Arial MT"/>
              <a:cs typeface="Arial MT"/>
            </a:endParaRPr>
          </a:p>
          <a:p>
            <a:pPr marL="1002665" marR="5080" lvl="1" indent="-487680">
              <a:lnSpc>
                <a:spcPts val="4090"/>
              </a:lnSpc>
              <a:spcBef>
                <a:spcPts val="3654"/>
              </a:spcBef>
              <a:buSzPct val="123684"/>
              <a:buChar char="•"/>
              <a:tabLst>
                <a:tab pos="1002665" algn="l"/>
                <a:tab pos="1003300" algn="l"/>
              </a:tabLst>
            </a:pPr>
            <a:r>
              <a:rPr sz="3800" spc="-20" dirty="0">
                <a:latin typeface="Arial MT"/>
                <a:cs typeface="Arial MT"/>
              </a:rPr>
              <a:t>This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15" dirty="0">
                <a:latin typeface="Arial MT"/>
                <a:cs typeface="Arial MT"/>
              </a:rPr>
              <a:t>ignores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65" dirty="0">
                <a:latin typeface="Arial MT"/>
                <a:cs typeface="Arial MT"/>
              </a:rPr>
              <a:t>timestamp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55" dirty="0">
                <a:latin typeface="Arial MT"/>
                <a:cs typeface="Arial MT"/>
              </a:rPr>
              <a:t>from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5" dirty="0">
                <a:latin typeface="Arial MT"/>
                <a:cs typeface="Arial MT"/>
              </a:rPr>
              <a:t>consumer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record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and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0" dirty="0">
                <a:latin typeface="Arial MT"/>
                <a:cs typeface="Arial MT"/>
              </a:rPr>
              <a:t>just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uses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50" dirty="0">
                <a:latin typeface="Arial MT"/>
                <a:cs typeface="Arial MT"/>
              </a:rPr>
              <a:t>time</a:t>
            </a:r>
            <a:r>
              <a:rPr sz="3800" spc="15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lang="en-US" sz="3800" spc="4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record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110" dirty="0">
                <a:latin typeface="Arial MT"/>
                <a:cs typeface="Arial MT"/>
              </a:rPr>
              <a:t>got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50" dirty="0">
                <a:latin typeface="Arial MT"/>
                <a:cs typeface="Arial MT"/>
              </a:rPr>
              <a:t>processed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90" dirty="0">
                <a:latin typeface="Arial MT"/>
                <a:cs typeface="Arial MT"/>
              </a:rPr>
              <a:t>by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40" dirty="0">
                <a:latin typeface="Arial MT"/>
                <a:cs typeface="Arial MT"/>
              </a:rPr>
              <a:t>the</a:t>
            </a:r>
            <a:r>
              <a:rPr sz="3800" spc="5" dirty="0">
                <a:latin typeface="Arial MT"/>
                <a:cs typeface="Arial MT"/>
              </a:rPr>
              <a:t> </a:t>
            </a:r>
            <a:r>
              <a:rPr sz="3800" spc="20" dirty="0">
                <a:latin typeface="Arial MT"/>
                <a:cs typeface="Arial MT"/>
              </a:rPr>
              <a:t>streams</a:t>
            </a:r>
            <a:r>
              <a:rPr sz="3800" spc="10" dirty="0">
                <a:latin typeface="Arial MT"/>
                <a:cs typeface="Arial MT"/>
              </a:rPr>
              <a:t> </a:t>
            </a:r>
            <a:r>
              <a:rPr sz="3800" spc="70" dirty="0">
                <a:latin typeface="Arial MT"/>
                <a:cs typeface="Arial MT"/>
              </a:rPr>
              <a:t>app.</a:t>
            </a:r>
            <a:endParaRPr sz="38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800" y="1925069"/>
            <a:ext cx="15694660" cy="2794000"/>
          </a:xfrm>
          <a:custGeom>
            <a:avLst/>
            <a:gdLst/>
            <a:ahLst/>
            <a:cxnLst/>
            <a:rect l="l" t="t" r="r" b="b"/>
            <a:pathLst>
              <a:path w="15694660" h="2794000">
                <a:moveTo>
                  <a:pt x="0" y="0"/>
                </a:moveTo>
                <a:lnTo>
                  <a:pt x="15694516" y="0"/>
                </a:lnTo>
                <a:lnTo>
                  <a:pt x="15694516" y="2793985"/>
                </a:lnTo>
                <a:lnTo>
                  <a:pt x="0" y="2793985"/>
                </a:lnTo>
                <a:lnTo>
                  <a:pt x="0" y="0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17073"/>
            <a:ext cx="59137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20" dirty="0">
                <a:latin typeface="Arial"/>
                <a:cs typeface="Arial"/>
              </a:rPr>
              <a:t>Window</a:t>
            </a:r>
            <a:r>
              <a:rPr sz="7000" b="1" spc="-350" dirty="0">
                <a:latin typeface="Arial"/>
                <a:cs typeface="Arial"/>
              </a:rPr>
              <a:t> Types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621652"/>
            <a:ext cx="6885305" cy="74491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Tumbling</a:t>
            </a:r>
            <a:r>
              <a:rPr sz="3950" spc="-3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Window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5" dirty="0">
                <a:latin typeface="Arial MT"/>
                <a:cs typeface="Arial MT"/>
              </a:rPr>
              <a:t>Hopping</a:t>
            </a:r>
            <a:r>
              <a:rPr sz="3950" spc="-4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Window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Arial MT"/>
                <a:cs typeface="Arial MT"/>
              </a:rPr>
              <a:t>SlidingWindow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0" dirty="0">
                <a:latin typeface="Arial MT"/>
                <a:cs typeface="Arial MT"/>
              </a:rPr>
              <a:t>Session</a:t>
            </a:r>
            <a:r>
              <a:rPr sz="3950" spc="-3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Window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 MT"/>
                <a:cs typeface="Arial MT"/>
              </a:rPr>
              <a:t>Sliding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Join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Window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515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 MT"/>
                <a:cs typeface="Arial MT"/>
              </a:rPr>
              <a:t>Sliding</a:t>
            </a:r>
            <a:r>
              <a:rPr sz="3950" spc="-3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Aggregation</a:t>
            </a:r>
            <a:r>
              <a:rPr sz="3950" spc="-30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Window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17073"/>
            <a:ext cx="73044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44" dirty="0">
                <a:latin typeface="Arial"/>
                <a:cs typeface="Arial"/>
              </a:rPr>
              <a:t>T</a:t>
            </a:r>
            <a:r>
              <a:rPr sz="7000" b="1" spc="-204" dirty="0">
                <a:latin typeface="Arial"/>
                <a:cs typeface="Arial"/>
              </a:rPr>
              <a:t>u</a:t>
            </a:r>
            <a:r>
              <a:rPr sz="7000" b="1" spc="-20" dirty="0">
                <a:latin typeface="Arial"/>
                <a:cs typeface="Arial"/>
              </a:rPr>
              <a:t>m</a:t>
            </a:r>
            <a:r>
              <a:rPr sz="7000" b="1" spc="-140" dirty="0">
                <a:latin typeface="Arial"/>
                <a:cs typeface="Arial"/>
              </a:rPr>
              <a:t>b</a:t>
            </a:r>
            <a:r>
              <a:rPr sz="7000" b="1" spc="-285" dirty="0">
                <a:latin typeface="Arial"/>
                <a:cs typeface="Arial"/>
              </a:rPr>
              <a:t>li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5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W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140" dirty="0">
                <a:latin typeface="Arial"/>
                <a:cs typeface="Arial"/>
              </a:rPr>
              <a:t>do</a:t>
            </a:r>
            <a:r>
              <a:rPr sz="7000" b="1" spc="254" dirty="0">
                <a:latin typeface="Arial"/>
                <a:cs typeface="Arial"/>
              </a:rPr>
              <a:t>w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09120"/>
            <a:ext cx="16986885" cy="357251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805"/>
              </a:spcBef>
              <a:buSzPct val="122222"/>
              <a:buChar char="•"/>
              <a:tabLst>
                <a:tab pos="469900" algn="l"/>
                <a:tab pos="470534" algn="l"/>
              </a:tabLst>
            </a:pPr>
            <a:r>
              <a:rPr sz="3600" spc="-35" dirty="0">
                <a:latin typeface="Arial MT"/>
                <a:cs typeface="Arial MT"/>
              </a:rPr>
              <a:t>This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spc="50" dirty="0">
                <a:latin typeface="Arial MT"/>
                <a:cs typeface="Arial MT"/>
              </a:rPr>
              <a:t>type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spc="-70" dirty="0">
                <a:latin typeface="Arial MT"/>
                <a:cs typeface="Arial MT"/>
              </a:rPr>
              <a:t>a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spc="35" dirty="0">
                <a:latin typeface="Arial MT"/>
                <a:cs typeface="Arial MT"/>
              </a:rPr>
              <a:t>fixed</a:t>
            </a:r>
            <a:r>
              <a:rPr sz="3600" spc="-5" dirty="0">
                <a:latin typeface="Arial MT"/>
                <a:cs typeface="Arial MT"/>
              </a:rPr>
              <a:t> sized </a:t>
            </a:r>
            <a:r>
              <a:rPr sz="3600" spc="35" dirty="0">
                <a:latin typeface="Arial MT"/>
                <a:cs typeface="Arial MT"/>
              </a:rPr>
              <a:t>window.</a:t>
            </a:r>
            <a:endParaRPr sz="36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2925"/>
              </a:spcBef>
              <a:buSzPct val="122222"/>
              <a:buChar char="•"/>
              <a:tabLst>
                <a:tab pos="469900" algn="l"/>
                <a:tab pos="470534" algn="l"/>
              </a:tabLst>
            </a:pPr>
            <a:r>
              <a:rPr sz="3600" spc="35" dirty="0">
                <a:latin typeface="Arial MT"/>
                <a:cs typeface="Arial MT"/>
              </a:rPr>
              <a:t>Windows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never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over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15" dirty="0">
                <a:latin typeface="Arial MT"/>
                <a:cs typeface="Arial MT"/>
              </a:rPr>
              <a:t>lap.</a:t>
            </a:r>
            <a:endParaRPr sz="36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2925"/>
              </a:spcBef>
              <a:buSzPct val="122222"/>
              <a:buChar char="•"/>
              <a:tabLst>
                <a:tab pos="469900" algn="l"/>
                <a:tab pos="470534" algn="l"/>
              </a:tabLst>
            </a:pPr>
            <a:r>
              <a:rPr sz="3600" spc="35" dirty="0">
                <a:latin typeface="Arial MT"/>
                <a:cs typeface="Arial MT"/>
              </a:rPr>
              <a:t>Windows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35" dirty="0">
                <a:latin typeface="Arial MT"/>
                <a:cs typeface="Arial MT"/>
              </a:rPr>
              <a:t>group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15" dirty="0">
                <a:latin typeface="Arial MT"/>
                <a:cs typeface="Arial MT"/>
              </a:rPr>
              <a:t>records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65" dirty="0">
                <a:latin typeface="Arial MT"/>
                <a:cs typeface="Arial MT"/>
              </a:rPr>
              <a:t>by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40" dirty="0">
                <a:latin typeface="Arial MT"/>
                <a:cs typeface="Arial MT"/>
              </a:rPr>
              <a:t>matching</a:t>
            </a:r>
            <a:r>
              <a:rPr sz="3600" dirty="0">
                <a:latin typeface="Arial MT"/>
                <a:cs typeface="Arial MT"/>
              </a:rPr>
              <a:t> keys.</a:t>
            </a:r>
            <a:endParaRPr sz="36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2925"/>
              </a:spcBef>
              <a:buSzPct val="122222"/>
              <a:buChar char="•"/>
              <a:tabLst>
                <a:tab pos="469900" algn="l"/>
                <a:tab pos="470534" algn="l"/>
              </a:tabLst>
            </a:pPr>
            <a:r>
              <a:rPr sz="3600" spc="-35" dirty="0">
                <a:latin typeface="Arial MT"/>
                <a:cs typeface="Arial MT"/>
              </a:rPr>
              <a:t>Time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spc="50" dirty="0">
                <a:latin typeface="Arial MT"/>
                <a:cs typeface="Arial MT"/>
              </a:rPr>
              <a:t>Windows/Buckets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-70" dirty="0">
                <a:latin typeface="Arial MT"/>
                <a:cs typeface="Arial MT"/>
              </a:rPr>
              <a:t>are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15" dirty="0">
                <a:latin typeface="Arial MT"/>
                <a:cs typeface="Arial MT"/>
              </a:rPr>
              <a:t>created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30" dirty="0">
                <a:latin typeface="Arial MT"/>
                <a:cs typeface="Arial MT"/>
              </a:rPr>
              <a:t>from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20" dirty="0">
                <a:latin typeface="Arial MT"/>
                <a:cs typeface="Arial MT"/>
              </a:rPr>
              <a:t>the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spc="80" dirty="0">
                <a:latin typeface="Arial MT"/>
                <a:cs typeface="Arial MT"/>
              </a:rPr>
              <a:t>clock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65" dirty="0">
                <a:latin typeface="Arial MT"/>
                <a:cs typeface="Arial MT"/>
              </a:rPr>
              <a:t>of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20" dirty="0">
                <a:latin typeface="Arial MT"/>
                <a:cs typeface="Arial MT"/>
              </a:rPr>
              <a:t>the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25" dirty="0">
                <a:latin typeface="Arial MT"/>
                <a:cs typeface="Arial MT"/>
              </a:rPr>
              <a:t>app’s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running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machine.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1456" y="6062499"/>
            <a:ext cx="10732770" cy="9347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Courier New"/>
                <a:cs typeface="Courier New"/>
              </a:rPr>
              <a:t>Duration</a:t>
            </a:r>
            <a:r>
              <a:rPr sz="1950" spc="15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windowSize</a:t>
            </a:r>
            <a:r>
              <a:rPr sz="1950" spc="20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= </a:t>
            </a:r>
            <a:r>
              <a:rPr sz="1950" spc="15" dirty="0">
                <a:latin typeface="Courier New"/>
                <a:cs typeface="Courier New"/>
              </a:rPr>
              <a:t>Duration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950" i="1" spc="15" dirty="0">
                <a:solidFill>
                  <a:srgbClr val="080808"/>
                </a:solidFill>
                <a:latin typeface="Courier New"/>
                <a:cs typeface="Courier New"/>
              </a:rPr>
              <a:t>ofSeconds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Courier New"/>
                <a:cs typeface="Courier New"/>
              </a:rPr>
              <a:t>TimeWindows</a:t>
            </a:r>
            <a:r>
              <a:rPr sz="1950" spc="30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tumblingWindow</a:t>
            </a:r>
            <a:r>
              <a:rPr sz="1950" spc="40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9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TimeWindows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950" i="1" spc="15" dirty="0">
                <a:solidFill>
                  <a:srgbClr val="080808"/>
                </a:solidFill>
                <a:latin typeface="Courier New"/>
                <a:cs typeface="Courier New"/>
              </a:rPr>
              <a:t>ofSizeWithNoGrace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950" spc="15" dirty="0">
                <a:latin typeface="Courier New"/>
                <a:cs typeface="Courier New"/>
              </a:rPr>
              <a:t>windowSize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92997" y="6031039"/>
            <a:ext cx="615950" cy="422275"/>
          </a:xfrm>
          <a:custGeom>
            <a:avLst/>
            <a:gdLst/>
            <a:ahLst/>
            <a:cxnLst/>
            <a:rect l="l" t="t" r="r" b="b"/>
            <a:pathLst>
              <a:path w="615950" h="422275">
                <a:moveTo>
                  <a:pt x="221711" y="0"/>
                </a:moveTo>
                <a:lnTo>
                  <a:pt x="221711" y="143482"/>
                </a:lnTo>
                <a:lnTo>
                  <a:pt x="0" y="143482"/>
                </a:lnTo>
                <a:lnTo>
                  <a:pt x="0" y="278525"/>
                </a:lnTo>
                <a:lnTo>
                  <a:pt x="221711" y="278525"/>
                </a:lnTo>
                <a:lnTo>
                  <a:pt x="221711" y="422009"/>
                </a:lnTo>
                <a:lnTo>
                  <a:pt x="615867" y="211004"/>
                </a:lnTo>
                <a:lnTo>
                  <a:pt x="221711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2997" y="6680663"/>
            <a:ext cx="615950" cy="422275"/>
          </a:xfrm>
          <a:custGeom>
            <a:avLst/>
            <a:gdLst/>
            <a:ahLst/>
            <a:cxnLst/>
            <a:rect l="l" t="t" r="r" b="b"/>
            <a:pathLst>
              <a:path w="615950" h="422275">
                <a:moveTo>
                  <a:pt x="221711" y="0"/>
                </a:moveTo>
                <a:lnTo>
                  <a:pt x="221711" y="143482"/>
                </a:lnTo>
                <a:lnTo>
                  <a:pt x="0" y="143482"/>
                </a:lnTo>
                <a:lnTo>
                  <a:pt x="0" y="278526"/>
                </a:lnTo>
                <a:lnTo>
                  <a:pt x="221711" y="278526"/>
                </a:lnTo>
                <a:lnTo>
                  <a:pt x="221711" y="422009"/>
                </a:lnTo>
                <a:lnTo>
                  <a:pt x="615867" y="211005"/>
                </a:lnTo>
                <a:lnTo>
                  <a:pt x="221711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599" y="7940945"/>
            <a:ext cx="6862445" cy="162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wordsStream</a:t>
            </a:r>
            <a:endParaRPr sz="2600">
              <a:latin typeface="Courier New"/>
              <a:cs typeface="Courier New"/>
            </a:endParaRPr>
          </a:p>
          <a:p>
            <a:pPr marL="141986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.groupByKey()</a:t>
            </a:r>
            <a:endParaRPr sz="2600">
              <a:latin typeface="Courier New"/>
              <a:cs typeface="Courier New"/>
            </a:endParaRPr>
          </a:p>
          <a:p>
            <a:pPr marL="1419860">
              <a:lnSpc>
                <a:spcPct val="100000"/>
              </a:lnSpc>
              <a:spcBef>
                <a:spcPts val="15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.windowedBy(</a:t>
            </a:r>
            <a:r>
              <a:rPr sz="2600" spc="20" dirty="0">
                <a:latin typeface="Courier New"/>
                <a:cs typeface="Courier New"/>
              </a:rPr>
              <a:t>tumblingWindow</a:t>
            </a: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1419860">
              <a:lnSpc>
                <a:spcPct val="100000"/>
              </a:lnSpc>
              <a:spcBef>
                <a:spcPts val="10"/>
              </a:spcBef>
            </a:pPr>
            <a:r>
              <a:rPr sz="2600" spc="20" dirty="0">
                <a:solidFill>
                  <a:srgbClr val="080808"/>
                </a:solidFill>
                <a:latin typeface="Courier New"/>
                <a:cs typeface="Courier New"/>
              </a:rPr>
              <a:t>.count()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83276" y="8863590"/>
            <a:ext cx="615950" cy="422275"/>
          </a:xfrm>
          <a:custGeom>
            <a:avLst/>
            <a:gdLst/>
            <a:ahLst/>
            <a:cxnLst/>
            <a:rect l="l" t="t" r="r" b="b"/>
            <a:pathLst>
              <a:path w="615950" h="422275">
                <a:moveTo>
                  <a:pt x="221712" y="0"/>
                </a:moveTo>
                <a:lnTo>
                  <a:pt x="221712" y="143482"/>
                </a:lnTo>
                <a:lnTo>
                  <a:pt x="0" y="143482"/>
                </a:lnTo>
                <a:lnTo>
                  <a:pt x="0" y="278526"/>
                </a:lnTo>
                <a:lnTo>
                  <a:pt x="221712" y="278526"/>
                </a:lnTo>
                <a:lnTo>
                  <a:pt x="221712" y="422009"/>
                </a:lnTo>
                <a:lnTo>
                  <a:pt x="615867" y="211004"/>
                </a:lnTo>
                <a:lnTo>
                  <a:pt x="221712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32338"/>
            <a:ext cx="139293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0" dirty="0">
                <a:latin typeface="Arial"/>
                <a:cs typeface="Arial"/>
              </a:rPr>
              <a:t>Introduction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5" dirty="0">
                <a:latin typeface="Arial"/>
                <a:cs typeface="Arial"/>
              </a:rPr>
              <a:t>to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40" dirty="0">
                <a:latin typeface="Arial"/>
                <a:cs typeface="Arial"/>
              </a:rPr>
              <a:t>Kafka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05" dirty="0">
                <a:latin typeface="Arial"/>
                <a:cs typeface="Arial"/>
              </a:rPr>
              <a:t>Streams</a:t>
            </a:r>
            <a:r>
              <a:rPr sz="7000" b="1" spc="-290" dirty="0">
                <a:latin typeface="Arial"/>
                <a:cs typeface="Arial"/>
              </a:rPr>
              <a:t> </a:t>
            </a:r>
            <a:r>
              <a:rPr sz="7000" b="1" spc="-190" dirty="0">
                <a:latin typeface="Arial"/>
                <a:cs typeface="Arial"/>
              </a:rPr>
              <a:t>API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686637"/>
            <a:ext cx="14182725" cy="9088385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489584" indent="-477520">
              <a:lnSpc>
                <a:spcPct val="100000"/>
              </a:lnSpc>
              <a:spcBef>
                <a:spcPts val="1870"/>
              </a:spcBef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dirty="0">
                <a:latin typeface="Arial MT"/>
                <a:cs typeface="Arial MT"/>
              </a:rPr>
              <a:t>Kafka </a:t>
            </a:r>
            <a:r>
              <a:rPr sz="3750" spc="-5" dirty="0">
                <a:latin typeface="Arial MT"/>
                <a:cs typeface="Arial MT"/>
              </a:rPr>
              <a:t>Streams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is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70" dirty="0">
                <a:latin typeface="Arial MT"/>
                <a:cs typeface="Arial MT"/>
              </a:rPr>
              <a:t>a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15" dirty="0">
                <a:latin typeface="Arial MT"/>
                <a:cs typeface="Arial MT"/>
              </a:rPr>
              <a:t>Java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10" dirty="0">
                <a:latin typeface="Arial MT"/>
                <a:cs typeface="Arial MT"/>
              </a:rPr>
              <a:t>Library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55" dirty="0">
                <a:latin typeface="Arial MT"/>
                <a:cs typeface="Arial MT"/>
              </a:rPr>
              <a:t>which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20" dirty="0">
                <a:latin typeface="Arial MT"/>
                <a:cs typeface="Arial MT"/>
              </a:rPr>
              <a:t>primary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30" dirty="0">
                <a:latin typeface="Arial MT"/>
                <a:cs typeface="Arial MT"/>
              </a:rPr>
              <a:t>focuses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on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:</a:t>
            </a:r>
          </a:p>
          <a:p>
            <a:pPr marL="992505" lvl="1" indent="-478155">
              <a:lnSpc>
                <a:spcPct val="100000"/>
              </a:lnSpc>
              <a:spcBef>
                <a:spcPts val="3040"/>
              </a:spcBef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-15" dirty="0">
                <a:latin typeface="Arial MT"/>
                <a:cs typeface="Arial MT"/>
              </a:rPr>
              <a:t>Data</a:t>
            </a:r>
            <a:r>
              <a:rPr sz="3750" spc="-35" dirty="0">
                <a:latin typeface="Arial MT"/>
                <a:cs typeface="Arial MT"/>
              </a:rPr>
              <a:t> </a:t>
            </a:r>
            <a:r>
              <a:rPr sz="3750" spc="10" dirty="0">
                <a:latin typeface="Arial MT"/>
                <a:cs typeface="Arial MT"/>
              </a:rPr>
              <a:t>Enrichment</a:t>
            </a:r>
            <a:endParaRPr sz="3750" dirty="0">
              <a:latin typeface="Arial MT"/>
              <a:cs typeface="Arial MT"/>
            </a:endParaRPr>
          </a:p>
          <a:p>
            <a:pPr marL="992505" lvl="1" indent="-478155">
              <a:lnSpc>
                <a:spcPct val="100000"/>
              </a:lnSpc>
              <a:spcBef>
                <a:spcPts val="3045"/>
              </a:spcBef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-15" dirty="0">
                <a:latin typeface="Arial MT"/>
                <a:cs typeface="Arial MT"/>
              </a:rPr>
              <a:t>Transformation</a:t>
            </a:r>
            <a:r>
              <a:rPr sz="3750" spc="-10" dirty="0">
                <a:latin typeface="Arial MT"/>
                <a:cs typeface="Arial MT"/>
              </a:rPr>
              <a:t> </a:t>
            </a:r>
            <a:r>
              <a:rPr sz="3750" spc="70" dirty="0">
                <a:latin typeface="Arial MT"/>
                <a:cs typeface="Arial MT"/>
              </a:rPr>
              <a:t>of</a:t>
            </a:r>
            <a:r>
              <a:rPr sz="3750" spc="-10" dirty="0">
                <a:latin typeface="Arial MT"/>
                <a:cs typeface="Arial MT"/>
              </a:rPr>
              <a:t> </a:t>
            </a:r>
            <a:r>
              <a:rPr sz="3750" spc="-15" dirty="0">
                <a:latin typeface="Arial MT"/>
                <a:cs typeface="Arial MT"/>
              </a:rPr>
              <a:t>Data</a:t>
            </a:r>
            <a:endParaRPr sz="3750" dirty="0">
              <a:latin typeface="Arial MT"/>
              <a:cs typeface="Arial MT"/>
            </a:endParaRPr>
          </a:p>
          <a:p>
            <a:pPr marL="992505" lvl="1" indent="-478155">
              <a:lnSpc>
                <a:spcPct val="100000"/>
              </a:lnSpc>
              <a:spcBef>
                <a:spcPts val="3040"/>
              </a:spcBef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15" dirty="0">
                <a:latin typeface="Arial MT"/>
                <a:cs typeface="Arial MT"/>
              </a:rPr>
              <a:t>Aggregating</a:t>
            </a:r>
            <a:r>
              <a:rPr sz="3750" spc="-25" dirty="0">
                <a:latin typeface="Arial MT"/>
                <a:cs typeface="Arial MT"/>
              </a:rPr>
              <a:t> </a:t>
            </a:r>
            <a:r>
              <a:rPr sz="3750" spc="25" dirty="0">
                <a:latin typeface="Arial MT"/>
                <a:cs typeface="Arial MT"/>
              </a:rPr>
              <a:t>the</a:t>
            </a:r>
            <a:r>
              <a:rPr sz="3750" spc="-25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data</a:t>
            </a:r>
            <a:endParaRPr sz="3750" dirty="0">
              <a:latin typeface="Arial MT"/>
              <a:cs typeface="Arial MT"/>
            </a:endParaRPr>
          </a:p>
          <a:p>
            <a:pPr marL="992505" lvl="1" indent="-478155">
              <a:lnSpc>
                <a:spcPct val="100000"/>
              </a:lnSpc>
              <a:spcBef>
                <a:spcPts val="3045"/>
              </a:spcBef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35" dirty="0">
                <a:latin typeface="Arial MT"/>
                <a:cs typeface="Arial MT"/>
              </a:rPr>
              <a:t>Joning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data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40" dirty="0">
                <a:latin typeface="Arial MT"/>
                <a:cs typeface="Arial MT"/>
              </a:rPr>
              <a:t>from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multiple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Kafka </a:t>
            </a:r>
            <a:r>
              <a:rPr sz="3750" spc="80" dirty="0">
                <a:latin typeface="Arial MT"/>
                <a:cs typeface="Arial MT"/>
              </a:rPr>
              <a:t>topics</a:t>
            </a:r>
            <a:endParaRPr sz="3750" dirty="0">
              <a:latin typeface="Arial MT"/>
              <a:cs typeface="Arial MT"/>
            </a:endParaRPr>
          </a:p>
          <a:p>
            <a:pPr marL="489584" indent="-477520">
              <a:lnSpc>
                <a:spcPct val="100000"/>
              </a:lnSpc>
              <a:spcBef>
                <a:spcPts val="3040"/>
              </a:spcBef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dirty="0">
                <a:latin typeface="Arial MT"/>
                <a:cs typeface="Arial MT"/>
              </a:rPr>
              <a:t>Kafka </a:t>
            </a:r>
            <a:r>
              <a:rPr sz="3750" spc="-5" dirty="0">
                <a:latin typeface="Arial MT"/>
                <a:cs typeface="Arial MT"/>
              </a:rPr>
              <a:t>Streams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70" dirty="0">
                <a:latin typeface="Arial MT"/>
                <a:cs typeface="Arial MT"/>
              </a:rPr>
              <a:t>API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15" dirty="0">
                <a:latin typeface="Arial MT"/>
                <a:cs typeface="Arial MT"/>
              </a:rPr>
              <a:t>uses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15" dirty="0">
                <a:latin typeface="Arial MT"/>
                <a:cs typeface="Arial MT"/>
              </a:rPr>
              <a:t>Functional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programming</a:t>
            </a:r>
            <a:r>
              <a:rPr sz="3750" dirty="0">
                <a:latin typeface="Arial MT"/>
                <a:cs typeface="Arial MT"/>
              </a:rPr>
              <a:t> Style</a:t>
            </a:r>
          </a:p>
          <a:p>
            <a:pPr marL="992505" lvl="1" indent="-478155">
              <a:lnSpc>
                <a:spcPct val="100000"/>
              </a:lnSpc>
              <a:spcBef>
                <a:spcPts val="3040"/>
              </a:spcBef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15" dirty="0">
                <a:latin typeface="Arial MT"/>
                <a:cs typeface="Arial MT"/>
              </a:rPr>
              <a:t>Lamdas</a:t>
            </a:r>
            <a:endParaRPr sz="3750" dirty="0">
              <a:latin typeface="Arial MT"/>
              <a:cs typeface="Arial MT"/>
            </a:endParaRPr>
          </a:p>
          <a:p>
            <a:pPr marL="992505" lvl="1" indent="-478155">
              <a:lnSpc>
                <a:spcPct val="100000"/>
              </a:lnSpc>
              <a:spcBef>
                <a:spcPts val="3045"/>
              </a:spcBef>
              <a:buSzPct val="122666"/>
              <a:buChar char="•"/>
              <a:tabLst>
                <a:tab pos="992505" algn="l"/>
                <a:tab pos="993140" algn="l"/>
              </a:tabLst>
            </a:pPr>
            <a:r>
              <a:rPr sz="3750" spc="55" dirty="0">
                <a:latin typeface="Arial MT"/>
                <a:cs typeface="Arial MT"/>
              </a:rPr>
              <a:t>Map,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25" dirty="0">
                <a:latin typeface="Arial MT"/>
                <a:cs typeface="Arial MT"/>
              </a:rPr>
              <a:t>filter</a:t>
            </a:r>
            <a:r>
              <a:rPr sz="3750" dirty="0">
                <a:latin typeface="Arial MT"/>
                <a:cs typeface="Arial MT"/>
              </a:rPr>
              <a:t>,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lang="en-US" sz="3750" spc="5" dirty="0">
                <a:latin typeface="Arial MT"/>
                <a:cs typeface="Arial MT"/>
              </a:rPr>
              <a:t>and </a:t>
            </a:r>
            <a:r>
              <a:rPr sz="3750" spc="50" dirty="0" err="1">
                <a:latin typeface="Arial MT"/>
                <a:cs typeface="Arial MT"/>
              </a:rPr>
              <a:t>flatMap</a:t>
            </a:r>
            <a:r>
              <a:rPr sz="3750" spc="10" dirty="0">
                <a:latin typeface="Arial MT"/>
                <a:cs typeface="Arial MT"/>
              </a:rPr>
              <a:t> </a:t>
            </a:r>
            <a:r>
              <a:rPr sz="3750" spc="30" dirty="0">
                <a:latin typeface="Arial MT"/>
                <a:cs typeface="Arial MT"/>
              </a:rPr>
              <a:t>operators</a:t>
            </a:r>
            <a:r>
              <a:rPr sz="3750" spc="10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similar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105" dirty="0">
                <a:latin typeface="Arial MT"/>
                <a:cs typeface="Arial MT"/>
              </a:rPr>
              <a:t>to</a:t>
            </a:r>
            <a:r>
              <a:rPr sz="3750" spc="10" dirty="0">
                <a:latin typeface="Arial MT"/>
                <a:cs typeface="Arial MT"/>
              </a:rPr>
              <a:t> </a:t>
            </a:r>
            <a:r>
              <a:rPr sz="3750" spc="60" dirty="0">
                <a:latin typeface="Arial MT"/>
                <a:cs typeface="Arial MT"/>
              </a:rPr>
              <a:t>Modern</a:t>
            </a:r>
            <a:r>
              <a:rPr sz="3750" spc="10" dirty="0">
                <a:latin typeface="Arial MT"/>
                <a:cs typeface="Arial MT"/>
              </a:rPr>
              <a:t> </a:t>
            </a:r>
            <a:r>
              <a:rPr sz="3750" spc="-15" dirty="0">
                <a:latin typeface="Arial MT"/>
                <a:cs typeface="Arial MT"/>
              </a:rPr>
              <a:t>Java</a:t>
            </a:r>
            <a:r>
              <a:rPr sz="3750" spc="5" dirty="0">
                <a:latin typeface="Arial MT"/>
                <a:cs typeface="Arial MT"/>
              </a:rPr>
              <a:t> </a:t>
            </a:r>
            <a:r>
              <a:rPr sz="3750" spc="-10" dirty="0">
                <a:latin typeface="Arial MT"/>
                <a:cs typeface="Arial MT"/>
              </a:rPr>
              <a:t>features</a:t>
            </a:r>
            <a:endParaRPr sz="3750" dirty="0">
              <a:latin typeface="Arial MT"/>
              <a:cs typeface="Arial MT"/>
            </a:endParaRPr>
          </a:p>
          <a:p>
            <a:pPr marL="489584" indent="-477520">
              <a:lnSpc>
                <a:spcPct val="100000"/>
              </a:lnSpc>
              <a:spcBef>
                <a:spcPts val="3040"/>
              </a:spcBef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dirty="0">
                <a:latin typeface="Arial MT"/>
                <a:cs typeface="Arial MT"/>
              </a:rPr>
              <a:t>Kafka</a:t>
            </a:r>
            <a:r>
              <a:rPr sz="3750" spc="-5" dirty="0">
                <a:latin typeface="Arial MT"/>
                <a:cs typeface="Arial MT"/>
              </a:rPr>
              <a:t> Streams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70" dirty="0">
                <a:latin typeface="Arial MT"/>
                <a:cs typeface="Arial MT"/>
              </a:rPr>
              <a:t>API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lang="en-US" sz="3750" dirty="0">
                <a:latin typeface="Arial MT"/>
                <a:cs typeface="Arial MT"/>
              </a:rPr>
              <a:t>is built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35" dirty="0">
                <a:latin typeface="Arial MT"/>
                <a:cs typeface="Arial MT"/>
              </a:rPr>
              <a:t>on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114" dirty="0">
                <a:latin typeface="Arial MT"/>
                <a:cs typeface="Arial MT"/>
              </a:rPr>
              <a:t>top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70" dirty="0">
                <a:latin typeface="Arial MT"/>
                <a:cs typeface="Arial MT"/>
              </a:rPr>
              <a:t>of</a:t>
            </a:r>
            <a:r>
              <a:rPr sz="3750" dirty="0">
                <a:latin typeface="Arial MT"/>
                <a:cs typeface="Arial MT"/>
              </a:rPr>
              <a:t> </a:t>
            </a:r>
            <a:r>
              <a:rPr sz="3750" spc="-15" dirty="0">
                <a:latin typeface="Arial MT"/>
                <a:cs typeface="Arial MT"/>
              </a:rPr>
              <a:t>Java</a:t>
            </a:r>
            <a:r>
              <a:rPr sz="3750" dirty="0">
                <a:latin typeface="Arial MT"/>
                <a:cs typeface="Arial MT"/>
              </a:rPr>
              <a:t> 8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30784"/>
            <a:ext cx="73044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844" dirty="0">
                <a:latin typeface="Arial"/>
                <a:cs typeface="Arial"/>
              </a:rPr>
              <a:t>T</a:t>
            </a:r>
            <a:r>
              <a:rPr sz="7000" b="1" spc="-204" dirty="0">
                <a:latin typeface="Arial"/>
                <a:cs typeface="Arial"/>
              </a:rPr>
              <a:t>u</a:t>
            </a:r>
            <a:r>
              <a:rPr sz="7000" b="1" spc="-20" dirty="0">
                <a:latin typeface="Arial"/>
                <a:cs typeface="Arial"/>
              </a:rPr>
              <a:t>m</a:t>
            </a:r>
            <a:r>
              <a:rPr sz="7000" b="1" spc="-140" dirty="0">
                <a:latin typeface="Arial"/>
                <a:cs typeface="Arial"/>
              </a:rPr>
              <a:t>b</a:t>
            </a:r>
            <a:r>
              <a:rPr sz="7000" b="1" spc="-285" dirty="0">
                <a:latin typeface="Arial"/>
                <a:cs typeface="Arial"/>
              </a:rPr>
              <a:t>li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5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W</a:t>
            </a:r>
            <a:r>
              <a:rPr sz="7000" b="1" spc="-285" dirty="0">
                <a:latin typeface="Arial"/>
                <a:cs typeface="Arial"/>
              </a:rPr>
              <a:t>i</a:t>
            </a:r>
            <a:r>
              <a:rPr sz="7000" b="1" spc="-270" dirty="0">
                <a:latin typeface="Arial"/>
                <a:cs typeface="Arial"/>
              </a:rPr>
              <a:t>n</a:t>
            </a:r>
            <a:r>
              <a:rPr sz="7000" b="1" spc="-140" dirty="0">
                <a:latin typeface="Arial"/>
                <a:cs typeface="Arial"/>
              </a:rPr>
              <a:t>do</a:t>
            </a:r>
            <a:r>
              <a:rPr sz="7000" b="1" spc="254" dirty="0">
                <a:latin typeface="Arial"/>
                <a:cs typeface="Arial"/>
              </a:rPr>
              <a:t>w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7637" y="1928744"/>
            <a:ext cx="10732770" cy="9347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Courier New"/>
                <a:cs typeface="Courier New"/>
              </a:rPr>
              <a:t>Duration</a:t>
            </a:r>
            <a:r>
              <a:rPr sz="1950" spc="15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windowSize</a:t>
            </a:r>
            <a:r>
              <a:rPr sz="1950" spc="20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= </a:t>
            </a:r>
            <a:r>
              <a:rPr sz="1950" spc="15" dirty="0">
                <a:latin typeface="Courier New"/>
                <a:cs typeface="Courier New"/>
              </a:rPr>
              <a:t>Duration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950" i="1" spc="15" dirty="0">
                <a:solidFill>
                  <a:srgbClr val="080808"/>
                </a:solidFill>
                <a:latin typeface="Courier New"/>
                <a:cs typeface="Courier New"/>
              </a:rPr>
              <a:t>ofSeconds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Courier New"/>
                <a:cs typeface="Courier New"/>
              </a:rPr>
              <a:t>TimeWindows</a:t>
            </a:r>
            <a:r>
              <a:rPr sz="1950" spc="30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tumblingWindow</a:t>
            </a:r>
            <a:r>
              <a:rPr sz="1950" spc="40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9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TimeWindows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950" i="1" spc="15" dirty="0">
                <a:solidFill>
                  <a:srgbClr val="080808"/>
                </a:solidFill>
                <a:latin typeface="Courier New"/>
                <a:cs typeface="Courier New"/>
              </a:rPr>
              <a:t>ofSizeWithNoGrace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950" spc="15" dirty="0">
                <a:latin typeface="Courier New"/>
                <a:cs typeface="Courier New"/>
              </a:rPr>
              <a:t>windowSize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3610" y="6703000"/>
            <a:ext cx="3469004" cy="1610360"/>
          </a:xfrm>
          <a:custGeom>
            <a:avLst/>
            <a:gdLst/>
            <a:ahLst/>
            <a:cxnLst/>
            <a:rect l="l" t="t" r="r" b="b"/>
            <a:pathLst>
              <a:path w="3469004" h="1610359">
                <a:moveTo>
                  <a:pt x="3099426" y="0"/>
                </a:moveTo>
                <a:lnTo>
                  <a:pt x="369143" y="0"/>
                </a:lnTo>
                <a:lnTo>
                  <a:pt x="295686" y="282"/>
                </a:lnTo>
                <a:lnTo>
                  <a:pt x="236446" y="2261"/>
                </a:lnTo>
                <a:lnTo>
                  <a:pt x="189392" y="7631"/>
                </a:lnTo>
                <a:lnTo>
                  <a:pt x="152493" y="18089"/>
                </a:lnTo>
                <a:lnTo>
                  <a:pt x="108338" y="39897"/>
                </a:lnTo>
                <a:lnTo>
                  <a:pt x="70393" y="70393"/>
                </a:lnTo>
                <a:lnTo>
                  <a:pt x="39897" y="108339"/>
                </a:lnTo>
                <a:lnTo>
                  <a:pt x="18089" y="152494"/>
                </a:lnTo>
                <a:lnTo>
                  <a:pt x="7631" y="189392"/>
                </a:lnTo>
                <a:lnTo>
                  <a:pt x="2261" y="236446"/>
                </a:lnTo>
                <a:lnTo>
                  <a:pt x="282" y="295686"/>
                </a:lnTo>
                <a:lnTo>
                  <a:pt x="0" y="369144"/>
                </a:lnTo>
                <a:lnTo>
                  <a:pt x="0" y="1240732"/>
                </a:lnTo>
                <a:lnTo>
                  <a:pt x="282" y="1314191"/>
                </a:lnTo>
                <a:lnTo>
                  <a:pt x="2261" y="1373431"/>
                </a:lnTo>
                <a:lnTo>
                  <a:pt x="7631" y="1420485"/>
                </a:lnTo>
                <a:lnTo>
                  <a:pt x="18089" y="1457383"/>
                </a:lnTo>
                <a:lnTo>
                  <a:pt x="39897" y="1501538"/>
                </a:lnTo>
                <a:lnTo>
                  <a:pt x="70393" y="1539483"/>
                </a:lnTo>
                <a:lnTo>
                  <a:pt x="108338" y="1569979"/>
                </a:lnTo>
                <a:lnTo>
                  <a:pt x="152493" y="1591788"/>
                </a:lnTo>
                <a:lnTo>
                  <a:pt x="189392" y="1602246"/>
                </a:lnTo>
                <a:lnTo>
                  <a:pt x="236446" y="1607616"/>
                </a:lnTo>
                <a:lnTo>
                  <a:pt x="295686" y="1609595"/>
                </a:lnTo>
                <a:lnTo>
                  <a:pt x="369143" y="1609877"/>
                </a:lnTo>
                <a:lnTo>
                  <a:pt x="3099426" y="1609877"/>
                </a:lnTo>
                <a:lnTo>
                  <a:pt x="3172884" y="1609595"/>
                </a:lnTo>
                <a:lnTo>
                  <a:pt x="3232124" y="1607616"/>
                </a:lnTo>
                <a:lnTo>
                  <a:pt x="3279178" y="1602246"/>
                </a:lnTo>
                <a:lnTo>
                  <a:pt x="3316075" y="1591788"/>
                </a:lnTo>
                <a:lnTo>
                  <a:pt x="3360231" y="1569979"/>
                </a:lnTo>
                <a:lnTo>
                  <a:pt x="3398176" y="1539483"/>
                </a:lnTo>
                <a:lnTo>
                  <a:pt x="3428672" y="1501538"/>
                </a:lnTo>
                <a:lnTo>
                  <a:pt x="3450480" y="1457383"/>
                </a:lnTo>
                <a:lnTo>
                  <a:pt x="3460938" y="1420485"/>
                </a:lnTo>
                <a:lnTo>
                  <a:pt x="3466309" y="1373431"/>
                </a:lnTo>
                <a:lnTo>
                  <a:pt x="3468288" y="1314191"/>
                </a:lnTo>
                <a:lnTo>
                  <a:pt x="3468570" y="1240732"/>
                </a:lnTo>
                <a:lnTo>
                  <a:pt x="3468570" y="369144"/>
                </a:lnTo>
                <a:lnTo>
                  <a:pt x="3468288" y="295686"/>
                </a:lnTo>
                <a:lnTo>
                  <a:pt x="3466309" y="236446"/>
                </a:lnTo>
                <a:lnTo>
                  <a:pt x="3460938" y="189392"/>
                </a:lnTo>
                <a:lnTo>
                  <a:pt x="3450480" y="152494"/>
                </a:lnTo>
                <a:lnTo>
                  <a:pt x="3428672" y="108339"/>
                </a:lnTo>
                <a:lnTo>
                  <a:pt x="3398176" y="70393"/>
                </a:lnTo>
                <a:lnTo>
                  <a:pt x="3360231" y="39897"/>
                </a:lnTo>
                <a:lnTo>
                  <a:pt x="3316075" y="18089"/>
                </a:lnTo>
                <a:lnTo>
                  <a:pt x="3279178" y="7631"/>
                </a:lnTo>
                <a:lnTo>
                  <a:pt x="3232124" y="2261"/>
                </a:lnTo>
                <a:lnTo>
                  <a:pt x="3172884" y="282"/>
                </a:lnTo>
                <a:lnTo>
                  <a:pt x="3099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2713" y="8514692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5E5E5E"/>
                </a:solidFill>
                <a:latin typeface="Arial MT"/>
                <a:cs typeface="Arial MT"/>
              </a:rPr>
              <a:t>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6599" y="8514692"/>
            <a:ext cx="7353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2295" algn="l"/>
              </a:tabLst>
            </a:pPr>
            <a:r>
              <a:rPr sz="1950" spc="15" dirty="0">
                <a:solidFill>
                  <a:srgbClr val="5E5E5E"/>
                </a:solidFill>
                <a:latin typeface="Arial MT"/>
                <a:cs typeface="Arial MT"/>
              </a:rPr>
              <a:t>5	6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87695" y="6703000"/>
            <a:ext cx="3469004" cy="1610360"/>
          </a:xfrm>
          <a:custGeom>
            <a:avLst/>
            <a:gdLst/>
            <a:ahLst/>
            <a:cxnLst/>
            <a:rect l="l" t="t" r="r" b="b"/>
            <a:pathLst>
              <a:path w="3469004" h="1610359">
                <a:moveTo>
                  <a:pt x="3099423" y="0"/>
                </a:moveTo>
                <a:lnTo>
                  <a:pt x="369143" y="0"/>
                </a:lnTo>
                <a:lnTo>
                  <a:pt x="295686" y="282"/>
                </a:lnTo>
                <a:lnTo>
                  <a:pt x="236446" y="2261"/>
                </a:lnTo>
                <a:lnTo>
                  <a:pt x="189392" y="7631"/>
                </a:lnTo>
                <a:lnTo>
                  <a:pt x="152493" y="18089"/>
                </a:lnTo>
                <a:lnTo>
                  <a:pt x="108338" y="39897"/>
                </a:lnTo>
                <a:lnTo>
                  <a:pt x="70393" y="70393"/>
                </a:lnTo>
                <a:lnTo>
                  <a:pt x="39897" y="108339"/>
                </a:lnTo>
                <a:lnTo>
                  <a:pt x="18089" y="152494"/>
                </a:lnTo>
                <a:lnTo>
                  <a:pt x="7631" y="189392"/>
                </a:lnTo>
                <a:lnTo>
                  <a:pt x="2261" y="236446"/>
                </a:lnTo>
                <a:lnTo>
                  <a:pt x="282" y="295686"/>
                </a:lnTo>
                <a:lnTo>
                  <a:pt x="0" y="369144"/>
                </a:lnTo>
                <a:lnTo>
                  <a:pt x="0" y="1240732"/>
                </a:lnTo>
                <a:lnTo>
                  <a:pt x="282" y="1314191"/>
                </a:lnTo>
                <a:lnTo>
                  <a:pt x="2261" y="1373431"/>
                </a:lnTo>
                <a:lnTo>
                  <a:pt x="7631" y="1420485"/>
                </a:lnTo>
                <a:lnTo>
                  <a:pt x="18089" y="1457383"/>
                </a:lnTo>
                <a:lnTo>
                  <a:pt x="39897" y="1501538"/>
                </a:lnTo>
                <a:lnTo>
                  <a:pt x="70393" y="1539483"/>
                </a:lnTo>
                <a:lnTo>
                  <a:pt x="108338" y="1569979"/>
                </a:lnTo>
                <a:lnTo>
                  <a:pt x="152493" y="1591788"/>
                </a:lnTo>
                <a:lnTo>
                  <a:pt x="189392" y="1602246"/>
                </a:lnTo>
                <a:lnTo>
                  <a:pt x="236446" y="1607616"/>
                </a:lnTo>
                <a:lnTo>
                  <a:pt x="295686" y="1609595"/>
                </a:lnTo>
                <a:lnTo>
                  <a:pt x="369143" y="1609877"/>
                </a:lnTo>
                <a:lnTo>
                  <a:pt x="3099423" y="1609877"/>
                </a:lnTo>
                <a:lnTo>
                  <a:pt x="3172885" y="1609595"/>
                </a:lnTo>
                <a:lnTo>
                  <a:pt x="3232126" y="1607616"/>
                </a:lnTo>
                <a:lnTo>
                  <a:pt x="3279179" y="1602246"/>
                </a:lnTo>
                <a:lnTo>
                  <a:pt x="3316077" y="1591788"/>
                </a:lnTo>
                <a:lnTo>
                  <a:pt x="3360230" y="1569979"/>
                </a:lnTo>
                <a:lnTo>
                  <a:pt x="3398176" y="1539483"/>
                </a:lnTo>
                <a:lnTo>
                  <a:pt x="3428673" y="1501538"/>
                </a:lnTo>
                <a:lnTo>
                  <a:pt x="3450481" y="1457383"/>
                </a:lnTo>
                <a:lnTo>
                  <a:pt x="3460941" y="1420485"/>
                </a:lnTo>
                <a:lnTo>
                  <a:pt x="3466313" y="1373431"/>
                </a:lnTo>
                <a:lnTo>
                  <a:pt x="3468292" y="1314191"/>
                </a:lnTo>
                <a:lnTo>
                  <a:pt x="3468575" y="1240732"/>
                </a:lnTo>
                <a:lnTo>
                  <a:pt x="3468575" y="369144"/>
                </a:lnTo>
                <a:lnTo>
                  <a:pt x="3468292" y="295686"/>
                </a:lnTo>
                <a:lnTo>
                  <a:pt x="3466313" y="236446"/>
                </a:lnTo>
                <a:lnTo>
                  <a:pt x="3460941" y="189392"/>
                </a:lnTo>
                <a:lnTo>
                  <a:pt x="3450481" y="152494"/>
                </a:lnTo>
                <a:lnTo>
                  <a:pt x="3428673" y="108339"/>
                </a:lnTo>
                <a:lnTo>
                  <a:pt x="3398176" y="70393"/>
                </a:lnTo>
                <a:lnTo>
                  <a:pt x="3360230" y="39897"/>
                </a:lnTo>
                <a:lnTo>
                  <a:pt x="3316077" y="18089"/>
                </a:lnTo>
                <a:lnTo>
                  <a:pt x="3279179" y="7631"/>
                </a:lnTo>
                <a:lnTo>
                  <a:pt x="3232126" y="2261"/>
                </a:lnTo>
                <a:lnTo>
                  <a:pt x="3172885" y="282"/>
                </a:lnTo>
                <a:lnTo>
                  <a:pt x="3099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38810" y="8514692"/>
            <a:ext cx="10502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57555" algn="l"/>
              </a:tabLst>
            </a:pPr>
            <a:r>
              <a:rPr sz="1950" spc="15" dirty="0">
                <a:solidFill>
                  <a:srgbClr val="5E5E5E"/>
                </a:solidFill>
                <a:latin typeface="Arial MT"/>
                <a:cs typeface="Arial MT"/>
              </a:rPr>
              <a:t>10	11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11776" y="6703000"/>
            <a:ext cx="3469004" cy="1610360"/>
          </a:xfrm>
          <a:custGeom>
            <a:avLst/>
            <a:gdLst/>
            <a:ahLst/>
            <a:cxnLst/>
            <a:rect l="l" t="t" r="r" b="b"/>
            <a:pathLst>
              <a:path w="3469005" h="1610359">
                <a:moveTo>
                  <a:pt x="3099434" y="0"/>
                </a:moveTo>
                <a:lnTo>
                  <a:pt x="369151" y="0"/>
                </a:lnTo>
                <a:lnTo>
                  <a:pt x="295689" y="282"/>
                </a:lnTo>
                <a:lnTo>
                  <a:pt x="236448" y="2261"/>
                </a:lnTo>
                <a:lnTo>
                  <a:pt x="189395" y="7631"/>
                </a:lnTo>
                <a:lnTo>
                  <a:pt x="152497" y="18089"/>
                </a:lnTo>
                <a:lnTo>
                  <a:pt x="108339" y="39897"/>
                </a:lnTo>
                <a:lnTo>
                  <a:pt x="70394" y="70393"/>
                </a:lnTo>
                <a:lnTo>
                  <a:pt x="39899" y="108339"/>
                </a:lnTo>
                <a:lnTo>
                  <a:pt x="18093" y="152494"/>
                </a:lnTo>
                <a:lnTo>
                  <a:pt x="7633" y="189392"/>
                </a:lnTo>
                <a:lnTo>
                  <a:pt x="2261" y="236446"/>
                </a:lnTo>
                <a:lnTo>
                  <a:pt x="282" y="295686"/>
                </a:lnTo>
                <a:lnTo>
                  <a:pt x="0" y="369144"/>
                </a:lnTo>
                <a:lnTo>
                  <a:pt x="0" y="1240732"/>
                </a:lnTo>
                <a:lnTo>
                  <a:pt x="282" y="1314191"/>
                </a:lnTo>
                <a:lnTo>
                  <a:pt x="2261" y="1373431"/>
                </a:lnTo>
                <a:lnTo>
                  <a:pt x="7633" y="1420485"/>
                </a:lnTo>
                <a:lnTo>
                  <a:pt x="18093" y="1457383"/>
                </a:lnTo>
                <a:lnTo>
                  <a:pt x="39899" y="1501538"/>
                </a:lnTo>
                <a:lnTo>
                  <a:pt x="70394" y="1539483"/>
                </a:lnTo>
                <a:lnTo>
                  <a:pt x="108339" y="1569979"/>
                </a:lnTo>
                <a:lnTo>
                  <a:pt x="152497" y="1591788"/>
                </a:lnTo>
                <a:lnTo>
                  <a:pt x="189395" y="1602246"/>
                </a:lnTo>
                <a:lnTo>
                  <a:pt x="236448" y="1607616"/>
                </a:lnTo>
                <a:lnTo>
                  <a:pt x="295689" y="1609595"/>
                </a:lnTo>
                <a:lnTo>
                  <a:pt x="369151" y="1609877"/>
                </a:lnTo>
                <a:lnTo>
                  <a:pt x="3099434" y="1609877"/>
                </a:lnTo>
                <a:lnTo>
                  <a:pt x="3172889" y="1609595"/>
                </a:lnTo>
                <a:lnTo>
                  <a:pt x="3232128" y="1607616"/>
                </a:lnTo>
                <a:lnTo>
                  <a:pt x="3279180" y="1602246"/>
                </a:lnTo>
                <a:lnTo>
                  <a:pt x="3316077" y="1591788"/>
                </a:lnTo>
                <a:lnTo>
                  <a:pt x="3360235" y="1569979"/>
                </a:lnTo>
                <a:lnTo>
                  <a:pt x="3398180" y="1539483"/>
                </a:lnTo>
                <a:lnTo>
                  <a:pt x="3428675" y="1501538"/>
                </a:lnTo>
                <a:lnTo>
                  <a:pt x="3450481" y="1457383"/>
                </a:lnTo>
                <a:lnTo>
                  <a:pt x="3460941" y="1420485"/>
                </a:lnTo>
                <a:lnTo>
                  <a:pt x="3466313" y="1373431"/>
                </a:lnTo>
                <a:lnTo>
                  <a:pt x="3468292" y="1314191"/>
                </a:lnTo>
                <a:lnTo>
                  <a:pt x="3468575" y="1240732"/>
                </a:lnTo>
                <a:lnTo>
                  <a:pt x="3468575" y="369144"/>
                </a:lnTo>
                <a:lnTo>
                  <a:pt x="3468292" y="295686"/>
                </a:lnTo>
                <a:lnTo>
                  <a:pt x="3466313" y="236446"/>
                </a:lnTo>
                <a:lnTo>
                  <a:pt x="3460941" y="189392"/>
                </a:lnTo>
                <a:lnTo>
                  <a:pt x="3450481" y="152494"/>
                </a:lnTo>
                <a:lnTo>
                  <a:pt x="3428675" y="108339"/>
                </a:lnTo>
                <a:lnTo>
                  <a:pt x="3398180" y="70393"/>
                </a:lnTo>
                <a:lnTo>
                  <a:pt x="3360235" y="39897"/>
                </a:lnTo>
                <a:lnTo>
                  <a:pt x="3316077" y="18089"/>
                </a:lnTo>
                <a:lnTo>
                  <a:pt x="3279180" y="7631"/>
                </a:lnTo>
                <a:lnTo>
                  <a:pt x="3232128" y="2261"/>
                </a:lnTo>
                <a:lnTo>
                  <a:pt x="3172889" y="282"/>
                </a:lnTo>
                <a:lnTo>
                  <a:pt x="3099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062902" y="8514692"/>
            <a:ext cx="3054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5E5E5E"/>
                </a:solidFill>
                <a:latin typeface="Arial MT"/>
                <a:cs typeface="Arial MT"/>
              </a:rPr>
              <a:t>15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63610" y="4914841"/>
            <a:ext cx="3469004" cy="1610360"/>
            <a:chOff x="4063610" y="4914841"/>
            <a:chExt cx="3469004" cy="1610360"/>
          </a:xfrm>
        </p:grpSpPr>
        <p:sp>
          <p:nvSpPr>
            <p:cNvPr id="12" name="object 12"/>
            <p:cNvSpPr/>
            <p:nvPr/>
          </p:nvSpPr>
          <p:spPr>
            <a:xfrm>
              <a:off x="4063610" y="4914841"/>
              <a:ext cx="3469004" cy="1610360"/>
            </a:xfrm>
            <a:custGeom>
              <a:avLst/>
              <a:gdLst/>
              <a:ahLst/>
              <a:cxnLst/>
              <a:rect l="l" t="t" r="r" b="b"/>
              <a:pathLst>
                <a:path w="3469004" h="1610359">
                  <a:moveTo>
                    <a:pt x="3099426" y="0"/>
                  </a:moveTo>
                  <a:lnTo>
                    <a:pt x="369143" y="0"/>
                  </a:lnTo>
                  <a:lnTo>
                    <a:pt x="295686" y="282"/>
                  </a:lnTo>
                  <a:lnTo>
                    <a:pt x="236446" y="2261"/>
                  </a:lnTo>
                  <a:lnTo>
                    <a:pt x="189392" y="7631"/>
                  </a:lnTo>
                  <a:lnTo>
                    <a:pt x="152493" y="18089"/>
                  </a:lnTo>
                  <a:lnTo>
                    <a:pt x="108338" y="39897"/>
                  </a:lnTo>
                  <a:lnTo>
                    <a:pt x="70393" y="70393"/>
                  </a:lnTo>
                  <a:lnTo>
                    <a:pt x="39897" y="108338"/>
                  </a:lnTo>
                  <a:lnTo>
                    <a:pt x="18089" y="152493"/>
                  </a:lnTo>
                  <a:lnTo>
                    <a:pt x="7631" y="189391"/>
                  </a:lnTo>
                  <a:lnTo>
                    <a:pt x="2261" y="236445"/>
                  </a:lnTo>
                  <a:lnTo>
                    <a:pt x="282" y="295686"/>
                  </a:lnTo>
                  <a:lnTo>
                    <a:pt x="0" y="369143"/>
                  </a:lnTo>
                  <a:lnTo>
                    <a:pt x="0" y="1240731"/>
                  </a:lnTo>
                  <a:lnTo>
                    <a:pt x="282" y="1314190"/>
                  </a:lnTo>
                  <a:lnTo>
                    <a:pt x="2261" y="1373430"/>
                  </a:lnTo>
                  <a:lnTo>
                    <a:pt x="7631" y="1420484"/>
                  </a:lnTo>
                  <a:lnTo>
                    <a:pt x="18089" y="1457382"/>
                  </a:lnTo>
                  <a:lnTo>
                    <a:pt x="39897" y="1501538"/>
                  </a:lnTo>
                  <a:lnTo>
                    <a:pt x="70393" y="1539483"/>
                  </a:lnTo>
                  <a:lnTo>
                    <a:pt x="108338" y="1569978"/>
                  </a:lnTo>
                  <a:lnTo>
                    <a:pt x="152493" y="1591787"/>
                  </a:lnTo>
                  <a:lnTo>
                    <a:pt x="189392" y="1602245"/>
                  </a:lnTo>
                  <a:lnTo>
                    <a:pt x="236446" y="1607615"/>
                  </a:lnTo>
                  <a:lnTo>
                    <a:pt x="295686" y="1609593"/>
                  </a:lnTo>
                  <a:lnTo>
                    <a:pt x="369143" y="1609876"/>
                  </a:lnTo>
                  <a:lnTo>
                    <a:pt x="3099426" y="1609876"/>
                  </a:lnTo>
                  <a:lnTo>
                    <a:pt x="3172883" y="1609593"/>
                  </a:lnTo>
                  <a:lnTo>
                    <a:pt x="3232123" y="1607615"/>
                  </a:lnTo>
                  <a:lnTo>
                    <a:pt x="3279177" y="1602245"/>
                  </a:lnTo>
                  <a:lnTo>
                    <a:pt x="3316075" y="1591787"/>
                  </a:lnTo>
                  <a:lnTo>
                    <a:pt x="3360231" y="1569978"/>
                  </a:lnTo>
                  <a:lnTo>
                    <a:pt x="3398176" y="1539483"/>
                  </a:lnTo>
                  <a:lnTo>
                    <a:pt x="3428672" y="1501538"/>
                  </a:lnTo>
                  <a:lnTo>
                    <a:pt x="3450480" y="1457382"/>
                  </a:lnTo>
                  <a:lnTo>
                    <a:pt x="3460938" y="1420484"/>
                  </a:lnTo>
                  <a:lnTo>
                    <a:pt x="3466308" y="1373430"/>
                  </a:lnTo>
                  <a:lnTo>
                    <a:pt x="3468287" y="1314190"/>
                  </a:lnTo>
                  <a:lnTo>
                    <a:pt x="3468569" y="1240731"/>
                  </a:lnTo>
                  <a:lnTo>
                    <a:pt x="3468569" y="369143"/>
                  </a:lnTo>
                  <a:lnTo>
                    <a:pt x="3468287" y="295686"/>
                  </a:lnTo>
                  <a:lnTo>
                    <a:pt x="3466308" y="236445"/>
                  </a:lnTo>
                  <a:lnTo>
                    <a:pt x="3460938" y="189391"/>
                  </a:lnTo>
                  <a:lnTo>
                    <a:pt x="3450480" y="152493"/>
                  </a:lnTo>
                  <a:lnTo>
                    <a:pt x="3428672" y="108338"/>
                  </a:lnTo>
                  <a:lnTo>
                    <a:pt x="3398176" y="70393"/>
                  </a:lnTo>
                  <a:lnTo>
                    <a:pt x="3360231" y="39897"/>
                  </a:lnTo>
                  <a:lnTo>
                    <a:pt x="3316075" y="18089"/>
                  </a:lnTo>
                  <a:lnTo>
                    <a:pt x="3279177" y="7631"/>
                  </a:lnTo>
                  <a:lnTo>
                    <a:pt x="3232123" y="2261"/>
                  </a:lnTo>
                  <a:lnTo>
                    <a:pt x="3172883" y="282"/>
                  </a:lnTo>
                  <a:lnTo>
                    <a:pt x="30994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0502" y="5297278"/>
              <a:ext cx="685165" cy="714375"/>
            </a:xfrm>
            <a:custGeom>
              <a:avLst/>
              <a:gdLst/>
              <a:ahLst/>
              <a:cxnLst/>
              <a:rect l="l" t="t" r="r" b="b"/>
              <a:pathLst>
                <a:path w="685164" h="714375">
                  <a:moveTo>
                    <a:pt x="342480" y="0"/>
                  </a:moveTo>
                  <a:lnTo>
                    <a:pt x="298752" y="2904"/>
                  </a:lnTo>
                  <a:lnTo>
                    <a:pt x="255601" y="11618"/>
                  </a:lnTo>
                  <a:lnTo>
                    <a:pt x="213604" y="26140"/>
                  </a:lnTo>
                  <a:lnTo>
                    <a:pt x="173338" y="46472"/>
                  </a:lnTo>
                  <a:lnTo>
                    <a:pt x="135381" y="72612"/>
                  </a:lnTo>
                  <a:lnTo>
                    <a:pt x="100310" y="104562"/>
                  </a:lnTo>
                  <a:lnTo>
                    <a:pt x="69659" y="141121"/>
                  </a:lnTo>
                  <a:lnTo>
                    <a:pt x="44582" y="180687"/>
                  </a:lnTo>
                  <a:lnTo>
                    <a:pt x="25077" y="222660"/>
                  </a:lnTo>
                  <a:lnTo>
                    <a:pt x="11145" y="266437"/>
                  </a:lnTo>
                  <a:lnTo>
                    <a:pt x="2786" y="311418"/>
                  </a:lnTo>
                  <a:lnTo>
                    <a:pt x="0" y="356999"/>
                  </a:lnTo>
                  <a:lnTo>
                    <a:pt x="2786" y="402581"/>
                  </a:lnTo>
                  <a:lnTo>
                    <a:pt x="11145" y="447562"/>
                  </a:lnTo>
                  <a:lnTo>
                    <a:pt x="25077" y="491339"/>
                  </a:lnTo>
                  <a:lnTo>
                    <a:pt x="44582" y="533311"/>
                  </a:lnTo>
                  <a:lnTo>
                    <a:pt x="69659" y="572878"/>
                  </a:lnTo>
                  <a:lnTo>
                    <a:pt x="100310" y="609437"/>
                  </a:lnTo>
                  <a:lnTo>
                    <a:pt x="135381" y="641386"/>
                  </a:lnTo>
                  <a:lnTo>
                    <a:pt x="173338" y="667527"/>
                  </a:lnTo>
                  <a:lnTo>
                    <a:pt x="213604" y="687859"/>
                  </a:lnTo>
                  <a:lnTo>
                    <a:pt x="255601" y="702381"/>
                  </a:lnTo>
                  <a:lnTo>
                    <a:pt x="298752" y="711095"/>
                  </a:lnTo>
                  <a:lnTo>
                    <a:pt x="342480" y="713999"/>
                  </a:lnTo>
                  <a:lnTo>
                    <a:pt x="386208" y="711095"/>
                  </a:lnTo>
                  <a:lnTo>
                    <a:pt x="429359" y="702381"/>
                  </a:lnTo>
                  <a:lnTo>
                    <a:pt x="471355" y="687859"/>
                  </a:lnTo>
                  <a:lnTo>
                    <a:pt x="511621" y="667527"/>
                  </a:lnTo>
                  <a:lnTo>
                    <a:pt x="549578" y="641386"/>
                  </a:lnTo>
                  <a:lnTo>
                    <a:pt x="584650" y="609437"/>
                  </a:lnTo>
                  <a:lnTo>
                    <a:pt x="615300" y="572878"/>
                  </a:lnTo>
                  <a:lnTo>
                    <a:pt x="640378" y="533311"/>
                  </a:lnTo>
                  <a:lnTo>
                    <a:pt x="659882" y="491339"/>
                  </a:lnTo>
                  <a:lnTo>
                    <a:pt x="673814" y="447562"/>
                  </a:lnTo>
                  <a:lnTo>
                    <a:pt x="682173" y="402581"/>
                  </a:lnTo>
                  <a:lnTo>
                    <a:pt x="684960" y="356999"/>
                  </a:lnTo>
                  <a:lnTo>
                    <a:pt x="682173" y="311418"/>
                  </a:lnTo>
                  <a:lnTo>
                    <a:pt x="673814" y="266437"/>
                  </a:lnTo>
                  <a:lnTo>
                    <a:pt x="659882" y="222660"/>
                  </a:lnTo>
                  <a:lnTo>
                    <a:pt x="640378" y="180687"/>
                  </a:lnTo>
                  <a:lnTo>
                    <a:pt x="615300" y="141121"/>
                  </a:lnTo>
                  <a:lnTo>
                    <a:pt x="584650" y="104562"/>
                  </a:lnTo>
                  <a:lnTo>
                    <a:pt x="549578" y="72612"/>
                  </a:lnTo>
                  <a:lnTo>
                    <a:pt x="511621" y="46472"/>
                  </a:lnTo>
                  <a:lnTo>
                    <a:pt x="471355" y="26140"/>
                  </a:lnTo>
                  <a:lnTo>
                    <a:pt x="429359" y="11618"/>
                  </a:lnTo>
                  <a:lnTo>
                    <a:pt x="386208" y="2904"/>
                  </a:lnTo>
                  <a:lnTo>
                    <a:pt x="342480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78486" y="5428255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Arial MT"/>
                <a:cs typeface="Arial MT"/>
              </a:rPr>
              <a:t>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55412" y="5297290"/>
            <a:ext cx="1680210" cy="714375"/>
          </a:xfrm>
          <a:custGeom>
            <a:avLst/>
            <a:gdLst/>
            <a:ahLst/>
            <a:cxnLst/>
            <a:rect l="l" t="t" r="r" b="b"/>
            <a:pathLst>
              <a:path w="1680209" h="714375">
                <a:moveTo>
                  <a:pt x="684961" y="356997"/>
                </a:moveTo>
                <a:lnTo>
                  <a:pt x="682167" y="311416"/>
                </a:lnTo>
                <a:lnTo>
                  <a:pt x="673811" y="266433"/>
                </a:lnTo>
                <a:lnTo>
                  <a:pt x="659879" y="222656"/>
                </a:lnTo>
                <a:lnTo>
                  <a:pt x="640372" y="180682"/>
                </a:lnTo>
                <a:lnTo>
                  <a:pt x="615302" y="141109"/>
                </a:lnTo>
                <a:lnTo>
                  <a:pt x="584644" y="104559"/>
                </a:lnTo>
                <a:lnTo>
                  <a:pt x="549579" y="72605"/>
                </a:lnTo>
                <a:lnTo>
                  <a:pt x="511619" y="46469"/>
                </a:lnTo>
                <a:lnTo>
                  <a:pt x="471347" y="26136"/>
                </a:lnTo>
                <a:lnTo>
                  <a:pt x="429361" y="11607"/>
                </a:lnTo>
                <a:lnTo>
                  <a:pt x="386207" y="2895"/>
                </a:lnTo>
                <a:lnTo>
                  <a:pt x="342480" y="0"/>
                </a:lnTo>
                <a:lnTo>
                  <a:pt x="298754" y="2895"/>
                </a:lnTo>
                <a:lnTo>
                  <a:pt x="255600" y="11607"/>
                </a:lnTo>
                <a:lnTo>
                  <a:pt x="213601" y="26136"/>
                </a:lnTo>
                <a:lnTo>
                  <a:pt x="173329" y="46469"/>
                </a:lnTo>
                <a:lnTo>
                  <a:pt x="135382" y="72605"/>
                </a:lnTo>
                <a:lnTo>
                  <a:pt x="100304" y="104559"/>
                </a:lnTo>
                <a:lnTo>
                  <a:pt x="69659" y="141109"/>
                </a:lnTo>
                <a:lnTo>
                  <a:pt x="44577" y="180682"/>
                </a:lnTo>
                <a:lnTo>
                  <a:pt x="25069" y="222656"/>
                </a:lnTo>
                <a:lnTo>
                  <a:pt x="11137" y="266433"/>
                </a:lnTo>
                <a:lnTo>
                  <a:pt x="2781" y="311416"/>
                </a:lnTo>
                <a:lnTo>
                  <a:pt x="0" y="356997"/>
                </a:lnTo>
                <a:lnTo>
                  <a:pt x="2781" y="402577"/>
                </a:lnTo>
                <a:lnTo>
                  <a:pt x="11137" y="447560"/>
                </a:lnTo>
                <a:lnTo>
                  <a:pt x="25069" y="491337"/>
                </a:lnTo>
                <a:lnTo>
                  <a:pt x="44577" y="533311"/>
                </a:lnTo>
                <a:lnTo>
                  <a:pt x="69659" y="572871"/>
                </a:lnTo>
                <a:lnTo>
                  <a:pt x="100304" y="609434"/>
                </a:lnTo>
                <a:lnTo>
                  <a:pt x="135382" y="641375"/>
                </a:lnTo>
                <a:lnTo>
                  <a:pt x="173329" y="667524"/>
                </a:lnTo>
                <a:lnTo>
                  <a:pt x="213601" y="687857"/>
                </a:lnTo>
                <a:lnTo>
                  <a:pt x="255600" y="702373"/>
                </a:lnTo>
                <a:lnTo>
                  <a:pt x="298754" y="711085"/>
                </a:lnTo>
                <a:lnTo>
                  <a:pt x="342480" y="713994"/>
                </a:lnTo>
                <a:lnTo>
                  <a:pt x="386207" y="711085"/>
                </a:lnTo>
                <a:lnTo>
                  <a:pt x="429361" y="702373"/>
                </a:lnTo>
                <a:lnTo>
                  <a:pt x="471347" y="687857"/>
                </a:lnTo>
                <a:lnTo>
                  <a:pt x="511619" y="667524"/>
                </a:lnTo>
                <a:lnTo>
                  <a:pt x="549579" y="641375"/>
                </a:lnTo>
                <a:lnTo>
                  <a:pt x="584644" y="609434"/>
                </a:lnTo>
                <a:lnTo>
                  <a:pt x="615302" y="572871"/>
                </a:lnTo>
                <a:lnTo>
                  <a:pt x="640372" y="533311"/>
                </a:lnTo>
                <a:lnTo>
                  <a:pt x="659879" y="491337"/>
                </a:lnTo>
                <a:lnTo>
                  <a:pt x="673811" y="447560"/>
                </a:lnTo>
                <a:lnTo>
                  <a:pt x="682167" y="402577"/>
                </a:lnTo>
                <a:lnTo>
                  <a:pt x="684961" y="356997"/>
                </a:lnTo>
                <a:close/>
              </a:path>
              <a:path w="1680209" h="714375">
                <a:moveTo>
                  <a:pt x="1679867" y="356997"/>
                </a:moveTo>
                <a:lnTo>
                  <a:pt x="1677085" y="311416"/>
                </a:lnTo>
                <a:lnTo>
                  <a:pt x="1668729" y="266433"/>
                </a:lnTo>
                <a:lnTo>
                  <a:pt x="1654797" y="222656"/>
                </a:lnTo>
                <a:lnTo>
                  <a:pt x="1635290" y="180682"/>
                </a:lnTo>
                <a:lnTo>
                  <a:pt x="1610207" y="141109"/>
                </a:lnTo>
                <a:lnTo>
                  <a:pt x="1579562" y="104559"/>
                </a:lnTo>
                <a:lnTo>
                  <a:pt x="1544485" y="72605"/>
                </a:lnTo>
                <a:lnTo>
                  <a:pt x="1506537" y="46469"/>
                </a:lnTo>
                <a:lnTo>
                  <a:pt x="1466265" y="26136"/>
                </a:lnTo>
                <a:lnTo>
                  <a:pt x="1424266" y="11607"/>
                </a:lnTo>
                <a:lnTo>
                  <a:pt x="1381112" y="2895"/>
                </a:lnTo>
                <a:lnTo>
                  <a:pt x="1337386" y="0"/>
                </a:lnTo>
                <a:lnTo>
                  <a:pt x="1293660" y="2895"/>
                </a:lnTo>
                <a:lnTo>
                  <a:pt x="1250505" y="11607"/>
                </a:lnTo>
                <a:lnTo>
                  <a:pt x="1208519" y="26136"/>
                </a:lnTo>
                <a:lnTo>
                  <a:pt x="1168247" y="46469"/>
                </a:lnTo>
                <a:lnTo>
                  <a:pt x="1130287" y="72605"/>
                </a:lnTo>
                <a:lnTo>
                  <a:pt x="1095222" y="104559"/>
                </a:lnTo>
                <a:lnTo>
                  <a:pt x="1064564" y="141109"/>
                </a:lnTo>
                <a:lnTo>
                  <a:pt x="1039495" y="180682"/>
                </a:lnTo>
                <a:lnTo>
                  <a:pt x="1019987" y="222656"/>
                </a:lnTo>
                <a:lnTo>
                  <a:pt x="1006055" y="266433"/>
                </a:lnTo>
                <a:lnTo>
                  <a:pt x="997699" y="311416"/>
                </a:lnTo>
                <a:lnTo>
                  <a:pt x="994905" y="356997"/>
                </a:lnTo>
                <a:lnTo>
                  <a:pt x="997699" y="402577"/>
                </a:lnTo>
                <a:lnTo>
                  <a:pt x="1006055" y="447560"/>
                </a:lnTo>
                <a:lnTo>
                  <a:pt x="1019987" y="491337"/>
                </a:lnTo>
                <a:lnTo>
                  <a:pt x="1039495" y="533311"/>
                </a:lnTo>
                <a:lnTo>
                  <a:pt x="1064564" y="572871"/>
                </a:lnTo>
                <a:lnTo>
                  <a:pt x="1095222" y="609434"/>
                </a:lnTo>
                <a:lnTo>
                  <a:pt x="1130287" y="641375"/>
                </a:lnTo>
                <a:lnTo>
                  <a:pt x="1168247" y="667524"/>
                </a:lnTo>
                <a:lnTo>
                  <a:pt x="1208519" y="687857"/>
                </a:lnTo>
                <a:lnTo>
                  <a:pt x="1250505" y="702373"/>
                </a:lnTo>
                <a:lnTo>
                  <a:pt x="1293660" y="711085"/>
                </a:lnTo>
                <a:lnTo>
                  <a:pt x="1337386" y="713994"/>
                </a:lnTo>
                <a:lnTo>
                  <a:pt x="1381112" y="711085"/>
                </a:lnTo>
                <a:lnTo>
                  <a:pt x="1424266" y="702373"/>
                </a:lnTo>
                <a:lnTo>
                  <a:pt x="1466265" y="687857"/>
                </a:lnTo>
                <a:lnTo>
                  <a:pt x="1506537" y="667524"/>
                </a:lnTo>
                <a:lnTo>
                  <a:pt x="1544485" y="641375"/>
                </a:lnTo>
                <a:lnTo>
                  <a:pt x="1579562" y="609434"/>
                </a:lnTo>
                <a:lnTo>
                  <a:pt x="1610207" y="572871"/>
                </a:lnTo>
                <a:lnTo>
                  <a:pt x="1635290" y="533311"/>
                </a:lnTo>
                <a:lnTo>
                  <a:pt x="1654797" y="491337"/>
                </a:lnTo>
                <a:lnTo>
                  <a:pt x="1668729" y="447560"/>
                </a:lnTo>
                <a:lnTo>
                  <a:pt x="1677085" y="402577"/>
                </a:lnTo>
                <a:lnTo>
                  <a:pt x="1679867" y="356997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68313" y="5428255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Arial MT"/>
                <a:cs typeface="Arial MT"/>
              </a:rPr>
              <a:t>A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79285" y="4957351"/>
            <a:ext cx="3285490" cy="1525270"/>
            <a:chOff x="7679285" y="4957351"/>
            <a:chExt cx="3285490" cy="1525270"/>
          </a:xfrm>
        </p:grpSpPr>
        <p:sp>
          <p:nvSpPr>
            <p:cNvPr id="18" name="object 18"/>
            <p:cNvSpPr/>
            <p:nvPr/>
          </p:nvSpPr>
          <p:spPr>
            <a:xfrm>
              <a:off x="7679285" y="4957351"/>
              <a:ext cx="3285490" cy="1525270"/>
            </a:xfrm>
            <a:custGeom>
              <a:avLst/>
              <a:gdLst/>
              <a:ahLst/>
              <a:cxnLst/>
              <a:rect l="l" t="t" r="r" b="b"/>
              <a:pathLst>
                <a:path w="3285490" h="1525270">
                  <a:moveTo>
                    <a:pt x="2935742" y="0"/>
                  </a:moveTo>
                  <a:lnTo>
                    <a:pt x="349649" y="0"/>
                  </a:lnTo>
                  <a:lnTo>
                    <a:pt x="280070" y="267"/>
                  </a:lnTo>
                  <a:lnTo>
                    <a:pt x="223958" y="2141"/>
                  </a:lnTo>
                  <a:lnTo>
                    <a:pt x="179390" y="7228"/>
                  </a:lnTo>
                  <a:lnTo>
                    <a:pt x="102617" y="37790"/>
                  </a:lnTo>
                  <a:lnTo>
                    <a:pt x="66676" y="66676"/>
                  </a:lnTo>
                  <a:lnTo>
                    <a:pt x="37790" y="102617"/>
                  </a:lnTo>
                  <a:lnTo>
                    <a:pt x="17134" y="144440"/>
                  </a:lnTo>
                  <a:lnTo>
                    <a:pt x="2141" y="223958"/>
                  </a:lnTo>
                  <a:lnTo>
                    <a:pt x="267" y="280070"/>
                  </a:lnTo>
                  <a:lnTo>
                    <a:pt x="0" y="349649"/>
                  </a:lnTo>
                  <a:lnTo>
                    <a:pt x="0" y="1175207"/>
                  </a:lnTo>
                  <a:lnTo>
                    <a:pt x="267" y="1244785"/>
                  </a:lnTo>
                  <a:lnTo>
                    <a:pt x="2141" y="1300897"/>
                  </a:lnTo>
                  <a:lnTo>
                    <a:pt x="7228" y="1345466"/>
                  </a:lnTo>
                  <a:lnTo>
                    <a:pt x="37790" y="1422239"/>
                  </a:lnTo>
                  <a:lnTo>
                    <a:pt x="66676" y="1458180"/>
                  </a:lnTo>
                  <a:lnTo>
                    <a:pt x="102617" y="1487066"/>
                  </a:lnTo>
                  <a:lnTo>
                    <a:pt x="144440" y="1507722"/>
                  </a:lnTo>
                  <a:lnTo>
                    <a:pt x="223958" y="1522714"/>
                  </a:lnTo>
                  <a:lnTo>
                    <a:pt x="280070" y="1524588"/>
                  </a:lnTo>
                  <a:lnTo>
                    <a:pt x="349649" y="1524856"/>
                  </a:lnTo>
                  <a:lnTo>
                    <a:pt x="2935742" y="1524856"/>
                  </a:lnTo>
                  <a:lnTo>
                    <a:pt x="3005319" y="1524588"/>
                  </a:lnTo>
                  <a:lnTo>
                    <a:pt x="3061430" y="1522714"/>
                  </a:lnTo>
                  <a:lnTo>
                    <a:pt x="3105999" y="1517627"/>
                  </a:lnTo>
                  <a:lnTo>
                    <a:pt x="3182771" y="1487066"/>
                  </a:lnTo>
                  <a:lnTo>
                    <a:pt x="3218711" y="1458180"/>
                  </a:lnTo>
                  <a:lnTo>
                    <a:pt x="3247596" y="1422239"/>
                  </a:lnTo>
                  <a:lnTo>
                    <a:pt x="3268255" y="1380415"/>
                  </a:lnTo>
                  <a:lnTo>
                    <a:pt x="3283244" y="1300897"/>
                  </a:lnTo>
                  <a:lnTo>
                    <a:pt x="3285118" y="1244785"/>
                  </a:lnTo>
                  <a:lnTo>
                    <a:pt x="3285385" y="1175207"/>
                  </a:lnTo>
                  <a:lnTo>
                    <a:pt x="3285385" y="349649"/>
                  </a:lnTo>
                  <a:lnTo>
                    <a:pt x="3285118" y="280070"/>
                  </a:lnTo>
                  <a:lnTo>
                    <a:pt x="3283244" y="223958"/>
                  </a:lnTo>
                  <a:lnTo>
                    <a:pt x="3278158" y="179390"/>
                  </a:lnTo>
                  <a:lnTo>
                    <a:pt x="3247596" y="102617"/>
                  </a:lnTo>
                  <a:lnTo>
                    <a:pt x="3218711" y="66676"/>
                  </a:lnTo>
                  <a:lnTo>
                    <a:pt x="3182771" y="37790"/>
                  </a:lnTo>
                  <a:lnTo>
                    <a:pt x="3140950" y="17134"/>
                  </a:lnTo>
                  <a:lnTo>
                    <a:pt x="3061430" y="2141"/>
                  </a:lnTo>
                  <a:lnTo>
                    <a:pt x="3005319" y="267"/>
                  </a:lnTo>
                  <a:lnTo>
                    <a:pt x="29357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5991" y="5320417"/>
              <a:ext cx="1590040" cy="675005"/>
            </a:xfrm>
            <a:custGeom>
              <a:avLst/>
              <a:gdLst/>
              <a:ahLst/>
              <a:cxnLst/>
              <a:rect l="l" t="t" r="r" b="b"/>
              <a:pathLst>
                <a:path w="1590040" h="675004">
                  <a:moveTo>
                    <a:pt x="647217" y="313740"/>
                  </a:moveTo>
                  <a:lnTo>
                    <a:pt x="640943" y="266941"/>
                  </a:lnTo>
                  <a:lnTo>
                    <a:pt x="628370" y="221246"/>
                  </a:lnTo>
                  <a:lnTo>
                    <a:pt x="609523" y="177406"/>
                  </a:lnTo>
                  <a:lnTo>
                    <a:pt x="584403" y="136144"/>
                  </a:lnTo>
                  <a:lnTo>
                    <a:pt x="552996" y="98221"/>
                  </a:lnTo>
                  <a:lnTo>
                    <a:pt x="516610" y="65481"/>
                  </a:lnTo>
                  <a:lnTo>
                    <a:pt x="477037" y="39281"/>
                  </a:lnTo>
                  <a:lnTo>
                    <a:pt x="434975" y="19646"/>
                  </a:lnTo>
                  <a:lnTo>
                    <a:pt x="391134" y="6540"/>
                  </a:lnTo>
                  <a:lnTo>
                    <a:pt x="346240" y="0"/>
                  </a:lnTo>
                  <a:lnTo>
                    <a:pt x="300990" y="0"/>
                  </a:lnTo>
                  <a:lnTo>
                    <a:pt x="256082" y="6540"/>
                  </a:lnTo>
                  <a:lnTo>
                    <a:pt x="212255" y="19646"/>
                  </a:lnTo>
                  <a:lnTo>
                    <a:pt x="170192" y="39281"/>
                  </a:lnTo>
                  <a:lnTo>
                    <a:pt x="130619" y="65481"/>
                  </a:lnTo>
                  <a:lnTo>
                    <a:pt x="94234" y="98221"/>
                  </a:lnTo>
                  <a:lnTo>
                    <a:pt x="62826" y="136144"/>
                  </a:lnTo>
                  <a:lnTo>
                    <a:pt x="37693" y="177406"/>
                  </a:lnTo>
                  <a:lnTo>
                    <a:pt x="18846" y="221246"/>
                  </a:lnTo>
                  <a:lnTo>
                    <a:pt x="6286" y="266941"/>
                  </a:lnTo>
                  <a:lnTo>
                    <a:pt x="0" y="313740"/>
                  </a:lnTo>
                  <a:lnTo>
                    <a:pt x="0" y="360908"/>
                  </a:lnTo>
                  <a:lnTo>
                    <a:pt x="6286" y="407720"/>
                  </a:lnTo>
                  <a:lnTo>
                    <a:pt x="18846" y="453402"/>
                  </a:lnTo>
                  <a:lnTo>
                    <a:pt x="37693" y="497255"/>
                  </a:lnTo>
                  <a:lnTo>
                    <a:pt x="62826" y="538505"/>
                  </a:lnTo>
                  <a:lnTo>
                    <a:pt x="94234" y="576427"/>
                  </a:lnTo>
                  <a:lnTo>
                    <a:pt x="130619" y="609168"/>
                  </a:lnTo>
                  <a:lnTo>
                    <a:pt x="170192" y="635368"/>
                  </a:lnTo>
                  <a:lnTo>
                    <a:pt x="212255" y="655015"/>
                  </a:lnTo>
                  <a:lnTo>
                    <a:pt x="256082" y="668108"/>
                  </a:lnTo>
                  <a:lnTo>
                    <a:pt x="300990" y="674649"/>
                  </a:lnTo>
                  <a:lnTo>
                    <a:pt x="346240" y="674649"/>
                  </a:lnTo>
                  <a:lnTo>
                    <a:pt x="391134" y="668108"/>
                  </a:lnTo>
                  <a:lnTo>
                    <a:pt x="434975" y="655015"/>
                  </a:lnTo>
                  <a:lnTo>
                    <a:pt x="477037" y="635368"/>
                  </a:lnTo>
                  <a:lnTo>
                    <a:pt x="516610" y="609168"/>
                  </a:lnTo>
                  <a:lnTo>
                    <a:pt x="552996" y="576427"/>
                  </a:lnTo>
                  <a:lnTo>
                    <a:pt x="584403" y="538505"/>
                  </a:lnTo>
                  <a:lnTo>
                    <a:pt x="609523" y="497255"/>
                  </a:lnTo>
                  <a:lnTo>
                    <a:pt x="628370" y="453402"/>
                  </a:lnTo>
                  <a:lnTo>
                    <a:pt x="640943" y="407720"/>
                  </a:lnTo>
                  <a:lnTo>
                    <a:pt x="647217" y="360908"/>
                  </a:lnTo>
                  <a:lnTo>
                    <a:pt x="647217" y="313740"/>
                  </a:lnTo>
                  <a:close/>
                </a:path>
                <a:path w="1590040" h="675004">
                  <a:moveTo>
                    <a:pt x="1589595" y="313740"/>
                  </a:moveTo>
                  <a:lnTo>
                    <a:pt x="1583309" y="266941"/>
                  </a:lnTo>
                  <a:lnTo>
                    <a:pt x="1570748" y="221246"/>
                  </a:lnTo>
                  <a:lnTo>
                    <a:pt x="1551901" y="177406"/>
                  </a:lnTo>
                  <a:lnTo>
                    <a:pt x="1526768" y="136144"/>
                  </a:lnTo>
                  <a:lnTo>
                    <a:pt x="1495361" y="98221"/>
                  </a:lnTo>
                  <a:lnTo>
                    <a:pt x="1458976" y="65481"/>
                  </a:lnTo>
                  <a:lnTo>
                    <a:pt x="1419402" y="39281"/>
                  </a:lnTo>
                  <a:lnTo>
                    <a:pt x="1377340" y="19646"/>
                  </a:lnTo>
                  <a:lnTo>
                    <a:pt x="1333512" y="6540"/>
                  </a:lnTo>
                  <a:lnTo>
                    <a:pt x="1288605" y="0"/>
                  </a:lnTo>
                  <a:lnTo>
                    <a:pt x="1243355" y="0"/>
                  </a:lnTo>
                  <a:lnTo>
                    <a:pt x="1198460" y="6540"/>
                  </a:lnTo>
                  <a:lnTo>
                    <a:pt x="1154620" y="19646"/>
                  </a:lnTo>
                  <a:lnTo>
                    <a:pt x="1112558" y="39281"/>
                  </a:lnTo>
                  <a:lnTo>
                    <a:pt x="1072984" y="65481"/>
                  </a:lnTo>
                  <a:lnTo>
                    <a:pt x="1036599" y="98221"/>
                  </a:lnTo>
                  <a:lnTo>
                    <a:pt x="1005192" y="136144"/>
                  </a:lnTo>
                  <a:lnTo>
                    <a:pt x="980071" y="177406"/>
                  </a:lnTo>
                  <a:lnTo>
                    <a:pt x="961224" y="221246"/>
                  </a:lnTo>
                  <a:lnTo>
                    <a:pt x="948651" y="266941"/>
                  </a:lnTo>
                  <a:lnTo>
                    <a:pt x="942378" y="313740"/>
                  </a:lnTo>
                  <a:lnTo>
                    <a:pt x="942378" y="360908"/>
                  </a:lnTo>
                  <a:lnTo>
                    <a:pt x="948651" y="407720"/>
                  </a:lnTo>
                  <a:lnTo>
                    <a:pt x="961224" y="453402"/>
                  </a:lnTo>
                  <a:lnTo>
                    <a:pt x="980071" y="497255"/>
                  </a:lnTo>
                  <a:lnTo>
                    <a:pt x="1005192" y="538505"/>
                  </a:lnTo>
                  <a:lnTo>
                    <a:pt x="1036599" y="576427"/>
                  </a:lnTo>
                  <a:lnTo>
                    <a:pt x="1072984" y="609168"/>
                  </a:lnTo>
                  <a:lnTo>
                    <a:pt x="1112558" y="635368"/>
                  </a:lnTo>
                  <a:lnTo>
                    <a:pt x="1154620" y="655015"/>
                  </a:lnTo>
                  <a:lnTo>
                    <a:pt x="1198460" y="668108"/>
                  </a:lnTo>
                  <a:lnTo>
                    <a:pt x="1243355" y="674649"/>
                  </a:lnTo>
                  <a:lnTo>
                    <a:pt x="1288605" y="674649"/>
                  </a:lnTo>
                  <a:lnTo>
                    <a:pt x="1333512" y="668108"/>
                  </a:lnTo>
                  <a:lnTo>
                    <a:pt x="1377340" y="655015"/>
                  </a:lnTo>
                  <a:lnTo>
                    <a:pt x="1419402" y="635368"/>
                  </a:lnTo>
                  <a:lnTo>
                    <a:pt x="1458976" y="609168"/>
                  </a:lnTo>
                  <a:lnTo>
                    <a:pt x="1495361" y="576427"/>
                  </a:lnTo>
                  <a:lnTo>
                    <a:pt x="1526768" y="538505"/>
                  </a:lnTo>
                  <a:lnTo>
                    <a:pt x="1551901" y="497255"/>
                  </a:lnTo>
                  <a:lnTo>
                    <a:pt x="1570748" y="453402"/>
                  </a:lnTo>
                  <a:lnTo>
                    <a:pt x="1583309" y="407720"/>
                  </a:lnTo>
                  <a:lnTo>
                    <a:pt x="1589595" y="360908"/>
                  </a:lnTo>
                  <a:lnTo>
                    <a:pt x="1589595" y="31374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55205" y="5434371"/>
            <a:ext cx="11912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54405" algn="l"/>
              </a:tabLst>
            </a:pPr>
            <a:r>
              <a:rPr sz="2600" spc="25" dirty="0">
                <a:latin typeface="Arial MT"/>
                <a:cs typeface="Arial MT"/>
              </a:rPr>
              <a:t>A	A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111776" y="4914841"/>
            <a:ext cx="3469004" cy="1610360"/>
            <a:chOff x="11111776" y="4914841"/>
            <a:chExt cx="3469004" cy="1610360"/>
          </a:xfrm>
        </p:grpSpPr>
        <p:sp>
          <p:nvSpPr>
            <p:cNvPr id="22" name="object 22"/>
            <p:cNvSpPr/>
            <p:nvPr/>
          </p:nvSpPr>
          <p:spPr>
            <a:xfrm>
              <a:off x="11111776" y="4914841"/>
              <a:ext cx="3469004" cy="1610360"/>
            </a:xfrm>
            <a:custGeom>
              <a:avLst/>
              <a:gdLst/>
              <a:ahLst/>
              <a:cxnLst/>
              <a:rect l="l" t="t" r="r" b="b"/>
              <a:pathLst>
                <a:path w="3469005" h="1610359">
                  <a:moveTo>
                    <a:pt x="3099423" y="0"/>
                  </a:moveTo>
                  <a:lnTo>
                    <a:pt x="369151" y="0"/>
                  </a:lnTo>
                  <a:lnTo>
                    <a:pt x="295689" y="282"/>
                  </a:lnTo>
                  <a:lnTo>
                    <a:pt x="236448" y="2261"/>
                  </a:lnTo>
                  <a:lnTo>
                    <a:pt x="189395" y="7631"/>
                  </a:lnTo>
                  <a:lnTo>
                    <a:pt x="152497" y="18089"/>
                  </a:lnTo>
                  <a:lnTo>
                    <a:pt x="108339" y="39897"/>
                  </a:lnTo>
                  <a:lnTo>
                    <a:pt x="70394" y="70393"/>
                  </a:lnTo>
                  <a:lnTo>
                    <a:pt x="39899" y="108338"/>
                  </a:lnTo>
                  <a:lnTo>
                    <a:pt x="18093" y="152493"/>
                  </a:lnTo>
                  <a:lnTo>
                    <a:pt x="7633" y="189391"/>
                  </a:lnTo>
                  <a:lnTo>
                    <a:pt x="2261" y="236445"/>
                  </a:lnTo>
                  <a:lnTo>
                    <a:pt x="282" y="295686"/>
                  </a:lnTo>
                  <a:lnTo>
                    <a:pt x="0" y="369143"/>
                  </a:lnTo>
                  <a:lnTo>
                    <a:pt x="0" y="1240731"/>
                  </a:lnTo>
                  <a:lnTo>
                    <a:pt x="282" y="1314190"/>
                  </a:lnTo>
                  <a:lnTo>
                    <a:pt x="2261" y="1373430"/>
                  </a:lnTo>
                  <a:lnTo>
                    <a:pt x="7633" y="1420484"/>
                  </a:lnTo>
                  <a:lnTo>
                    <a:pt x="18093" y="1457382"/>
                  </a:lnTo>
                  <a:lnTo>
                    <a:pt x="39899" y="1501538"/>
                  </a:lnTo>
                  <a:lnTo>
                    <a:pt x="70394" y="1539483"/>
                  </a:lnTo>
                  <a:lnTo>
                    <a:pt x="108339" y="1569978"/>
                  </a:lnTo>
                  <a:lnTo>
                    <a:pt x="152497" y="1591787"/>
                  </a:lnTo>
                  <a:lnTo>
                    <a:pt x="189395" y="1602245"/>
                  </a:lnTo>
                  <a:lnTo>
                    <a:pt x="236448" y="1607615"/>
                  </a:lnTo>
                  <a:lnTo>
                    <a:pt x="295689" y="1609593"/>
                  </a:lnTo>
                  <a:lnTo>
                    <a:pt x="369151" y="1609876"/>
                  </a:lnTo>
                  <a:lnTo>
                    <a:pt x="3099423" y="1609876"/>
                  </a:lnTo>
                  <a:lnTo>
                    <a:pt x="3172885" y="1609593"/>
                  </a:lnTo>
                  <a:lnTo>
                    <a:pt x="3232126" y="1607615"/>
                  </a:lnTo>
                  <a:lnTo>
                    <a:pt x="3279179" y="1602245"/>
                  </a:lnTo>
                  <a:lnTo>
                    <a:pt x="3316077" y="1591787"/>
                  </a:lnTo>
                  <a:lnTo>
                    <a:pt x="3360235" y="1569978"/>
                  </a:lnTo>
                  <a:lnTo>
                    <a:pt x="3398180" y="1539483"/>
                  </a:lnTo>
                  <a:lnTo>
                    <a:pt x="3428675" y="1501538"/>
                  </a:lnTo>
                  <a:lnTo>
                    <a:pt x="3450481" y="1457382"/>
                  </a:lnTo>
                  <a:lnTo>
                    <a:pt x="3460941" y="1420484"/>
                  </a:lnTo>
                  <a:lnTo>
                    <a:pt x="3466313" y="1373430"/>
                  </a:lnTo>
                  <a:lnTo>
                    <a:pt x="3468292" y="1314190"/>
                  </a:lnTo>
                  <a:lnTo>
                    <a:pt x="3468575" y="1240731"/>
                  </a:lnTo>
                  <a:lnTo>
                    <a:pt x="3468575" y="369143"/>
                  </a:lnTo>
                  <a:lnTo>
                    <a:pt x="3468292" y="295686"/>
                  </a:lnTo>
                  <a:lnTo>
                    <a:pt x="3466313" y="236445"/>
                  </a:lnTo>
                  <a:lnTo>
                    <a:pt x="3460941" y="189391"/>
                  </a:lnTo>
                  <a:lnTo>
                    <a:pt x="3450481" y="152493"/>
                  </a:lnTo>
                  <a:lnTo>
                    <a:pt x="3428675" y="108338"/>
                  </a:lnTo>
                  <a:lnTo>
                    <a:pt x="3398180" y="70393"/>
                  </a:lnTo>
                  <a:lnTo>
                    <a:pt x="3360235" y="39897"/>
                  </a:lnTo>
                  <a:lnTo>
                    <a:pt x="3316077" y="18089"/>
                  </a:lnTo>
                  <a:lnTo>
                    <a:pt x="3279179" y="7631"/>
                  </a:lnTo>
                  <a:lnTo>
                    <a:pt x="3232126" y="2261"/>
                  </a:lnTo>
                  <a:lnTo>
                    <a:pt x="3172885" y="282"/>
                  </a:lnTo>
                  <a:lnTo>
                    <a:pt x="30994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03582" y="5297278"/>
              <a:ext cx="685165" cy="714375"/>
            </a:xfrm>
            <a:custGeom>
              <a:avLst/>
              <a:gdLst/>
              <a:ahLst/>
              <a:cxnLst/>
              <a:rect l="l" t="t" r="r" b="b"/>
              <a:pathLst>
                <a:path w="685165" h="714375">
                  <a:moveTo>
                    <a:pt x="342481" y="0"/>
                  </a:moveTo>
                  <a:lnTo>
                    <a:pt x="298754" y="2904"/>
                  </a:lnTo>
                  <a:lnTo>
                    <a:pt x="255604" y="11618"/>
                  </a:lnTo>
                  <a:lnTo>
                    <a:pt x="213608" y="26140"/>
                  </a:lnTo>
                  <a:lnTo>
                    <a:pt x="173343" y="46472"/>
                  </a:lnTo>
                  <a:lnTo>
                    <a:pt x="135387" y="72612"/>
                  </a:lnTo>
                  <a:lnTo>
                    <a:pt x="100316" y="104562"/>
                  </a:lnTo>
                  <a:lnTo>
                    <a:pt x="69664" y="141121"/>
                  </a:lnTo>
                  <a:lnTo>
                    <a:pt x="44585" y="180687"/>
                  </a:lnTo>
                  <a:lnTo>
                    <a:pt x="25079" y="222660"/>
                  </a:lnTo>
                  <a:lnTo>
                    <a:pt x="11146" y="266437"/>
                  </a:lnTo>
                  <a:lnTo>
                    <a:pt x="2786" y="311418"/>
                  </a:lnTo>
                  <a:lnTo>
                    <a:pt x="0" y="356999"/>
                  </a:lnTo>
                  <a:lnTo>
                    <a:pt x="2786" y="402581"/>
                  </a:lnTo>
                  <a:lnTo>
                    <a:pt x="11146" y="447562"/>
                  </a:lnTo>
                  <a:lnTo>
                    <a:pt x="25079" y="491339"/>
                  </a:lnTo>
                  <a:lnTo>
                    <a:pt x="44585" y="533311"/>
                  </a:lnTo>
                  <a:lnTo>
                    <a:pt x="69664" y="572878"/>
                  </a:lnTo>
                  <a:lnTo>
                    <a:pt x="100316" y="609437"/>
                  </a:lnTo>
                  <a:lnTo>
                    <a:pt x="135387" y="641386"/>
                  </a:lnTo>
                  <a:lnTo>
                    <a:pt x="173343" y="667527"/>
                  </a:lnTo>
                  <a:lnTo>
                    <a:pt x="213608" y="687859"/>
                  </a:lnTo>
                  <a:lnTo>
                    <a:pt x="255604" y="702381"/>
                  </a:lnTo>
                  <a:lnTo>
                    <a:pt x="298754" y="711095"/>
                  </a:lnTo>
                  <a:lnTo>
                    <a:pt x="342481" y="713999"/>
                  </a:lnTo>
                  <a:lnTo>
                    <a:pt x="386208" y="711095"/>
                  </a:lnTo>
                  <a:lnTo>
                    <a:pt x="429358" y="702381"/>
                  </a:lnTo>
                  <a:lnTo>
                    <a:pt x="471354" y="687859"/>
                  </a:lnTo>
                  <a:lnTo>
                    <a:pt x="511619" y="667527"/>
                  </a:lnTo>
                  <a:lnTo>
                    <a:pt x="549575" y="641386"/>
                  </a:lnTo>
                  <a:lnTo>
                    <a:pt x="584647" y="609437"/>
                  </a:lnTo>
                  <a:lnTo>
                    <a:pt x="615299" y="572878"/>
                  </a:lnTo>
                  <a:lnTo>
                    <a:pt x="640378" y="533311"/>
                  </a:lnTo>
                  <a:lnTo>
                    <a:pt x="659884" y="491339"/>
                  </a:lnTo>
                  <a:lnTo>
                    <a:pt x="673817" y="447562"/>
                  </a:lnTo>
                  <a:lnTo>
                    <a:pt x="682176" y="402581"/>
                  </a:lnTo>
                  <a:lnTo>
                    <a:pt x="684963" y="356999"/>
                  </a:lnTo>
                  <a:lnTo>
                    <a:pt x="682176" y="311418"/>
                  </a:lnTo>
                  <a:lnTo>
                    <a:pt x="673817" y="266437"/>
                  </a:lnTo>
                  <a:lnTo>
                    <a:pt x="659884" y="222660"/>
                  </a:lnTo>
                  <a:lnTo>
                    <a:pt x="640378" y="180687"/>
                  </a:lnTo>
                  <a:lnTo>
                    <a:pt x="615299" y="141121"/>
                  </a:lnTo>
                  <a:lnTo>
                    <a:pt x="584647" y="104562"/>
                  </a:lnTo>
                  <a:lnTo>
                    <a:pt x="549575" y="72612"/>
                  </a:lnTo>
                  <a:lnTo>
                    <a:pt x="511619" y="46472"/>
                  </a:lnTo>
                  <a:lnTo>
                    <a:pt x="471354" y="26140"/>
                  </a:lnTo>
                  <a:lnTo>
                    <a:pt x="429358" y="11618"/>
                  </a:lnTo>
                  <a:lnTo>
                    <a:pt x="386208" y="2904"/>
                  </a:lnTo>
                  <a:lnTo>
                    <a:pt x="342481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721572" y="5428255"/>
            <a:ext cx="2489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latin typeface="Arial MT"/>
                <a:cs typeface="Arial MT"/>
              </a:rPr>
              <a:t>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07851" y="3634799"/>
            <a:ext cx="2674620" cy="1047115"/>
          </a:xfrm>
          <a:custGeom>
            <a:avLst/>
            <a:gdLst/>
            <a:ahLst/>
            <a:cxnLst/>
            <a:rect l="l" t="t" r="r" b="b"/>
            <a:pathLst>
              <a:path w="2674620" h="1047114">
                <a:moveTo>
                  <a:pt x="2434211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434211" y="1047088"/>
                </a:lnTo>
                <a:lnTo>
                  <a:pt x="2481990" y="1046904"/>
                </a:lnTo>
                <a:lnTo>
                  <a:pt x="2520521" y="1045617"/>
                </a:lnTo>
                <a:lnTo>
                  <a:pt x="2575124" y="1035322"/>
                </a:lnTo>
                <a:lnTo>
                  <a:pt x="2628524" y="1001303"/>
                </a:lnTo>
                <a:lnTo>
                  <a:pt x="2662543" y="947904"/>
                </a:lnTo>
                <a:lnTo>
                  <a:pt x="2672838" y="893300"/>
                </a:lnTo>
                <a:lnTo>
                  <a:pt x="2674125" y="854769"/>
                </a:lnTo>
                <a:lnTo>
                  <a:pt x="2674309" y="806991"/>
                </a:lnTo>
                <a:lnTo>
                  <a:pt x="2674309" y="240097"/>
                </a:lnTo>
                <a:lnTo>
                  <a:pt x="2674125" y="192319"/>
                </a:lnTo>
                <a:lnTo>
                  <a:pt x="2672838" y="153788"/>
                </a:lnTo>
                <a:lnTo>
                  <a:pt x="2662543" y="99184"/>
                </a:lnTo>
                <a:lnTo>
                  <a:pt x="2628524" y="45785"/>
                </a:lnTo>
                <a:lnTo>
                  <a:pt x="2575124" y="11766"/>
                </a:lnTo>
                <a:lnTo>
                  <a:pt x="2520521" y="1470"/>
                </a:lnTo>
                <a:lnTo>
                  <a:pt x="2481990" y="183"/>
                </a:lnTo>
                <a:lnTo>
                  <a:pt x="2434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53411" y="3932329"/>
            <a:ext cx="198373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84825" y="3634799"/>
            <a:ext cx="2674620" cy="1047115"/>
          </a:xfrm>
          <a:custGeom>
            <a:avLst/>
            <a:gdLst/>
            <a:ahLst/>
            <a:cxnLst/>
            <a:rect l="l" t="t" r="r" b="b"/>
            <a:pathLst>
              <a:path w="2674620" h="1047114">
                <a:moveTo>
                  <a:pt x="2434212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434212" y="1047088"/>
                </a:lnTo>
                <a:lnTo>
                  <a:pt x="2481989" y="1046904"/>
                </a:lnTo>
                <a:lnTo>
                  <a:pt x="2520519" y="1045617"/>
                </a:lnTo>
                <a:lnTo>
                  <a:pt x="2575125" y="1035322"/>
                </a:lnTo>
                <a:lnTo>
                  <a:pt x="2628523" y="1001303"/>
                </a:lnTo>
                <a:lnTo>
                  <a:pt x="2662547" y="947904"/>
                </a:lnTo>
                <a:lnTo>
                  <a:pt x="2672836" y="893300"/>
                </a:lnTo>
                <a:lnTo>
                  <a:pt x="2674122" y="854769"/>
                </a:lnTo>
                <a:lnTo>
                  <a:pt x="2674306" y="806991"/>
                </a:lnTo>
                <a:lnTo>
                  <a:pt x="2674306" y="240097"/>
                </a:lnTo>
                <a:lnTo>
                  <a:pt x="2674122" y="192319"/>
                </a:lnTo>
                <a:lnTo>
                  <a:pt x="2672836" y="153788"/>
                </a:lnTo>
                <a:lnTo>
                  <a:pt x="2662547" y="99184"/>
                </a:lnTo>
                <a:lnTo>
                  <a:pt x="2628523" y="45785"/>
                </a:lnTo>
                <a:lnTo>
                  <a:pt x="2575125" y="11766"/>
                </a:lnTo>
                <a:lnTo>
                  <a:pt x="2520519" y="1470"/>
                </a:lnTo>
                <a:lnTo>
                  <a:pt x="2481989" y="183"/>
                </a:lnTo>
                <a:lnTo>
                  <a:pt x="2434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30385" y="3932329"/>
            <a:ext cx="198373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08906" y="3634799"/>
            <a:ext cx="2674620" cy="1047115"/>
          </a:xfrm>
          <a:custGeom>
            <a:avLst/>
            <a:gdLst/>
            <a:ahLst/>
            <a:cxnLst/>
            <a:rect l="l" t="t" r="r" b="b"/>
            <a:pathLst>
              <a:path w="2674619" h="1047114">
                <a:moveTo>
                  <a:pt x="2434219" y="0"/>
                </a:moveTo>
                <a:lnTo>
                  <a:pt x="240097" y="0"/>
                </a:lnTo>
                <a:lnTo>
                  <a:pt x="192322" y="183"/>
                </a:lnTo>
                <a:lnTo>
                  <a:pt x="153792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9" y="1001303"/>
                </a:lnTo>
                <a:lnTo>
                  <a:pt x="99190" y="1035322"/>
                </a:lnTo>
                <a:lnTo>
                  <a:pt x="153792" y="1045617"/>
                </a:lnTo>
                <a:lnTo>
                  <a:pt x="192322" y="1046904"/>
                </a:lnTo>
                <a:lnTo>
                  <a:pt x="240097" y="1047088"/>
                </a:lnTo>
                <a:lnTo>
                  <a:pt x="2434219" y="1047088"/>
                </a:lnTo>
                <a:lnTo>
                  <a:pt x="2481998" y="1046904"/>
                </a:lnTo>
                <a:lnTo>
                  <a:pt x="2520527" y="1045617"/>
                </a:lnTo>
                <a:lnTo>
                  <a:pt x="2575125" y="1035322"/>
                </a:lnTo>
                <a:lnTo>
                  <a:pt x="2628527" y="1001303"/>
                </a:lnTo>
                <a:lnTo>
                  <a:pt x="2662547" y="947904"/>
                </a:lnTo>
                <a:lnTo>
                  <a:pt x="2672845" y="893300"/>
                </a:lnTo>
                <a:lnTo>
                  <a:pt x="2674132" y="854769"/>
                </a:lnTo>
                <a:lnTo>
                  <a:pt x="2674316" y="806991"/>
                </a:lnTo>
                <a:lnTo>
                  <a:pt x="2674316" y="240097"/>
                </a:lnTo>
                <a:lnTo>
                  <a:pt x="2674132" y="192319"/>
                </a:lnTo>
                <a:lnTo>
                  <a:pt x="2672845" y="153788"/>
                </a:lnTo>
                <a:lnTo>
                  <a:pt x="2662547" y="99184"/>
                </a:lnTo>
                <a:lnTo>
                  <a:pt x="2628527" y="45785"/>
                </a:lnTo>
                <a:lnTo>
                  <a:pt x="2575125" y="11766"/>
                </a:lnTo>
                <a:lnTo>
                  <a:pt x="2520527" y="1470"/>
                </a:lnTo>
                <a:lnTo>
                  <a:pt x="2481998" y="183"/>
                </a:lnTo>
                <a:lnTo>
                  <a:pt x="2434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854467" y="3932329"/>
            <a:ext cx="198373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45278" y="4947557"/>
            <a:ext cx="1451610" cy="1485265"/>
          </a:xfrm>
          <a:custGeom>
            <a:avLst/>
            <a:gdLst/>
            <a:ahLst/>
            <a:cxnLst/>
            <a:rect l="l" t="t" r="r" b="b"/>
            <a:pathLst>
              <a:path w="1451609" h="1485264">
                <a:moveTo>
                  <a:pt x="548652" y="304800"/>
                </a:moveTo>
                <a:lnTo>
                  <a:pt x="545439" y="258140"/>
                </a:lnTo>
                <a:lnTo>
                  <a:pt x="535787" y="212369"/>
                </a:lnTo>
                <a:lnTo>
                  <a:pt x="519722" y="168389"/>
                </a:lnTo>
                <a:lnTo>
                  <a:pt x="497230" y="127050"/>
                </a:lnTo>
                <a:lnTo>
                  <a:pt x="468299" y="89268"/>
                </a:lnTo>
                <a:lnTo>
                  <a:pt x="434301" y="57137"/>
                </a:lnTo>
                <a:lnTo>
                  <a:pt x="397103" y="32143"/>
                </a:lnTo>
                <a:lnTo>
                  <a:pt x="357505" y="14287"/>
                </a:lnTo>
                <a:lnTo>
                  <a:pt x="316318" y="3568"/>
                </a:lnTo>
                <a:lnTo>
                  <a:pt x="274320" y="0"/>
                </a:lnTo>
                <a:lnTo>
                  <a:pt x="232333" y="3568"/>
                </a:lnTo>
                <a:lnTo>
                  <a:pt x="191147" y="14287"/>
                </a:lnTo>
                <a:lnTo>
                  <a:pt x="151549" y="32143"/>
                </a:lnTo>
                <a:lnTo>
                  <a:pt x="114350" y="57137"/>
                </a:lnTo>
                <a:lnTo>
                  <a:pt x="80352" y="89268"/>
                </a:lnTo>
                <a:lnTo>
                  <a:pt x="51422" y="127050"/>
                </a:lnTo>
                <a:lnTo>
                  <a:pt x="28930" y="168389"/>
                </a:lnTo>
                <a:lnTo>
                  <a:pt x="12852" y="212369"/>
                </a:lnTo>
                <a:lnTo>
                  <a:pt x="3213" y="258140"/>
                </a:lnTo>
                <a:lnTo>
                  <a:pt x="0" y="304800"/>
                </a:lnTo>
                <a:lnTo>
                  <a:pt x="3213" y="351447"/>
                </a:lnTo>
                <a:lnTo>
                  <a:pt x="12852" y="397217"/>
                </a:lnTo>
                <a:lnTo>
                  <a:pt x="28930" y="441210"/>
                </a:lnTo>
                <a:lnTo>
                  <a:pt x="51422" y="482536"/>
                </a:lnTo>
                <a:lnTo>
                  <a:pt x="80352" y="520319"/>
                </a:lnTo>
                <a:lnTo>
                  <a:pt x="114350" y="552462"/>
                </a:lnTo>
                <a:lnTo>
                  <a:pt x="151549" y="577456"/>
                </a:lnTo>
                <a:lnTo>
                  <a:pt x="191147" y="595312"/>
                </a:lnTo>
                <a:lnTo>
                  <a:pt x="232333" y="606018"/>
                </a:lnTo>
                <a:lnTo>
                  <a:pt x="274320" y="609587"/>
                </a:lnTo>
                <a:lnTo>
                  <a:pt x="316318" y="606018"/>
                </a:lnTo>
                <a:lnTo>
                  <a:pt x="357505" y="595312"/>
                </a:lnTo>
                <a:lnTo>
                  <a:pt x="397103" y="577456"/>
                </a:lnTo>
                <a:lnTo>
                  <a:pt x="434301" y="552462"/>
                </a:lnTo>
                <a:lnTo>
                  <a:pt x="468299" y="520319"/>
                </a:lnTo>
                <a:lnTo>
                  <a:pt x="497230" y="482536"/>
                </a:lnTo>
                <a:lnTo>
                  <a:pt x="519722" y="441210"/>
                </a:lnTo>
                <a:lnTo>
                  <a:pt x="535787" y="397217"/>
                </a:lnTo>
                <a:lnTo>
                  <a:pt x="545439" y="351447"/>
                </a:lnTo>
                <a:lnTo>
                  <a:pt x="548652" y="304800"/>
                </a:lnTo>
                <a:close/>
              </a:path>
              <a:path w="1451609" h="1485264">
                <a:moveTo>
                  <a:pt x="1451432" y="1180045"/>
                </a:moveTo>
                <a:lnTo>
                  <a:pt x="1448219" y="1133398"/>
                </a:lnTo>
                <a:lnTo>
                  <a:pt x="1438579" y="1087628"/>
                </a:lnTo>
                <a:lnTo>
                  <a:pt x="1422514" y="1043635"/>
                </a:lnTo>
                <a:lnTo>
                  <a:pt x="1400009" y="1002309"/>
                </a:lnTo>
                <a:lnTo>
                  <a:pt x="1371092" y="964526"/>
                </a:lnTo>
                <a:lnTo>
                  <a:pt x="1337081" y="932395"/>
                </a:lnTo>
                <a:lnTo>
                  <a:pt x="1299883" y="907389"/>
                </a:lnTo>
                <a:lnTo>
                  <a:pt x="1260297" y="889533"/>
                </a:lnTo>
                <a:lnTo>
                  <a:pt x="1219098" y="878827"/>
                </a:lnTo>
                <a:lnTo>
                  <a:pt x="1177112" y="875258"/>
                </a:lnTo>
                <a:lnTo>
                  <a:pt x="1135113" y="878827"/>
                </a:lnTo>
                <a:lnTo>
                  <a:pt x="1093927" y="889533"/>
                </a:lnTo>
                <a:lnTo>
                  <a:pt x="1054328" y="907389"/>
                </a:lnTo>
                <a:lnTo>
                  <a:pt x="1017130" y="932395"/>
                </a:lnTo>
                <a:lnTo>
                  <a:pt x="983132" y="964526"/>
                </a:lnTo>
                <a:lnTo>
                  <a:pt x="954201" y="1002309"/>
                </a:lnTo>
                <a:lnTo>
                  <a:pt x="931710" y="1043635"/>
                </a:lnTo>
                <a:lnTo>
                  <a:pt x="915644" y="1087628"/>
                </a:lnTo>
                <a:lnTo>
                  <a:pt x="906005" y="1133398"/>
                </a:lnTo>
                <a:lnTo>
                  <a:pt x="902779" y="1180045"/>
                </a:lnTo>
                <a:lnTo>
                  <a:pt x="906005" y="1226705"/>
                </a:lnTo>
                <a:lnTo>
                  <a:pt x="915644" y="1272476"/>
                </a:lnTo>
                <a:lnTo>
                  <a:pt x="931710" y="1316469"/>
                </a:lnTo>
                <a:lnTo>
                  <a:pt x="954201" y="1357795"/>
                </a:lnTo>
                <a:lnTo>
                  <a:pt x="983132" y="1395577"/>
                </a:lnTo>
                <a:lnTo>
                  <a:pt x="1017130" y="1427708"/>
                </a:lnTo>
                <a:lnTo>
                  <a:pt x="1054328" y="1452702"/>
                </a:lnTo>
                <a:lnTo>
                  <a:pt x="1093927" y="1470558"/>
                </a:lnTo>
                <a:lnTo>
                  <a:pt x="1135113" y="1481277"/>
                </a:lnTo>
                <a:lnTo>
                  <a:pt x="1177112" y="1484845"/>
                </a:lnTo>
                <a:lnTo>
                  <a:pt x="1219098" y="1481277"/>
                </a:lnTo>
                <a:lnTo>
                  <a:pt x="1260297" y="1470558"/>
                </a:lnTo>
                <a:lnTo>
                  <a:pt x="1299883" y="1452702"/>
                </a:lnTo>
                <a:lnTo>
                  <a:pt x="1337081" y="1427708"/>
                </a:lnTo>
                <a:lnTo>
                  <a:pt x="1371092" y="1395577"/>
                </a:lnTo>
                <a:lnTo>
                  <a:pt x="1400009" y="1357795"/>
                </a:lnTo>
                <a:lnTo>
                  <a:pt x="1422514" y="1316469"/>
                </a:lnTo>
                <a:lnTo>
                  <a:pt x="1438579" y="1272476"/>
                </a:lnTo>
                <a:lnTo>
                  <a:pt x="1448219" y="1226705"/>
                </a:lnTo>
                <a:lnTo>
                  <a:pt x="1451432" y="1180045"/>
                </a:lnTo>
                <a:close/>
              </a:path>
              <a:path w="1451609" h="1485264">
                <a:moveTo>
                  <a:pt x="1451432" y="304800"/>
                </a:moveTo>
                <a:lnTo>
                  <a:pt x="1448219" y="258140"/>
                </a:lnTo>
                <a:lnTo>
                  <a:pt x="1438579" y="212369"/>
                </a:lnTo>
                <a:lnTo>
                  <a:pt x="1422514" y="168389"/>
                </a:lnTo>
                <a:lnTo>
                  <a:pt x="1400009" y="127050"/>
                </a:lnTo>
                <a:lnTo>
                  <a:pt x="1371092" y="89268"/>
                </a:lnTo>
                <a:lnTo>
                  <a:pt x="1337081" y="57137"/>
                </a:lnTo>
                <a:lnTo>
                  <a:pt x="1299883" y="32143"/>
                </a:lnTo>
                <a:lnTo>
                  <a:pt x="1260297" y="14287"/>
                </a:lnTo>
                <a:lnTo>
                  <a:pt x="1219098" y="3568"/>
                </a:lnTo>
                <a:lnTo>
                  <a:pt x="1177112" y="0"/>
                </a:lnTo>
                <a:lnTo>
                  <a:pt x="1135113" y="3568"/>
                </a:lnTo>
                <a:lnTo>
                  <a:pt x="1093927" y="14287"/>
                </a:lnTo>
                <a:lnTo>
                  <a:pt x="1054328" y="32143"/>
                </a:lnTo>
                <a:lnTo>
                  <a:pt x="1017130" y="57137"/>
                </a:lnTo>
                <a:lnTo>
                  <a:pt x="983132" y="89268"/>
                </a:lnTo>
                <a:lnTo>
                  <a:pt x="954201" y="127050"/>
                </a:lnTo>
                <a:lnTo>
                  <a:pt x="931710" y="168389"/>
                </a:lnTo>
                <a:lnTo>
                  <a:pt x="915644" y="212369"/>
                </a:lnTo>
                <a:lnTo>
                  <a:pt x="906005" y="258140"/>
                </a:lnTo>
                <a:lnTo>
                  <a:pt x="902779" y="304800"/>
                </a:lnTo>
                <a:lnTo>
                  <a:pt x="906005" y="351447"/>
                </a:lnTo>
                <a:lnTo>
                  <a:pt x="915644" y="397217"/>
                </a:lnTo>
                <a:lnTo>
                  <a:pt x="931710" y="441210"/>
                </a:lnTo>
                <a:lnTo>
                  <a:pt x="954201" y="482536"/>
                </a:lnTo>
                <a:lnTo>
                  <a:pt x="983132" y="520319"/>
                </a:lnTo>
                <a:lnTo>
                  <a:pt x="1017130" y="552462"/>
                </a:lnTo>
                <a:lnTo>
                  <a:pt x="1054328" y="577456"/>
                </a:lnTo>
                <a:lnTo>
                  <a:pt x="1093927" y="595312"/>
                </a:lnTo>
                <a:lnTo>
                  <a:pt x="1135113" y="606018"/>
                </a:lnTo>
                <a:lnTo>
                  <a:pt x="1177112" y="609587"/>
                </a:lnTo>
                <a:lnTo>
                  <a:pt x="1219098" y="606018"/>
                </a:lnTo>
                <a:lnTo>
                  <a:pt x="1260297" y="595312"/>
                </a:lnTo>
                <a:lnTo>
                  <a:pt x="1299883" y="577456"/>
                </a:lnTo>
                <a:lnTo>
                  <a:pt x="1337081" y="552462"/>
                </a:lnTo>
                <a:lnTo>
                  <a:pt x="1371092" y="520319"/>
                </a:lnTo>
                <a:lnTo>
                  <a:pt x="1400009" y="482536"/>
                </a:lnTo>
                <a:lnTo>
                  <a:pt x="1422514" y="441210"/>
                </a:lnTo>
                <a:lnTo>
                  <a:pt x="1438579" y="397217"/>
                </a:lnTo>
                <a:lnTo>
                  <a:pt x="1448219" y="351447"/>
                </a:lnTo>
                <a:lnTo>
                  <a:pt x="1451432" y="30480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91631" y="5899795"/>
            <a:ext cx="2616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20" dirty="0">
                <a:latin typeface="Arial MT"/>
                <a:cs typeface="Arial MT"/>
              </a:rPr>
              <a:t>B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615528" y="5349483"/>
            <a:ext cx="549275" cy="609600"/>
          </a:xfrm>
          <a:custGeom>
            <a:avLst/>
            <a:gdLst/>
            <a:ahLst/>
            <a:cxnLst/>
            <a:rect l="l" t="t" r="r" b="b"/>
            <a:pathLst>
              <a:path w="549275" h="609600">
                <a:moveTo>
                  <a:pt x="274320" y="0"/>
                </a:moveTo>
                <a:lnTo>
                  <a:pt x="232329" y="3570"/>
                </a:lnTo>
                <a:lnTo>
                  <a:pt x="191138" y="14283"/>
                </a:lnTo>
                <a:lnTo>
                  <a:pt x="151544" y="32138"/>
                </a:lnTo>
                <a:lnTo>
                  <a:pt x="114347" y="57134"/>
                </a:lnTo>
                <a:lnTo>
                  <a:pt x="80345" y="89272"/>
                </a:lnTo>
                <a:lnTo>
                  <a:pt x="51421" y="127052"/>
                </a:lnTo>
                <a:lnTo>
                  <a:pt x="28924" y="168381"/>
                </a:lnTo>
                <a:lnTo>
                  <a:pt x="12855" y="212373"/>
                </a:lnTo>
                <a:lnTo>
                  <a:pt x="3213" y="258140"/>
                </a:lnTo>
                <a:lnTo>
                  <a:pt x="0" y="304794"/>
                </a:lnTo>
                <a:lnTo>
                  <a:pt x="3213" y="351448"/>
                </a:lnTo>
                <a:lnTo>
                  <a:pt x="12855" y="397215"/>
                </a:lnTo>
                <a:lnTo>
                  <a:pt x="28924" y="441207"/>
                </a:lnTo>
                <a:lnTo>
                  <a:pt x="51421" y="482537"/>
                </a:lnTo>
                <a:lnTo>
                  <a:pt x="80345" y="520316"/>
                </a:lnTo>
                <a:lnTo>
                  <a:pt x="114347" y="552454"/>
                </a:lnTo>
                <a:lnTo>
                  <a:pt x="151544" y="577451"/>
                </a:lnTo>
                <a:lnTo>
                  <a:pt x="191138" y="595305"/>
                </a:lnTo>
                <a:lnTo>
                  <a:pt x="232329" y="606018"/>
                </a:lnTo>
                <a:lnTo>
                  <a:pt x="274320" y="609589"/>
                </a:lnTo>
                <a:lnTo>
                  <a:pt x="316310" y="606018"/>
                </a:lnTo>
                <a:lnTo>
                  <a:pt x="357503" y="595305"/>
                </a:lnTo>
                <a:lnTo>
                  <a:pt x="397098" y="577451"/>
                </a:lnTo>
                <a:lnTo>
                  <a:pt x="434297" y="552454"/>
                </a:lnTo>
                <a:lnTo>
                  <a:pt x="468302" y="520316"/>
                </a:lnTo>
                <a:lnTo>
                  <a:pt x="497226" y="482537"/>
                </a:lnTo>
                <a:lnTo>
                  <a:pt x="519723" y="441207"/>
                </a:lnTo>
                <a:lnTo>
                  <a:pt x="535792" y="397215"/>
                </a:lnTo>
                <a:lnTo>
                  <a:pt x="545434" y="351448"/>
                </a:lnTo>
                <a:lnTo>
                  <a:pt x="548648" y="304794"/>
                </a:lnTo>
                <a:lnTo>
                  <a:pt x="545434" y="258140"/>
                </a:lnTo>
                <a:lnTo>
                  <a:pt x="535792" y="212373"/>
                </a:lnTo>
                <a:lnTo>
                  <a:pt x="519723" y="168381"/>
                </a:lnTo>
                <a:lnTo>
                  <a:pt x="497226" y="127052"/>
                </a:lnTo>
                <a:lnTo>
                  <a:pt x="468302" y="89272"/>
                </a:lnTo>
                <a:lnTo>
                  <a:pt x="434297" y="57134"/>
                </a:lnTo>
                <a:lnTo>
                  <a:pt x="397098" y="32138"/>
                </a:lnTo>
                <a:lnTo>
                  <a:pt x="357503" y="14283"/>
                </a:lnTo>
                <a:lnTo>
                  <a:pt x="316310" y="3570"/>
                </a:lnTo>
                <a:lnTo>
                  <a:pt x="27432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759088" y="5426471"/>
            <a:ext cx="2616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20" dirty="0">
                <a:latin typeface="Arial MT"/>
                <a:cs typeface="Arial MT"/>
              </a:rPr>
              <a:t>B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45283" y="5693395"/>
            <a:ext cx="549275" cy="609600"/>
          </a:xfrm>
          <a:custGeom>
            <a:avLst/>
            <a:gdLst/>
            <a:ahLst/>
            <a:cxnLst/>
            <a:rect l="l" t="t" r="r" b="b"/>
            <a:pathLst>
              <a:path w="549275" h="609600">
                <a:moveTo>
                  <a:pt x="274323" y="0"/>
                </a:moveTo>
                <a:lnTo>
                  <a:pt x="232333" y="3570"/>
                </a:lnTo>
                <a:lnTo>
                  <a:pt x="191142" y="14283"/>
                </a:lnTo>
                <a:lnTo>
                  <a:pt x="151548" y="32137"/>
                </a:lnTo>
                <a:lnTo>
                  <a:pt x="114350" y="57133"/>
                </a:lnTo>
                <a:lnTo>
                  <a:pt x="80348" y="89271"/>
                </a:lnTo>
                <a:lnTo>
                  <a:pt x="51422" y="127051"/>
                </a:lnTo>
                <a:lnTo>
                  <a:pt x="28925" y="168380"/>
                </a:lnTo>
                <a:lnTo>
                  <a:pt x="12855" y="212372"/>
                </a:lnTo>
                <a:lnTo>
                  <a:pt x="3213" y="258139"/>
                </a:lnTo>
                <a:lnTo>
                  <a:pt x="0" y="304794"/>
                </a:lnTo>
                <a:lnTo>
                  <a:pt x="3213" y="351448"/>
                </a:lnTo>
                <a:lnTo>
                  <a:pt x="12855" y="397215"/>
                </a:lnTo>
                <a:lnTo>
                  <a:pt x="28925" y="441207"/>
                </a:lnTo>
                <a:lnTo>
                  <a:pt x="51422" y="482537"/>
                </a:lnTo>
                <a:lnTo>
                  <a:pt x="80348" y="520317"/>
                </a:lnTo>
                <a:lnTo>
                  <a:pt x="114350" y="552454"/>
                </a:lnTo>
                <a:lnTo>
                  <a:pt x="151548" y="577450"/>
                </a:lnTo>
                <a:lnTo>
                  <a:pt x="191142" y="595305"/>
                </a:lnTo>
                <a:lnTo>
                  <a:pt x="232333" y="606017"/>
                </a:lnTo>
                <a:lnTo>
                  <a:pt x="274323" y="609588"/>
                </a:lnTo>
                <a:lnTo>
                  <a:pt x="316314" y="606017"/>
                </a:lnTo>
                <a:lnTo>
                  <a:pt x="357505" y="595305"/>
                </a:lnTo>
                <a:lnTo>
                  <a:pt x="397099" y="577450"/>
                </a:lnTo>
                <a:lnTo>
                  <a:pt x="434297" y="552454"/>
                </a:lnTo>
                <a:lnTo>
                  <a:pt x="468300" y="520317"/>
                </a:lnTo>
                <a:lnTo>
                  <a:pt x="497225" y="482537"/>
                </a:lnTo>
                <a:lnTo>
                  <a:pt x="519722" y="441207"/>
                </a:lnTo>
                <a:lnTo>
                  <a:pt x="535792" y="397215"/>
                </a:lnTo>
                <a:lnTo>
                  <a:pt x="545434" y="351448"/>
                </a:lnTo>
                <a:lnTo>
                  <a:pt x="548647" y="304794"/>
                </a:lnTo>
                <a:lnTo>
                  <a:pt x="545434" y="258139"/>
                </a:lnTo>
                <a:lnTo>
                  <a:pt x="535792" y="212372"/>
                </a:lnTo>
                <a:lnTo>
                  <a:pt x="519722" y="168380"/>
                </a:lnTo>
                <a:lnTo>
                  <a:pt x="497225" y="127051"/>
                </a:lnTo>
                <a:lnTo>
                  <a:pt x="468300" y="89271"/>
                </a:lnTo>
                <a:lnTo>
                  <a:pt x="434297" y="57133"/>
                </a:lnTo>
                <a:lnTo>
                  <a:pt x="397099" y="32137"/>
                </a:lnTo>
                <a:lnTo>
                  <a:pt x="357505" y="14283"/>
                </a:lnTo>
                <a:lnTo>
                  <a:pt x="316314" y="3570"/>
                </a:lnTo>
                <a:lnTo>
                  <a:pt x="274323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285829" y="5024540"/>
            <a:ext cx="1167130" cy="1169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5"/>
              </a:spcBef>
              <a:tabLst>
                <a:tab pos="905510" algn="l"/>
              </a:tabLst>
            </a:pPr>
            <a:r>
              <a:rPr sz="2600" spc="120" dirty="0">
                <a:latin typeface="Arial MT"/>
                <a:cs typeface="Arial MT"/>
              </a:rPr>
              <a:t>B	B</a:t>
            </a:r>
            <a:endParaRPr sz="2600">
              <a:latin typeface="Arial MT"/>
              <a:cs typeface="Arial MT"/>
            </a:endParaRPr>
          </a:p>
          <a:p>
            <a:pPr marR="135255" algn="ctr">
              <a:lnSpc>
                <a:spcPts val="2890"/>
              </a:lnSpc>
              <a:spcBef>
                <a:spcPts val="60"/>
              </a:spcBef>
            </a:pPr>
            <a:r>
              <a:rPr sz="2600" spc="25" dirty="0">
                <a:latin typeface="Arial MT"/>
                <a:cs typeface="Arial MT"/>
              </a:rPr>
              <a:t>A</a:t>
            </a:r>
            <a:endParaRPr sz="2600">
              <a:latin typeface="Arial MT"/>
              <a:cs typeface="Arial MT"/>
            </a:endParaRPr>
          </a:p>
          <a:p>
            <a:pPr marR="891540" algn="ctr">
              <a:lnSpc>
                <a:spcPts val="2890"/>
              </a:lnSpc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999576" y="5414985"/>
            <a:ext cx="549275" cy="609600"/>
          </a:xfrm>
          <a:custGeom>
            <a:avLst/>
            <a:gdLst/>
            <a:ahLst/>
            <a:cxnLst/>
            <a:rect l="l" t="t" r="r" b="b"/>
            <a:pathLst>
              <a:path w="549275" h="609600">
                <a:moveTo>
                  <a:pt x="274323" y="0"/>
                </a:moveTo>
                <a:lnTo>
                  <a:pt x="232333" y="3570"/>
                </a:lnTo>
                <a:lnTo>
                  <a:pt x="191142" y="14283"/>
                </a:lnTo>
                <a:lnTo>
                  <a:pt x="151548" y="32138"/>
                </a:lnTo>
                <a:lnTo>
                  <a:pt x="114350" y="57134"/>
                </a:lnTo>
                <a:lnTo>
                  <a:pt x="80347" y="89272"/>
                </a:lnTo>
                <a:lnTo>
                  <a:pt x="51422" y="127052"/>
                </a:lnTo>
                <a:lnTo>
                  <a:pt x="28925" y="168381"/>
                </a:lnTo>
                <a:lnTo>
                  <a:pt x="12855" y="212373"/>
                </a:lnTo>
                <a:lnTo>
                  <a:pt x="3213" y="258140"/>
                </a:lnTo>
                <a:lnTo>
                  <a:pt x="0" y="304795"/>
                </a:lnTo>
                <a:lnTo>
                  <a:pt x="3213" y="351449"/>
                </a:lnTo>
                <a:lnTo>
                  <a:pt x="12855" y="397216"/>
                </a:lnTo>
                <a:lnTo>
                  <a:pt x="28925" y="441208"/>
                </a:lnTo>
                <a:lnTo>
                  <a:pt x="51422" y="482537"/>
                </a:lnTo>
                <a:lnTo>
                  <a:pt x="80347" y="520316"/>
                </a:lnTo>
                <a:lnTo>
                  <a:pt x="114350" y="552454"/>
                </a:lnTo>
                <a:lnTo>
                  <a:pt x="151548" y="577451"/>
                </a:lnTo>
                <a:lnTo>
                  <a:pt x="191142" y="595305"/>
                </a:lnTo>
                <a:lnTo>
                  <a:pt x="232333" y="606018"/>
                </a:lnTo>
                <a:lnTo>
                  <a:pt x="274323" y="609589"/>
                </a:lnTo>
                <a:lnTo>
                  <a:pt x="316314" y="606018"/>
                </a:lnTo>
                <a:lnTo>
                  <a:pt x="357505" y="595305"/>
                </a:lnTo>
                <a:lnTo>
                  <a:pt x="397099" y="577451"/>
                </a:lnTo>
                <a:lnTo>
                  <a:pt x="434297" y="552454"/>
                </a:lnTo>
                <a:lnTo>
                  <a:pt x="468299" y="520316"/>
                </a:lnTo>
                <a:lnTo>
                  <a:pt x="497225" y="482537"/>
                </a:lnTo>
                <a:lnTo>
                  <a:pt x="519723" y="441208"/>
                </a:lnTo>
                <a:lnTo>
                  <a:pt x="535792" y="397216"/>
                </a:lnTo>
                <a:lnTo>
                  <a:pt x="545434" y="351449"/>
                </a:lnTo>
                <a:lnTo>
                  <a:pt x="548648" y="304795"/>
                </a:lnTo>
                <a:lnTo>
                  <a:pt x="545434" y="258140"/>
                </a:lnTo>
                <a:lnTo>
                  <a:pt x="535792" y="212373"/>
                </a:lnTo>
                <a:lnTo>
                  <a:pt x="519723" y="168381"/>
                </a:lnTo>
                <a:lnTo>
                  <a:pt x="497225" y="127052"/>
                </a:lnTo>
                <a:lnTo>
                  <a:pt x="468299" y="89272"/>
                </a:lnTo>
                <a:lnTo>
                  <a:pt x="434297" y="57134"/>
                </a:lnTo>
                <a:lnTo>
                  <a:pt x="397099" y="32138"/>
                </a:lnTo>
                <a:lnTo>
                  <a:pt x="357505" y="14283"/>
                </a:lnTo>
                <a:lnTo>
                  <a:pt x="316314" y="3570"/>
                </a:lnTo>
                <a:lnTo>
                  <a:pt x="274323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140122" y="5487392"/>
            <a:ext cx="2673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462603" y="5414985"/>
            <a:ext cx="549275" cy="609600"/>
          </a:xfrm>
          <a:custGeom>
            <a:avLst/>
            <a:gdLst/>
            <a:ahLst/>
            <a:cxnLst/>
            <a:rect l="l" t="t" r="r" b="b"/>
            <a:pathLst>
              <a:path w="549275" h="609600">
                <a:moveTo>
                  <a:pt x="274320" y="0"/>
                </a:moveTo>
                <a:lnTo>
                  <a:pt x="232329" y="3570"/>
                </a:lnTo>
                <a:lnTo>
                  <a:pt x="191138" y="14283"/>
                </a:lnTo>
                <a:lnTo>
                  <a:pt x="151544" y="32138"/>
                </a:lnTo>
                <a:lnTo>
                  <a:pt x="114347" y="57134"/>
                </a:lnTo>
                <a:lnTo>
                  <a:pt x="80345" y="89272"/>
                </a:lnTo>
                <a:lnTo>
                  <a:pt x="51421" y="127052"/>
                </a:lnTo>
                <a:lnTo>
                  <a:pt x="28924" y="168381"/>
                </a:lnTo>
                <a:lnTo>
                  <a:pt x="12855" y="212373"/>
                </a:lnTo>
                <a:lnTo>
                  <a:pt x="3213" y="258140"/>
                </a:lnTo>
                <a:lnTo>
                  <a:pt x="0" y="304795"/>
                </a:lnTo>
                <a:lnTo>
                  <a:pt x="3213" y="351449"/>
                </a:lnTo>
                <a:lnTo>
                  <a:pt x="12855" y="397216"/>
                </a:lnTo>
                <a:lnTo>
                  <a:pt x="28924" y="441208"/>
                </a:lnTo>
                <a:lnTo>
                  <a:pt x="51421" y="482537"/>
                </a:lnTo>
                <a:lnTo>
                  <a:pt x="80345" y="520316"/>
                </a:lnTo>
                <a:lnTo>
                  <a:pt x="114347" y="552454"/>
                </a:lnTo>
                <a:lnTo>
                  <a:pt x="151544" y="577451"/>
                </a:lnTo>
                <a:lnTo>
                  <a:pt x="191138" y="595305"/>
                </a:lnTo>
                <a:lnTo>
                  <a:pt x="232329" y="606018"/>
                </a:lnTo>
                <a:lnTo>
                  <a:pt x="274320" y="609589"/>
                </a:lnTo>
                <a:lnTo>
                  <a:pt x="316310" y="606018"/>
                </a:lnTo>
                <a:lnTo>
                  <a:pt x="357503" y="595305"/>
                </a:lnTo>
                <a:lnTo>
                  <a:pt x="397098" y="577451"/>
                </a:lnTo>
                <a:lnTo>
                  <a:pt x="434297" y="552454"/>
                </a:lnTo>
                <a:lnTo>
                  <a:pt x="468302" y="520316"/>
                </a:lnTo>
                <a:lnTo>
                  <a:pt x="497226" y="482537"/>
                </a:lnTo>
                <a:lnTo>
                  <a:pt x="519723" y="441208"/>
                </a:lnTo>
                <a:lnTo>
                  <a:pt x="535792" y="397216"/>
                </a:lnTo>
                <a:lnTo>
                  <a:pt x="545434" y="351449"/>
                </a:lnTo>
                <a:lnTo>
                  <a:pt x="548648" y="304795"/>
                </a:lnTo>
                <a:lnTo>
                  <a:pt x="545434" y="258140"/>
                </a:lnTo>
                <a:lnTo>
                  <a:pt x="535792" y="212373"/>
                </a:lnTo>
                <a:lnTo>
                  <a:pt x="519723" y="168381"/>
                </a:lnTo>
                <a:lnTo>
                  <a:pt x="497226" y="127052"/>
                </a:lnTo>
                <a:lnTo>
                  <a:pt x="468302" y="89272"/>
                </a:lnTo>
                <a:lnTo>
                  <a:pt x="434297" y="57134"/>
                </a:lnTo>
                <a:lnTo>
                  <a:pt x="397098" y="32138"/>
                </a:lnTo>
                <a:lnTo>
                  <a:pt x="357503" y="14283"/>
                </a:lnTo>
                <a:lnTo>
                  <a:pt x="316310" y="3570"/>
                </a:lnTo>
                <a:lnTo>
                  <a:pt x="274320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603147" y="5487392"/>
            <a:ext cx="2673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0943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00" dirty="0">
                <a:latin typeface="Arial"/>
                <a:cs typeface="Arial"/>
              </a:rPr>
              <a:t>RealTime</a:t>
            </a:r>
            <a:r>
              <a:rPr sz="7000" b="1" spc="-315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Examples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171828"/>
            <a:ext cx="14211935" cy="391795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" dirty="0">
                <a:latin typeface="Arial MT"/>
                <a:cs typeface="Arial MT"/>
              </a:rPr>
              <a:t>Entertainment: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90" dirty="0">
                <a:latin typeface="Arial MT"/>
                <a:cs typeface="Arial MT"/>
              </a:rPr>
              <a:t>Total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tickets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sold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opening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5" dirty="0">
                <a:latin typeface="Arial MT"/>
                <a:cs typeface="Arial MT"/>
              </a:rPr>
              <a:t>day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90" dirty="0">
                <a:latin typeface="Arial MT"/>
                <a:cs typeface="Arial MT"/>
              </a:rPr>
              <a:t>Total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40" dirty="0">
                <a:latin typeface="Arial MT"/>
                <a:cs typeface="Arial MT"/>
              </a:rPr>
              <a:t>revenue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made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on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opening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55" dirty="0">
                <a:latin typeface="Arial MT"/>
                <a:cs typeface="Arial MT"/>
              </a:rPr>
              <a:t>day</a:t>
            </a:r>
            <a:endParaRPr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185" dirty="0">
                <a:latin typeface="Arial MT"/>
                <a:cs typeface="Arial MT"/>
              </a:rPr>
              <a:t>We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can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0" dirty="0">
                <a:latin typeface="Arial MT"/>
                <a:cs typeface="Arial MT"/>
              </a:rPr>
              <a:t>achieve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this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defining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tumbling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window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55" dirty="0">
                <a:latin typeface="Arial MT"/>
                <a:cs typeface="Arial MT"/>
              </a:rPr>
              <a:t>day</a:t>
            </a:r>
            <a:endParaRPr sz="39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0526" y="6729560"/>
            <a:ext cx="10732770" cy="9347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Courier New"/>
                <a:cs typeface="Courier New"/>
              </a:rPr>
              <a:t>Duration windowSize</a:t>
            </a:r>
            <a:r>
              <a:rPr sz="1950" spc="20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= </a:t>
            </a:r>
            <a:r>
              <a:rPr sz="1950" spc="15" dirty="0">
                <a:latin typeface="Courier New"/>
                <a:cs typeface="Courier New"/>
              </a:rPr>
              <a:t>Duration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950" i="1" spc="15" dirty="0">
                <a:solidFill>
                  <a:srgbClr val="080808"/>
                </a:solidFill>
                <a:latin typeface="Courier New"/>
                <a:cs typeface="Courier New"/>
              </a:rPr>
              <a:t>ofDays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950" spc="15" dirty="0">
                <a:solidFill>
                  <a:srgbClr val="1750EB"/>
                </a:solidFill>
                <a:latin typeface="Courier New"/>
                <a:cs typeface="Courier New"/>
              </a:rPr>
              <a:t>1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Courier New"/>
                <a:cs typeface="Courier New"/>
              </a:rPr>
              <a:t>TimeWindows</a:t>
            </a:r>
            <a:r>
              <a:rPr sz="1950" spc="30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tumblingWindow</a:t>
            </a:r>
            <a:r>
              <a:rPr sz="1950" spc="40" dirty="0"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9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TimeWindows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950" i="1" spc="15" dirty="0">
                <a:solidFill>
                  <a:srgbClr val="080808"/>
                </a:solidFill>
                <a:latin typeface="Courier New"/>
                <a:cs typeface="Courier New"/>
              </a:rPr>
              <a:t>ofSizeWithNoGrace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950" spc="15" dirty="0">
                <a:latin typeface="Courier New"/>
                <a:cs typeface="Courier New"/>
              </a:rPr>
              <a:t>windowSize</a:t>
            </a:r>
            <a:r>
              <a:rPr sz="1950" spc="15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320" y="68181"/>
            <a:ext cx="18011140" cy="1083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00" b="1" spc="-160" dirty="0">
                <a:latin typeface="Arial"/>
                <a:cs typeface="Arial"/>
              </a:rPr>
              <a:t>Controlling</a:t>
            </a:r>
            <a:r>
              <a:rPr sz="6900" b="1" spc="-270" dirty="0">
                <a:latin typeface="Arial"/>
                <a:cs typeface="Arial"/>
              </a:rPr>
              <a:t> </a:t>
            </a:r>
            <a:r>
              <a:rPr sz="6900" b="1" spc="-190" dirty="0">
                <a:latin typeface="Arial"/>
                <a:cs typeface="Arial"/>
              </a:rPr>
              <a:t>Emission</a:t>
            </a:r>
            <a:r>
              <a:rPr sz="6900" b="1" spc="-270" dirty="0">
                <a:latin typeface="Arial"/>
                <a:cs typeface="Arial"/>
              </a:rPr>
              <a:t> </a:t>
            </a:r>
            <a:r>
              <a:rPr sz="6900" b="1" spc="-55" dirty="0">
                <a:latin typeface="Arial"/>
                <a:cs typeface="Arial"/>
              </a:rPr>
              <a:t>of</a:t>
            </a:r>
            <a:r>
              <a:rPr sz="6900" b="1" spc="-270" dirty="0">
                <a:latin typeface="Arial"/>
                <a:cs typeface="Arial"/>
              </a:rPr>
              <a:t> </a:t>
            </a:r>
            <a:r>
              <a:rPr sz="6900" b="1" spc="-50" dirty="0">
                <a:latin typeface="Arial"/>
                <a:cs typeface="Arial"/>
              </a:rPr>
              <a:t>Intermediate</a:t>
            </a:r>
            <a:r>
              <a:rPr sz="6900" b="1" spc="-270" dirty="0">
                <a:latin typeface="Arial"/>
                <a:cs typeface="Arial"/>
              </a:rPr>
              <a:t> </a:t>
            </a:r>
            <a:r>
              <a:rPr sz="6900" b="1" spc="-160" dirty="0">
                <a:latin typeface="Arial"/>
                <a:cs typeface="Arial"/>
              </a:rPr>
              <a:t>Results</a:t>
            </a:r>
            <a:endParaRPr sz="6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02655" y="4535396"/>
            <a:ext cx="5130800" cy="1047115"/>
          </a:xfrm>
          <a:custGeom>
            <a:avLst/>
            <a:gdLst/>
            <a:ahLst/>
            <a:cxnLst/>
            <a:rect l="l" t="t" r="r" b="b"/>
            <a:pathLst>
              <a:path w="5130800" h="1047114">
                <a:moveTo>
                  <a:pt x="4890514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4890514" y="1047088"/>
                </a:lnTo>
                <a:lnTo>
                  <a:pt x="4938294" y="1046904"/>
                </a:lnTo>
                <a:lnTo>
                  <a:pt x="4976825" y="1045617"/>
                </a:lnTo>
                <a:lnTo>
                  <a:pt x="5031432" y="1035322"/>
                </a:lnTo>
                <a:lnTo>
                  <a:pt x="5084829" y="1001303"/>
                </a:lnTo>
                <a:lnTo>
                  <a:pt x="5118853" y="947904"/>
                </a:lnTo>
                <a:lnTo>
                  <a:pt x="5129142" y="893300"/>
                </a:lnTo>
                <a:lnTo>
                  <a:pt x="5130428" y="854769"/>
                </a:lnTo>
                <a:lnTo>
                  <a:pt x="5130612" y="806991"/>
                </a:lnTo>
                <a:lnTo>
                  <a:pt x="5130612" y="240097"/>
                </a:lnTo>
                <a:lnTo>
                  <a:pt x="5130428" y="192319"/>
                </a:lnTo>
                <a:lnTo>
                  <a:pt x="5129142" y="153788"/>
                </a:lnTo>
                <a:lnTo>
                  <a:pt x="5118853" y="99184"/>
                </a:lnTo>
                <a:lnTo>
                  <a:pt x="5084829" y="45785"/>
                </a:lnTo>
                <a:lnTo>
                  <a:pt x="5031432" y="11766"/>
                </a:lnTo>
                <a:lnTo>
                  <a:pt x="4976825" y="1470"/>
                </a:lnTo>
                <a:lnTo>
                  <a:pt x="4938294" y="183"/>
                </a:lnTo>
                <a:lnTo>
                  <a:pt x="4890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0045" y="1376366"/>
            <a:ext cx="17742535" cy="851725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669290" indent="-367665">
              <a:lnSpc>
                <a:spcPct val="100000"/>
              </a:lnSpc>
              <a:spcBef>
                <a:spcPts val="1460"/>
              </a:spcBef>
              <a:buSzPct val="124561"/>
              <a:buChar char="•"/>
              <a:tabLst>
                <a:tab pos="669290" algn="l"/>
                <a:tab pos="669925" algn="l"/>
              </a:tabLst>
            </a:pPr>
            <a:r>
              <a:rPr sz="2850" spc="45" dirty="0">
                <a:latin typeface="Arial MT"/>
                <a:cs typeface="Arial MT"/>
              </a:rPr>
              <a:t>By</a:t>
            </a:r>
            <a:r>
              <a:rPr sz="2850" spc="10" dirty="0">
                <a:latin typeface="Arial MT"/>
                <a:cs typeface="Arial MT"/>
              </a:rPr>
              <a:t> </a:t>
            </a:r>
            <a:r>
              <a:rPr sz="2850" spc="35" dirty="0">
                <a:latin typeface="Arial MT"/>
                <a:cs typeface="Arial MT"/>
              </a:rPr>
              <a:t>default,</a:t>
            </a:r>
            <a:r>
              <a:rPr sz="2850" spc="10" dirty="0">
                <a:latin typeface="Arial MT"/>
                <a:cs typeface="Arial MT"/>
              </a:rPr>
              <a:t> </a:t>
            </a:r>
            <a:r>
              <a:rPr sz="2850" spc="25" dirty="0">
                <a:latin typeface="Arial MT"/>
                <a:cs typeface="Arial MT"/>
              </a:rPr>
              <a:t>aggregated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80" dirty="0">
                <a:latin typeface="Arial MT"/>
                <a:cs typeface="Arial MT"/>
              </a:rPr>
              <a:t>window</a:t>
            </a:r>
            <a:r>
              <a:rPr sz="2850" spc="10" dirty="0">
                <a:latin typeface="Arial MT"/>
                <a:cs typeface="Arial MT"/>
              </a:rPr>
              <a:t> </a:t>
            </a:r>
            <a:r>
              <a:rPr sz="2850" spc="15" dirty="0">
                <a:latin typeface="Arial MT"/>
                <a:cs typeface="Arial MT"/>
              </a:rPr>
              <a:t>results</a:t>
            </a:r>
            <a:r>
              <a:rPr sz="2850" spc="10" dirty="0">
                <a:latin typeface="Arial MT"/>
                <a:cs typeface="Arial MT"/>
              </a:rPr>
              <a:t> </a:t>
            </a:r>
            <a:r>
              <a:rPr sz="2850" spc="-40" dirty="0">
                <a:latin typeface="Arial MT"/>
                <a:cs typeface="Arial MT"/>
              </a:rPr>
              <a:t>are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55" dirty="0">
                <a:latin typeface="Arial MT"/>
                <a:cs typeface="Arial MT"/>
              </a:rPr>
              <a:t>emitted</a:t>
            </a:r>
            <a:r>
              <a:rPr sz="2850" spc="10" dirty="0">
                <a:latin typeface="Arial MT"/>
                <a:cs typeface="Arial MT"/>
              </a:rPr>
              <a:t> </a:t>
            </a:r>
            <a:r>
              <a:rPr sz="2850" spc="40" dirty="0">
                <a:latin typeface="Arial MT"/>
                <a:cs typeface="Arial MT"/>
              </a:rPr>
              <a:t>based</a:t>
            </a:r>
            <a:r>
              <a:rPr sz="2850" spc="10" dirty="0">
                <a:latin typeface="Arial MT"/>
                <a:cs typeface="Arial MT"/>
              </a:rPr>
              <a:t> </a:t>
            </a:r>
            <a:r>
              <a:rPr sz="2850" spc="45" dirty="0">
                <a:latin typeface="Arial MT"/>
                <a:cs typeface="Arial MT"/>
              </a:rPr>
              <a:t>on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35" dirty="0">
                <a:latin typeface="Arial MT"/>
                <a:cs typeface="Arial MT"/>
              </a:rPr>
              <a:t>the</a:t>
            </a:r>
            <a:r>
              <a:rPr sz="2850" spc="10" dirty="0">
                <a:latin typeface="Arial MT"/>
                <a:cs typeface="Arial MT"/>
              </a:rPr>
              <a:t> </a:t>
            </a:r>
            <a:r>
              <a:rPr sz="2850" b="1" spc="20" dirty="0">
                <a:latin typeface="Arial"/>
                <a:cs typeface="Arial"/>
              </a:rPr>
              <a:t>commit.interval.ms</a:t>
            </a:r>
            <a:r>
              <a:rPr sz="2850" spc="20" dirty="0">
                <a:latin typeface="Arial MT"/>
                <a:cs typeface="Arial MT"/>
              </a:rPr>
              <a:t>.</a:t>
            </a:r>
            <a:endParaRPr sz="2850" dirty="0">
              <a:latin typeface="Arial MT"/>
              <a:cs typeface="Arial MT"/>
            </a:endParaRPr>
          </a:p>
          <a:p>
            <a:pPr marL="669290" indent="-367665">
              <a:lnSpc>
                <a:spcPct val="100000"/>
              </a:lnSpc>
              <a:spcBef>
                <a:spcPts val="2335"/>
              </a:spcBef>
              <a:buSzPct val="124561"/>
              <a:buChar char="•"/>
              <a:tabLst>
                <a:tab pos="669290" algn="l"/>
                <a:tab pos="669925" algn="l"/>
              </a:tabLst>
            </a:pPr>
            <a:r>
              <a:rPr sz="2850" spc="30" dirty="0">
                <a:latin typeface="Arial MT"/>
                <a:cs typeface="Arial MT"/>
              </a:rPr>
              <a:t>suppress</a:t>
            </a:r>
            <a:endParaRPr sz="2850" dirty="0">
              <a:latin typeface="Arial MT"/>
              <a:cs typeface="Arial MT"/>
            </a:endParaRPr>
          </a:p>
          <a:p>
            <a:pPr marL="1172210" lvl="1" indent="-367665">
              <a:lnSpc>
                <a:spcPct val="100000"/>
              </a:lnSpc>
              <a:spcBef>
                <a:spcPts val="2490"/>
              </a:spcBef>
              <a:buSzPct val="124561"/>
              <a:buChar char="•"/>
              <a:tabLst>
                <a:tab pos="1171575" algn="l"/>
                <a:tab pos="1172845" algn="l"/>
              </a:tabLst>
            </a:pPr>
            <a:r>
              <a:rPr sz="2850" spc="-10" dirty="0">
                <a:latin typeface="Arial MT"/>
                <a:cs typeface="Arial MT"/>
              </a:rPr>
              <a:t>This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40" dirty="0">
                <a:latin typeface="Arial MT"/>
                <a:cs typeface="Arial MT"/>
              </a:rPr>
              <a:t>operator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35" dirty="0">
                <a:latin typeface="Arial MT"/>
                <a:cs typeface="Arial MT"/>
              </a:rPr>
              <a:t>can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45" dirty="0">
                <a:latin typeface="Arial MT"/>
                <a:cs typeface="Arial MT"/>
              </a:rPr>
              <a:t>be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30" dirty="0">
                <a:latin typeface="Arial MT"/>
                <a:cs typeface="Arial MT"/>
              </a:rPr>
              <a:t>used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95" dirty="0">
                <a:latin typeface="Arial MT"/>
                <a:cs typeface="Arial MT"/>
              </a:rPr>
              <a:t>to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b="1" dirty="0">
                <a:latin typeface="Arial"/>
                <a:cs typeface="Arial"/>
              </a:rPr>
              <a:t>buffer</a:t>
            </a:r>
            <a:r>
              <a:rPr sz="2850" b="1" spc="15" dirty="0">
                <a:latin typeface="Arial"/>
                <a:cs typeface="Arial"/>
              </a:rPr>
              <a:t> </a:t>
            </a:r>
            <a:r>
              <a:rPr sz="2850" spc="35" dirty="0">
                <a:latin typeface="Arial MT"/>
                <a:cs typeface="Arial MT"/>
              </a:rPr>
              <a:t>the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30" dirty="0">
                <a:latin typeface="Arial MT"/>
                <a:cs typeface="Arial MT"/>
              </a:rPr>
              <a:t>records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35" dirty="0">
                <a:latin typeface="Arial MT"/>
                <a:cs typeface="Arial MT"/>
              </a:rPr>
              <a:t>until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35" dirty="0">
                <a:latin typeface="Arial MT"/>
                <a:cs typeface="Arial MT"/>
              </a:rPr>
              <a:t>the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45" dirty="0">
                <a:latin typeface="Arial MT"/>
                <a:cs typeface="Arial MT"/>
              </a:rPr>
              <a:t>time</a:t>
            </a:r>
            <a:r>
              <a:rPr sz="2850" spc="15" dirty="0">
                <a:latin typeface="Arial MT"/>
                <a:cs typeface="Arial MT"/>
              </a:rPr>
              <a:t> interval </a:t>
            </a:r>
            <a:r>
              <a:rPr sz="2850" spc="45" dirty="0">
                <a:latin typeface="Arial MT"/>
                <a:cs typeface="Arial MT"/>
              </a:rPr>
              <a:t>for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35" dirty="0">
                <a:latin typeface="Arial MT"/>
                <a:cs typeface="Arial MT"/>
              </a:rPr>
              <a:t>the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80" dirty="0">
                <a:latin typeface="Arial MT"/>
                <a:cs typeface="Arial MT"/>
              </a:rPr>
              <a:t>window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10" dirty="0">
                <a:latin typeface="Arial MT"/>
                <a:cs typeface="Arial MT"/>
              </a:rPr>
              <a:t>is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50" dirty="0">
                <a:latin typeface="Arial MT"/>
                <a:cs typeface="Arial MT"/>
              </a:rPr>
              <a:t>complete</a:t>
            </a:r>
            <a:endParaRPr sz="2850" dirty="0">
              <a:latin typeface="Arial MT"/>
              <a:cs typeface="Arial MT"/>
            </a:endParaRPr>
          </a:p>
          <a:p>
            <a:pPr marL="1172210" lvl="1" indent="-367665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1171575" algn="l"/>
                <a:tab pos="1172845" algn="l"/>
              </a:tabLst>
            </a:pPr>
            <a:r>
              <a:rPr sz="2850" spc="25" dirty="0">
                <a:latin typeface="Arial MT"/>
                <a:cs typeface="Arial MT"/>
              </a:rPr>
              <a:t>Suppression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35" dirty="0">
                <a:latin typeface="Arial MT"/>
                <a:cs typeface="Arial MT"/>
              </a:rPr>
              <a:t>Config,</a:t>
            </a:r>
            <a:r>
              <a:rPr sz="2850" spc="20" dirty="0">
                <a:latin typeface="Arial MT"/>
                <a:cs typeface="Arial MT"/>
              </a:rPr>
              <a:t> </a:t>
            </a:r>
            <a:r>
              <a:rPr sz="2850" spc="25" dirty="0">
                <a:latin typeface="Arial MT"/>
                <a:cs typeface="Arial MT"/>
              </a:rPr>
              <a:t>Buffer</a:t>
            </a:r>
            <a:r>
              <a:rPr sz="2850" spc="20" dirty="0">
                <a:latin typeface="Arial MT"/>
                <a:cs typeface="Arial MT"/>
              </a:rPr>
              <a:t> </a:t>
            </a:r>
            <a:r>
              <a:rPr sz="2850" spc="40" dirty="0">
                <a:latin typeface="Arial MT"/>
                <a:cs typeface="Arial MT"/>
              </a:rPr>
              <a:t>Config</a:t>
            </a:r>
            <a:r>
              <a:rPr sz="2850" spc="20" dirty="0">
                <a:latin typeface="Arial MT"/>
                <a:cs typeface="Arial MT"/>
              </a:rPr>
              <a:t> </a:t>
            </a:r>
            <a:r>
              <a:rPr sz="2850" spc="35" dirty="0">
                <a:latin typeface="Arial MT"/>
                <a:cs typeface="Arial MT"/>
              </a:rPr>
              <a:t>and</a:t>
            </a:r>
            <a:r>
              <a:rPr sz="2850" spc="20" dirty="0">
                <a:latin typeface="Arial MT"/>
                <a:cs typeface="Arial MT"/>
              </a:rPr>
              <a:t> </a:t>
            </a:r>
            <a:r>
              <a:rPr sz="2850" spc="10" dirty="0">
                <a:latin typeface="Arial MT"/>
                <a:cs typeface="Arial MT"/>
              </a:rPr>
              <a:t>BufferFull</a:t>
            </a:r>
            <a:r>
              <a:rPr sz="2850" spc="20" dirty="0">
                <a:latin typeface="Arial MT"/>
                <a:cs typeface="Arial MT"/>
              </a:rPr>
              <a:t> </a:t>
            </a:r>
            <a:r>
              <a:rPr sz="2850" spc="40" dirty="0">
                <a:latin typeface="Arial MT"/>
                <a:cs typeface="Arial MT"/>
              </a:rPr>
              <a:t>Config</a:t>
            </a:r>
            <a:endParaRPr sz="2850" dirty="0">
              <a:latin typeface="Arial MT"/>
              <a:cs typeface="Arial MT"/>
            </a:endParaRPr>
          </a:p>
          <a:p>
            <a:pPr marL="8443595" marR="6242050" algn="ctr">
              <a:lnSpc>
                <a:spcPct val="103099"/>
              </a:lnSpc>
              <a:spcBef>
                <a:spcPts val="3345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Suppression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Config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(Config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1)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" dirty="0">
                <a:latin typeface="Arial MT"/>
                <a:cs typeface="Arial MT"/>
              </a:rPr>
              <a:t>Suppressed.untilWindowCloses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477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5" dirty="0">
                <a:latin typeface="Arial MT"/>
                <a:cs typeface="Arial MT"/>
              </a:rPr>
              <a:t>Only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emit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results </a:t>
            </a:r>
            <a:r>
              <a:rPr sz="3950" spc="15" dirty="0">
                <a:latin typeface="Arial MT"/>
                <a:cs typeface="Arial MT"/>
              </a:rPr>
              <a:t>after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defined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85" dirty="0">
                <a:latin typeface="Arial MT"/>
                <a:cs typeface="Arial MT"/>
              </a:rPr>
              <a:t>window</a:t>
            </a:r>
            <a:r>
              <a:rPr sz="3950" dirty="0">
                <a:latin typeface="Arial MT"/>
                <a:cs typeface="Arial MT"/>
              </a:rPr>
              <a:t> is </a:t>
            </a:r>
            <a:r>
              <a:rPr sz="3950" spc="15" dirty="0">
                <a:latin typeface="Arial MT"/>
                <a:cs typeface="Arial MT"/>
              </a:rPr>
              <a:t>exhausted.</a:t>
            </a:r>
            <a:endParaRPr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" dirty="0">
                <a:latin typeface="Arial MT"/>
                <a:cs typeface="Arial MT"/>
              </a:rPr>
              <a:t>Suppressed.untilTimeLimit</a:t>
            </a:r>
            <a:endParaRPr sz="3950" dirty="0">
              <a:latin typeface="Arial MT"/>
              <a:cs typeface="Arial MT"/>
            </a:endParaRPr>
          </a:p>
          <a:p>
            <a:pPr marL="1017905" lvl="1" indent="-502920">
              <a:lnSpc>
                <a:spcPct val="100000"/>
              </a:lnSpc>
              <a:spcBef>
                <a:spcPts val="477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5" dirty="0">
                <a:latin typeface="Arial MT"/>
                <a:cs typeface="Arial MT"/>
              </a:rPr>
              <a:t>Only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emit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results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if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15" dirty="0">
                <a:latin typeface="Arial MT"/>
                <a:cs typeface="Arial MT"/>
              </a:rPr>
              <a:t>there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no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5" dirty="0">
                <a:latin typeface="Arial MT"/>
                <a:cs typeface="Arial MT"/>
              </a:rPr>
              <a:t>successive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events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defined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time.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37640"/>
            <a:ext cx="119748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4" dirty="0">
                <a:latin typeface="Arial"/>
                <a:cs typeface="Arial"/>
              </a:rPr>
              <a:t>Supp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210" dirty="0">
                <a:latin typeface="Arial"/>
                <a:cs typeface="Arial"/>
              </a:rPr>
              <a:t>essio</a:t>
            </a:r>
            <a:r>
              <a:rPr sz="7000" b="1" spc="-7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confi</a:t>
            </a:r>
            <a:r>
              <a:rPr sz="7000" b="1" spc="-25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fo</a:t>
            </a:r>
            <a:r>
              <a:rPr sz="7000" b="1" dirty="0">
                <a:latin typeface="Arial"/>
                <a:cs typeface="Arial"/>
              </a:rPr>
              <a:t>r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70" dirty="0">
                <a:latin typeface="Arial"/>
                <a:cs typeface="Arial"/>
              </a:rPr>
              <a:t>Buf</a:t>
            </a:r>
            <a:r>
              <a:rPr sz="7000" b="1" spc="-105" dirty="0">
                <a:latin typeface="Arial"/>
                <a:cs typeface="Arial"/>
              </a:rPr>
              <a:t>fer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223" y="3943535"/>
            <a:ext cx="8428355" cy="560768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405"/>
              </a:spcBef>
              <a:buSzPct val="123214"/>
              <a:buChar char="•"/>
              <a:tabLst>
                <a:tab pos="368935" algn="l"/>
                <a:tab pos="369570" algn="l"/>
              </a:tabLst>
            </a:pPr>
            <a:r>
              <a:rPr sz="2800" dirty="0">
                <a:latin typeface="Arial MT"/>
                <a:cs typeface="Arial MT"/>
              </a:rPr>
              <a:t>BufferConfig.maxBytes()</a:t>
            </a:r>
          </a:p>
          <a:p>
            <a:pPr marL="871855" marR="5080" lvl="1" indent="-356870">
              <a:lnSpc>
                <a:spcPts val="2980"/>
              </a:lnSpc>
              <a:spcBef>
                <a:spcPts val="2665"/>
              </a:spcBef>
              <a:buSzPct val="123214"/>
              <a:buChar char="•"/>
              <a:tabLst>
                <a:tab pos="871855" algn="l"/>
                <a:tab pos="872490" algn="l"/>
              </a:tabLst>
            </a:pPr>
            <a:r>
              <a:rPr sz="2800" spc="-10" dirty="0">
                <a:latin typeface="Arial MT"/>
                <a:cs typeface="Arial MT"/>
              </a:rPr>
              <a:t>Represents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40" dirty="0">
                <a:latin typeface="Arial MT"/>
                <a:cs typeface="Arial MT"/>
              </a:rPr>
              <a:t>total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number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50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35" dirty="0">
                <a:latin typeface="Arial MT"/>
                <a:cs typeface="Arial MT"/>
              </a:rPr>
              <a:t>bytes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buffer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can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30" dirty="0">
                <a:latin typeface="Arial MT"/>
                <a:cs typeface="Arial MT"/>
              </a:rPr>
              <a:t>hold.</a:t>
            </a:r>
            <a:endParaRPr sz="28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900" dirty="0">
              <a:latin typeface="Arial MT"/>
              <a:cs typeface="Arial MT"/>
            </a:endParaRPr>
          </a:p>
          <a:p>
            <a:pPr marL="368935" indent="-356870">
              <a:lnSpc>
                <a:spcPct val="100000"/>
              </a:lnSpc>
              <a:buSzPct val="123214"/>
              <a:buChar char="•"/>
              <a:tabLst>
                <a:tab pos="368935" algn="l"/>
                <a:tab pos="369570" algn="l"/>
              </a:tabLst>
            </a:pPr>
            <a:r>
              <a:rPr sz="2800" spc="20" dirty="0">
                <a:latin typeface="Arial MT"/>
                <a:cs typeface="Arial MT"/>
              </a:rPr>
              <a:t>BufferConfig.</a:t>
            </a:r>
            <a:r>
              <a:rPr sz="2800" spc="-25" dirty="0">
                <a:latin typeface="Arial MT"/>
                <a:cs typeface="Arial MT"/>
              </a:rPr>
              <a:t> maxRecords()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 dirty="0">
              <a:latin typeface="Arial MT"/>
              <a:cs typeface="Arial MT"/>
            </a:endParaRPr>
          </a:p>
          <a:p>
            <a:pPr marL="871855" marR="508000" lvl="1" indent="-356870">
              <a:lnSpc>
                <a:spcPts val="2980"/>
              </a:lnSpc>
              <a:buSzPct val="123214"/>
              <a:buChar char="•"/>
              <a:tabLst>
                <a:tab pos="871855" algn="l"/>
                <a:tab pos="872490" algn="l"/>
              </a:tabLst>
            </a:pPr>
            <a:r>
              <a:rPr sz="2800" spc="-15" dirty="0">
                <a:latin typeface="Arial MT"/>
                <a:cs typeface="Arial MT"/>
              </a:rPr>
              <a:t>Reperesents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40" dirty="0">
                <a:latin typeface="Arial MT"/>
                <a:cs typeface="Arial MT"/>
              </a:rPr>
              <a:t>total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number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5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15" dirty="0">
                <a:latin typeface="Arial MT"/>
                <a:cs typeface="Arial MT"/>
              </a:rPr>
              <a:t>records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buffer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can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30" dirty="0">
                <a:latin typeface="Arial MT"/>
                <a:cs typeface="Arial MT"/>
              </a:rPr>
              <a:t>hold.</a:t>
            </a:r>
            <a:endParaRPr sz="2800" dirty="0">
              <a:latin typeface="Arial MT"/>
              <a:cs typeface="Arial MT"/>
            </a:endParaRPr>
          </a:p>
          <a:p>
            <a:pPr marL="368935" indent="-356870">
              <a:lnSpc>
                <a:spcPct val="100000"/>
              </a:lnSpc>
              <a:spcBef>
                <a:spcPts val="2210"/>
              </a:spcBef>
              <a:buSzPct val="123214"/>
              <a:buChar char="•"/>
              <a:tabLst>
                <a:tab pos="368935" algn="l"/>
                <a:tab pos="369570" algn="l"/>
              </a:tabLst>
            </a:pPr>
            <a:r>
              <a:rPr sz="2800" spc="5" dirty="0">
                <a:latin typeface="Arial MT"/>
                <a:cs typeface="Arial MT"/>
              </a:rPr>
              <a:t>BufferConfig.unbounded()</a:t>
            </a:r>
            <a:endParaRPr sz="2800" dirty="0">
              <a:latin typeface="Arial MT"/>
              <a:cs typeface="Arial MT"/>
            </a:endParaRPr>
          </a:p>
          <a:p>
            <a:pPr marL="871855" marR="600075" lvl="1" indent="-356870">
              <a:lnSpc>
                <a:spcPts val="2980"/>
              </a:lnSpc>
              <a:spcBef>
                <a:spcPts val="2665"/>
              </a:spcBef>
              <a:buSzPct val="123214"/>
              <a:buChar char="•"/>
              <a:tabLst>
                <a:tab pos="871855" algn="l"/>
                <a:tab pos="872490" algn="l"/>
              </a:tabLst>
            </a:pPr>
            <a:r>
              <a:rPr sz="2800" spc="-10" dirty="0">
                <a:latin typeface="Arial MT"/>
                <a:cs typeface="Arial MT"/>
              </a:rPr>
              <a:t>Represents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35" dirty="0">
                <a:latin typeface="Arial MT"/>
                <a:cs typeface="Arial MT"/>
              </a:rPr>
              <a:t>unbounded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memory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80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40" dirty="0">
                <a:latin typeface="Arial MT"/>
                <a:cs typeface="Arial MT"/>
              </a:rPr>
              <a:t>hold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15" dirty="0">
                <a:latin typeface="Arial MT"/>
                <a:cs typeface="Arial MT"/>
              </a:rPr>
              <a:t>records.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2915" y="3953296"/>
            <a:ext cx="8814435" cy="3969998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905"/>
              </a:spcBef>
              <a:buSzPct val="122368"/>
              <a:buChar char="•"/>
              <a:tabLst>
                <a:tab pos="494665" algn="l"/>
                <a:tab pos="495300" algn="l"/>
              </a:tabLst>
            </a:pPr>
            <a:r>
              <a:rPr sz="2800" spc="-5" dirty="0">
                <a:latin typeface="Arial MT"/>
                <a:cs typeface="Arial MT"/>
              </a:rPr>
              <a:t>shutDownWhenFull</a:t>
            </a:r>
            <a:endParaRPr sz="2800" dirty="0">
              <a:latin typeface="Arial MT"/>
              <a:cs typeface="Arial MT"/>
            </a:endParaRPr>
          </a:p>
          <a:p>
            <a:pPr marL="997585" lvl="1" indent="-483234">
              <a:lnSpc>
                <a:spcPct val="100000"/>
              </a:lnSpc>
              <a:spcBef>
                <a:spcPts val="3090"/>
              </a:spcBef>
              <a:buSzPct val="122368"/>
              <a:buChar char="•"/>
              <a:tabLst>
                <a:tab pos="997585" algn="l"/>
                <a:tab pos="998219" algn="l"/>
              </a:tabLst>
            </a:pPr>
            <a:r>
              <a:rPr sz="2800" spc="50" dirty="0">
                <a:latin typeface="Arial MT"/>
                <a:cs typeface="Arial MT"/>
              </a:rPr>
              <a:t>Shutdown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65" dirty="0">
                <a:latin typeface="Arial MT"/>
                <a:cs typeface="Arial MT"/>
              </a:rPr>
              <a:t>app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30" dirty="0">
                <a:latin typeface="Arial MT"/>
                <a:cs typeface="Arial MT"/>
              </a:rPr>
              <a:t>if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buffer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15" dirty="0">
                <a:latin typeface="Arial MT"/>
                <a:cs typeface="Arial MT"/>
              </a:rPr>
              <a:t>full</a:t>
            </a:r>
            <a:endParaRPr sz="2800" dirty="0">
              <a:latin typeface="Arial MT"/>
              <a:cs typeface="Arial MT"/>
            </a:endParaRPr>
          </a:p>
          <a:p>
            <a:pPr marL="494665" indent="-482600">
              <a:lnSpc>
                <a:spcPct val="100000"/>
              </a:lnSpc>
              <a:spcBef>
                <a:spcPts val="4660"/>
              </a:spcBef>
              <a:buSzPct val="122368"/>
              <a:buChar char="•"/>
              <a:tabLst>
                <a:tab pos="494665" algn="l"/>
                <a:tab pos="495300" algn="l"/>
              </a:tabLst>
            </a:pPr>
            <a:r>
              <a:rPr sz="2800" spc="-30" dirty="0">
                <a:latin typeface="Arial MT"/>
                <a:cs typeface="Arial MT"/>
              </a:rPr>
              <a:t>emitEarlyWhenFull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800" dirty="0">
              <a:latin typeface="Arial MT"/>
              <a:cs typeface="Arial MT"/>
            </a:endParaRPr>
          </a:p>
          <a:p>
            <a:pPr marL="997585" marR="461009" lvl="1" indent="-482600">
              <a:lnSpc>
                <a:spcPts val="4090"/>
              </a:lnSpc>
              <a:buSzPct val="122368"/>
              <a:buChar char="•"/>
              <a:tabLst>
                <a:tab pos="997585" algn="l"/>
                <a:tab pos="998219" algn="l"/>
              </a:tabLst>
            </a:pPr>
            <a:r>
              <a:rPr sz="2800" dirty="0">
                <a:latin typeface="Arial MT"/>
                <a:cs typeface="Arial MT"/>
              </a:rPr>
              <a:t>Emit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15" dirty="0">
                <a:latin typeface="Arial MT"/>
                <a:cs typeface="Arial MT"/>
              </a:rPr>
              <a:t>intermediate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results </a:t>
            </a:r>
            <a:r>
              <a:rPr sz="2800" spc="30" dirty="0">
                <a:latin typeface="Arial MT"/>
                <a:cs typeface="Arial MT"/>
              </a:rPr>
              <a:t>if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the</a:t>
            </a:r>
            <a:r>
              <a:rPr lang="en-US" sz="2800" spc="20" dirty="0">
                <a:latin typeface="Arial MT"/>
                <a:cs typeface="Arial MT"/>
              </a:rPr>
              <a:t> </a:t>
            </a:r>
            <a:r>
              <a:rPr sz="2800" spc="20" dirty="0">
                <a:latin typeface="Arial MT"/>
                <a:cs typeface="Arial MT"/>
              </a:rPr>
              <a:t>buffer</a:t>
            </a:r>
            <a:r>
              <a:rPr sz="2800" spc="-5" dirty="0">
                <a:latin typeface="Arial MT"/>
                <a:cs typeface="Arial MT"/>
              </a:rPr>
              <a:t> 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full.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0878" y="2365206"/>
            <a:ext cx="5130800" cy="1047115"/>
          </a:xfrm>
          <a:custGeom>
            <a:avLst/>
            <a:gdLst/>
            <a:ahLst/>
            <a:cxnLst/>
            <a:rect l="l" t="t" r="r" b="b"/>
            <a:pathLst>
              <a:path w="5130800" h="1047114">
                <a:moveTo>
                  <a:pt x="4890517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4890517" y="1047088"/>
                </a:lnTo>
                <a:lnTo>
                  <a:pt x="4938295" y="1046904"/>
                </a:lnTo>
                <a:lnTo>
                  <a:pt x="4976826" y="1045617"/>
                </a:lnTo>
                <a:lnTo>
                  <a:pt x="5031430" y="1035322"/>
                </a:lnTo>
                <a:lnTo>
                  <a:pt x="5084829" y="1001303"/>
                </a:lnTo>
                <a:lnTo>
                  <a:pt x="5118848" y="947904"/>
                </a:lnTo>
                <a:lnTo>
                  <a:pt x="5129143" y="893300"/>
                </a:lnTo>
                <a:lnTo>
                  <a:pt x="5130430" y="854769"/>
                </a:lnTo>
                <a:lnTo>
                  <a:pt x="5130614" y="806991"/>
                </a:lnTo>
                <a:lnTo>
                  <a:pt x="5130614" y="240097"/>
                </a:lnTo>
                <a:lnTo>
                  <a:pt x="5130430" y="192319"/>
                </a:lnTo>
                <a:lnTo>
                  <a:pt x="5129143" y="153788"/>
                </a:lnTo>
                <a:lnTo>
                  <a:pt x="5118848" y="99184"/>
                </a:lnTo>
                <a:lnTo>
                  <a:pt x="5084829" y="45785"/>
                </a:lnTo>
                <a:lnTo>
                  <a:pt x="5031430" y="11766"/>
                </a:lnTo>
                <a:lnTo>
                  <a:pt x="4976826" y="1470"/>
                </a:lnTo>
                <a:lnTo>
                  <a:pt x="4938295" y="183"/>
                </a:lnTo>
                <a:lnTo>
                  <a:pt x="4890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9241" y="2458554"/>
            <a:ext cx="2074545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94640" marR="5080" indent="-282575">
              <a:lnSpc>
                <a:spcPct val="103099"/>
              </a:lnSpc>
              <a:spcBef>
                <a:spcPts val="40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Buffer</a:t>
            </a: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Config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(Config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2)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50460" y="2441934"/>
            <a:ext cx="5130800" cy="1047115"/>
          </a:xfrm>
          <a:custGeom>
            <a:avLst/>
            <a:gdLst/>
            <a:ahLst/>
            <a:cxnLst/>
            <a:rect l="l" t="t" r="r" b="b"/>
            <a:pathLst>
              <a:path w="5130800" h="1047114">
                <a:moveTo>
                  <a:pt x="4890521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6"/>
                </a:lnTo>
                <a:lnTo>
                  <a:pt x="45785" y="45785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5" y="1001303"/>
                </a:lnTo>
                <a:lnTo>
                  <a:pt x="99190" y="1035323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4890521" y="1047088"/>
                </a:lnTo>
                <a:lnTo>
                  <a:pt x="4938300" y="1046904"/>
                </a:lnTo>
                <a:lnTo>
                  <a:pt x="4976830" y="1045617"/>
                </a:lnTo>
                <a:lnTo>
                  <a:pt x="5031427" y="1035323"/>
                </a:lnTo>
                <a:lnTo>
                  <a:pt x="5084829" y="1001303"/>
                </a:lnTo>
                <a:lnTo>
                  <a:pt x="5118849" y="947904"/>
                </a:lnTo>
                <a:lnTo>
                  <a:pt x="5129147" y="893300"/>
                </a:lnTo>
                <a:lnTo>
                  <a:pt x="5130434" y="854769"/>
                </a:lnTo>
                <a:lnTo>
                  <a:pt x="5130618" y="806992"/>
                </a:lnTo>
                <a:lnTo>
                  <a:pt x="5130618" y="240097"/>
                </a:lnTo>
                <a:lnTo>
                  <a:pt x="5130434" y="192319"/>
                </a:lnTo>
                <a:lnTo>
                  <a:pt x="5129147" y="153788"/>
                </a:lnTo>
                <a:lnTo>
                  <a:pt x="5118849" y="99184"/>
                </a:lnTo>
                <a:lnTo>
                  <a:pt x="5084829" y="45785"/>
                </a:lnTo>
                <a:lnTo>
                  <a:pt x="5031427" y="11766"/>
                </a:lnTo>
                <a:lnTo>
                  <a:pt x="4976830" y="1470"/>
                </a:lnTo>
                <a:lnTo>
                  <a:pt x="4938300" y="183"/>
                </a:lnTo>
                <a:lnTo>
                  <a:pt x="4890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59819" y="2535282"/>
            <a:ext cx="291211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713740" marR="5080" indent="-701675">
              <a:lnSpc>
                <a:spcPct val="103099"/>
              </a:lnSpc>
              <a:spcBef>
                <a:spcPts val="40"/>
              </a:spcBef>
            </a:pP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BufferFull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Strategy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(Config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Arial MT"/>
                <a:cs typeface="Arial MT"/>
              </a:rPr>
              <a:t>3)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81454" y="3072632"/>
            <a:ext cx="0" cy="7430134"/>
          </a:xfrm>
          <a:custGeom>
            <a:avLst/>
            <a:gdLst/>
            <a:ahLst/>
            <a:cxnLst/>
            <a:rect l="l" t="t" r="r" b="b"/>
            <a:pathLst>
              <a:path h="7430134">
                <a:moveTo>
                  <a:pt x="0" y="7429767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6439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4" dirty="0">
                <a:latin typeface="Arial"/>
                <a:cs typeface="Arial"/>
              </a:rPr>
              <a:t>supp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210" dirty="0">
                <a:latin typeface="Arial"/>
                <a:cs typeface="Arial"/>
              </a:rPr>
              <a:t>essio</a:t>
            </a:r>
            <a:r>
              <a:rPr sz="7000" b="1" spc="-75" dirty="0">
                <a:latin typeface="Arial"/>
                <a:cs typeface="Arial"/>
              </a:rPr>
              <a:t>n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10" dirty="0">
                <a:latin typeface="Arial"/>
                <a:cs typeface="Arial"/>
              </a:rPr>
              <a:t>Implementation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576" y="3942812"/>
            <a:ext cx="16965930" cy="398399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5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wordsStream</a:t>
            </a:r>
            <a:endParaRPr sz="2450">
              <a:latin typeface="Courier New"/>
              <a:cs typeface="Courier New"/>
            </a:endParaRPr>
          </a:p>
          <a:p>
            <a:pPr marL="1507490">
              <a:lnSpc>
                <a:spcPct val="100000"/>
              </a:lnSpc>
              <a:spcBef>
                <a:spcPts val="1515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.groupByKey()</a:t>
            </a:r>
            <a:endParaRPr sz="2450">
              <a:latin typeface="Courier New"/>
              <a:cs typeface="Courier New"/>
            </a:endParaRPr>
          </a:p>
          <a:p>
            <a:pPr marL="1507490">
              <a:lnSpc>
                <a:spcPct val="100000"/>
              </a:lnSpc>
              <a:spcBef>
                <a:spcPts val="151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.windowedBy(</a:t>
            </a:r>
            <a:r>
              <a:rPr sz="2450" spc="10" dirty="0">
                <a:latin typeface="Courier New"/>
                <a:cs typeface="Courier New"/>
              </a:rPr>
              <a:t>hoppingWindow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  <a:p>
            <a:pPr marL="1507490">
              <a:lnSpc>
                <a:spcPct val="100000"/>
              </a:lnSpc>
              <a:spcBef>
                <a:spcPts val="1515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.count()</a:t>
            </a:r>
            <a:endParaRPr sz="2450">
              <a:latin typeface="Courier New"/>
              <a:cs typeface="Courier New"/>
            </a:endParaRPr>
          </a:p>
          <a:p>
            <a:pPr marL="1507490">
              <a:lnSpc>
                <a:spcPct val="100000"/>
              </a:lnSpc>
              <a:spcBef>
                <a:spcPts val="151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.suppress(</a:t>
            </a:r>
            <a:r>
              <a:rPr sz="2450" spc="10" dirty="0">
                <a:latin typeface="Courier New"/>
                <a:cs typeface="Courier New"/>
              </a:rPr>
              <a:t>Suppressed</a:t>
            </a:r>
            <a:endParaRPr sz="2450">
              <a:latin typeface="Courier New"/>
              <a:cs typeface="Courier New"/>
            </a:endParaRPr>
          </a:p>
          <a:p>
            <a:pPr marL="3015615">
              <a:lnSpc>
                <a:spcPct val="100000"/>
              </a:lnSpc>
              <a:spcBef>
                <a:spcPts val="151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untilWindowCloses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latin typeface="Courier New"/>
                <a:cs typeface="Courier New"/>
              </a:rPr>
              <a:t>Suppressed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spc="10" dirty="0">
                <a:latin typeface="Courier New"/>
                <a:cs typeface="Courier New"/>
              </a:rPr>
              <a:t>BufferConfig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unbounded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().shutDownWhenFull())</a:t>
            </a:r>
            <a:endParaRPr sz="2450">
              <a:latin typeface="Courier New"/>
              <a:cs typeface="Courier New"/>
            </a:endParaRPr>
          </a:p>
          <a:p>
            <a:pPr marL="1507490">
              <a:lnSpc>
                <a:spcPct val="100000"/>
              </a:lnSpc>
              <a:spcBef>
                <a:spcPts val="1515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5475" y="6367203"/>
            <a:ext cx="678815" cy="616585"/>
          </a:xfrm>
          <a:custGeom>
            <a:avLst/>
            <a:gdLst/>
            <a:ahLst/>
            <a:cxnLst/>
            <a:rect l="l" t="t" r="r" b="b"/>
            <a:pathLst>
              <a:path w="678814" h="616584">
                <a:moveTo>
                  <a:pt x="244267" y="0"/>
                </a:moveTo>
                <a:lnTo>
                  <a:pt x="244267" y="209491"/>
                </a:lnTo>
                <a:lnTo>
                  <a:pt x="0" y="209491"/>
                </a:lnTo>
                <a:lnTo>
                  <a:pt x="0" y="406658"/>
                </a:lnTo>
                <a:lnTo>
                  <a:pt x="244267" y="406658"/>
                </a:lnTo>
                <a:lnTo>
                  <a:pt x="244267" y="616148"/>
                </a:lnTo>
                <a:lnTo>
                  <a:pt x="678520" y="308074"/>
                </a:lnTo>
                <a:lnTo>
                  <a:pt x="244267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314" y="140744"/>
            <a:ext cx="74910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0" dirty="0">
                <a:latin typeface="Arial"/>
                <a:cs typeface="Arial"/>
              </a:rPr>
              <a:t>Hopping</a:t>
            </a:r>
            <a:r>
              <a:rPr sz="7000" b="1" spc="-330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Windows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176" y="1734350"/>
            <a:ext cx="16475710" cy="3296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5" dirty="0">
                <a:latin typeface="Arial MT"/>
                <a:cs typeface="Arial MT"/>
              </a:rPr>
              <a:t>Hopping</a:t>
            </a:r>
            <a:r>
              <a:rPr sz="3950" spc="-1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windows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fixed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time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windows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" dirty="0">
                <a:latin typeface="Arial MT"/>
                <a:cs typeface="Arial MT"/>
              </a:rPr>
              <a:t>may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overlap</a:t>
            </a:r>
            <a:endParaRPr sz="3950" dirty="0">
              <a:latin typeface="Arial MT"/>
              <a:cs typeface="Arial MT"/>
            </a:endParaRPr>
          </a:p>
          <a:p>
            <a:pPr marL="514984" marR="5080" indent="-502920">
              <a:lnSpc>
                <a:spcPct val="19600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Time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60" dirty="0">
                <a:latin typeface="Arial MT"/>
                <a:cs typeface="Arial MT"/>
              </a:rPr>
              <a:t>Windows/Buckets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created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from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90" dirty="0">
                <a:latin typeface="Arial MT"/>
                <a:cs typeface="Arial MT"/>
              </a:rPr>
              <a:t>clock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app’s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running </a:t>
            </a:r>
            <a:r>
              <a:rPr sz="3950" spc="-108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machine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314" y="675022"/>
            <a:ext cx="74910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0" dirty="0">
                <a:latin typeface="Arial"/>
                <a:cs typeface="Arial"/>
              </a:rPr>
              <a:t>Hopping</a:t>
            </a:r>
            <a:r>
              <a:rPr sz="7000" b="1" spc="-330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Windows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879" y="3385453"/>
            <a:ext cx="15335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urier New"/>
                <a:cs typeface="Courier New"/>
              </a:rPr>
              <a:t>Duration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879" y="3929939"/>
            <a:ext cx="10770235" cy="19107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urier New"/>
                <a:cs typeface="Courier New"/>
              </a:rPr>
              <a:t>TimeWindows</a:t>
            </a:r>
            <a:r>
              <a:rPr sz="2450" spc="25" dirty="0"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hoppingWindow</a:t>
            </a:r>
            <a:r>
              <a:rPr sz="2450" spc="30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TimeWindows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/>
              <a:cs typeface="Courier New"/>
            </a:endParaRPr>
          </a:p>
          <a:p>
            <a:pPr marL="5101590">
              <a:lnSpc>
                <a:spcPct val="100000"/>
              </a:lnSpc>
              <a:spcBef>
                <a:spcPts val="5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ofSizeWithNoGrace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latin typeface="Courier New"/>
                <a:cs typeface="Courier New"/>
              </a:rPr>
              <a:t>windowSize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/>
              <a:cs typeface="Courier New"/>
            </a:endParaRPr>
          </a:p>
          <a:p>
            <a:pPr marL="4912995">
              <a:lnSpc>
                <a:spcPct val="100000"/>
              </a:lnSpc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.advanceBy(</a:t>
            </a:r>
            <a:r>
              <a:rPr sz="2450" spc="10" dirty="0">
                <a:latin typeface="Courier New"/>
                <a:cs typeface="Courier New"/>
              </a:rPr>
              <a:t>advanceBySize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7394" y="5454126"/>
            <a:ext cx="793750" cy="529590"/>
          </a:xfrm>
          <a:custGeom>
            <a:avLst/>
            <a:gdLst/>
            <a:ahLst/>
            <a:cxnLst/>
            <a:rect l="l" t="t" r="r" b="b"/>
            <a:pathLst>
              <a:path w="793750" h="529589">
                <a:moveTo>
                  <a:pt x="285676" y="0"/>
                </a:moveTo>
                <a:lnTo>
                  <a:pt x="285676" y="179931"/>
                </a:lnTo>
                <a:lnTo>
                  <a:pt x="0" y="179931"/>
                </a:lnTo>
                <a:lnTo>
                  <a:pt x="0" y="349278"/>
                </a:lnTo>
                <a:lnTo>
                  <a:pt x="285676" y="349278"/>
                </a:lnTo>
                <a:lnTo>
                  <a:pt x="285676" y="529210"/>
                </a:lnTo>
                <a:lnTo>
                  <a:pt x="793544" y="264605"/>
                </a:lnTo>
                <a:lnTo>
                  <a:pt x="285676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6225" y="8732849"/>
            <a:ext cx="3469004" cy="1610360"/>
          </a:xfrm>
          <a:custGeom>
            <a:avLst/>
            <a:gdLst/>
            <a:ahLst/>
            <a:cxnLst/>
            <a:rect l="l" t="t" r="r" b="b"/>
            <a:pathLst>
              <a:path w="3469004" h="1610359">
                <a:moveTo>
                  <a:pt x="3099426" y="0"/>
                </a:moveTo>
                <a:lnTo>
                  <a:pt x="369143" y="0"/>
                </a:lnTo>
                <a:lnTo>
                  <a:pt x="295686" y="282"/>
                </a:lnTo>
                <a:lnTo>
                  <a:pt x="236445" y="2261"/>
                </a:lnTo>
                <a:lnTo>
                  <a:pt x="189391" y="7631"/>
                </a:lnTo>
                <a:lnTo>
                  <a:pt x="152493" y="18089"/>
                </a:lnTo>
                <a:lnTo>
                  <a:pt x="108338" y="39897"/>
                </a:lnTo>
                <a:lnTo>
                  <a:pt x="70393" y="70393"/>
                </a:lnTo>
                <a:lnTo>
                  <a:pt x="39897" y="108338"/>
                </a:lnTo>
                <a:lnTo>
                  <a:pt x="18089" y="152493"/>
                </a:lnTo>
                <a:lnTo>
                  <a:pt x="7631" y="189392"/>
                </a:lnTo>
                <a:lnTo>
                  <a:pt x="2261" y="236446"/>
                </a:lnTo>
                <a:lnTo>
                  <a:pt x="282" y="295686"/>
                </a:lnTo>
                <a:lnTo>
                  <a:pt x="0" y="369144"/>
                </a:lnTo>
                <a:lnTo>
                  <a:pt x="0" y="1240732"/>
                </a:lnTo>
                <a:lnTo>
                  <a:pt x="282" y="1314191"/>
                </a:lnTo>
                <a:lnTo>
                  <a:pt x="2261" y="1373431"/>
                </a:lnTo>
                <a:lnTo>
                  <a:pt x="7631" y="1420484"/>
                </a:lnTo>
                <a:lnTo>
                  <a:pt x="18089" y="1457382"/>
                </a:lnTo>
                <a:lnTo>
                  <a:pt x="39897" y="1501538"/>
                </a:lnTo>
                <a:lnTo>
                  <a:pt x="70393" y="1539483"/>
                </a:lnTo>
                <a:lnTo>
                  <a:pt x="108338" y="1569979"/>
                </a:lnTo>
                <a:lnTo>
                  <a:pt x="152493" y="1591787"/>
                </a:lnTo>
                <a:lnTo>
                  <a:pt x="189391" y="1602245"/>
                </a:lnTo>
                <a:lnTo>
                  <a:pt x="236445" y="1607616"/>
                </a:lnTo>
                <a:lnTo>
                  <a:pt x="295686" y="1609594"/>
                </a:lnTo>
                <a:lnTo>
                  <a:pt x="369143" y="1609877"/>
                </a:lnTo>
                <a:lnTo>
                  <a:pt x="3099426" y="1609877"/>
                </a:lnTo>
                <a:lnTo>
                  <a:pt x="3172883" y="1609594"/>
                </a:lnTo>
                <a:lnTo>
                  <a:pt x="3232123" y="1607616"/>
                </a:lnTo>
                <a:lnTo>
                  <a:pt x="3279177" y="1602245"/>
                </a:lnTo>
                <a:lnTo>
                  <a:pt x="3316075" y="1591787"/>
                </a:lnTo>
                <a:lnTo>
                  <a:pt x="3360231" y="1569979"/>
                </a:lnTo>
                <a:lnTo>
                  <a:pt x="3398176" y="1539483"/>
                </a:lnTo>
                <a:lnTo>
                  <a:pt x="3428672" y="1501538"/>
                </a:lnTo>
                <a:lnTo>
                  <a:pt x="3450480" y="1457382"/>
                </a:lnTo>
                <a:lnTo>
                  <a:pt x="3460938" y="1420484"/>
                </a:lnTo>
                <a:lnTo>
                  <a:pt x="3466308" y="1373431"/>
                </a:lnTo>
                <a:lnTo>
                  <a:pt x="3468287" y="1314191"/>
                </a:lnTo>
                <a:lnTo>
                  <a:pt x="3468569" y="1240732"/>
                </a:lnTo>
                <a:lnTo>
                  <a:pt x="3468569" y="369144"/>
                </a:lnTo>
                <a:lnTo>
                  <a:pt x="3468287" y="295686"/>
                </a:lnTo>
                <a:lnTo>
                  <a:pt x="3466308" y="236446"/>
                </a:lnTo>
                <a:lnTo>
                  <a:pt x="3460938" y="189392"/>
                </a:lnTo>
                <a:lnTo>
                  <a:pt x="3450480" y="152493"/>
                </a:lnTo>
                <a:lnTo>
                  <a:pt x="3428672" y="108338"/>
                </a:lnTo>
                <a:lnTo>
                  <a:pt x="3398176" y="70393"/>
                </a:lnTo>
                <a:lnTo>
                  <a:pt x="3360231" y="39897"/>
                </a:lnTo>
                <a:lnTo>
                  <a:pt x="3316075" y="18089"/>
                </a:lnTo>
                <a:lnTo>
                  <a:pt x="3279177" y="7631"/>
                </a:lnTo>
                <a:lnTo>
                  <a:pt x="3232123" y="2261"/>
                </a:lnTo>
                <a:lnTo>
                  <a:pt x="3172883" y="282"/>
                </a:lnTo>
                <a:lnTo>
                  <a:pt x="3099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85326" y="10544540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5E5E5E"/>
                </a:solidFill>
                <a:latin typeface="Arial MT"/>
                <a:cs typeface="Arial MT"/>
              </a:rPr>
              <a:t>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9212" y="10544540"/>
            <a:ext cx="7353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2295" algn="l"/>
              </a:tabLst>
            </a:pPr>
            <a:r>
              <a:rPr sz="1950" spc="15" dirty="0">
                <a:solidFill>
                  <a:srgbClr val="5E5E5E"/>
                </a:solidFill>
                <a:latin typeface="Arial MT"/>
                <a:cs typeface="Arial MT"/>
              </a:rPr>
              <a:t>5	6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50309" y="8732849"/>
            <a:ext cx="3469004" cy="1610360"/>
          </a:xfrm>
          <a:custGeom>
            <a:avLst/>
            <a:gdLst/>
            <a:ahLst/>
            <a:cxnLst/>
            <a:rect l="l" t="t" r="r" b="b"/>
            <a:pathLst>
              <a:path w="3469004" h="1610359">
                <a:moveTo>
                  <a:pt x="3099421" y="0"/>
                </a:moveTo>
                <a:lnTo>
                  <a:pt x="369144" y="0"/>
                </a:lnTo>
                <a:lnTo>
                  <a:pt x="295686" y="282"/>
                </a:lnTo>
                <a:lnTo>
                  <a:pt x="236446" y="2261"/>
                </a:lnTo>
                <a:lnTo>
                  <a:pt x="189392" y="7631"/>
                </a:lnTo>
                <a:lnTo>
                  <a:pt x="152494" y="18089"/>
                </a:lnTo>
                <a:lnTo>
                  <a:pt x="108339" y="39897"/>
                </a:lnTo>
                <a:lnTo>
                  <a:pt x="70394" y="70393"/>
                </a:lnTo>
                <a:lnTo>
                  <a:pt x="39898" y="108338"/>
                </a:lnTo>
                <a:lnTo>
                  <a:pt x="18090" y="152493"/>
                </a:lnTo>
                <a:lnTo>
                  <a:pt x="7631" y="189392"/>
                </a:lnTo>
                <a:lnTo>
                  <a:pt x="2261" y="236446"/>
                </a:lnTo>
                <a:lnTo>
                  <a:pt x="282" y="295686"/>
                </a:lnTo>
                <a:lnTo>
                  <a:pt x="0" y="369144"/>
                </a:lnTo>
                <a:lnTo>
                  <a:pt x="0" y="1240732"/>
                </a:lnTo>
                <a:lnTo>
                  <a:pt x="282" y="1314191"/>
                </a:lnTo>
                <a:lnTo>
                  <a:pt x="2261" y="1373431"/>
                </a:lnTo>
                <a:lnTo>
                  <a:pt x="7631" y="1420484"/>
                </a:lnTo>
                <a:lnTo>
                  <a:pt x="18090" y="1457382"/>
                </a:lnTo>
                <a:lnTo>
                  <a:pt x="39898" y="1501538"/>
                </a:lnTo>
                <a:lnTo>
                  <a:pt x="70394" y="1539483"/>
                </a:lnTo>
                <a:lnTo>
                  <a:pt x="108339" y="1569979"/>
                </a:lnTo>
                <a:lnTo>
                  <a:pt x="152494" y="1591787"/>
                </a:lnTo>
                <a:lnTo>
                  <a:pt x="189392" y="1602245"/>
                </a:lnTo>
                <a:lnTo>
                  <a:pt x="236446" y="1607616"/>
                </a:lnTo>
                <a:lnTo>
                  <a:pt x="295686" y="1609594"/>
                </a:lnTo>
                <a:lnTo>
                  <a:pt x="369144" y="1609877"/>
                </a:lnTo>
                <a:lnTo>
                  <a:pt x="3099421" y="1609877"/>
                </a:lnTo>
                <a:lnTo>
                  <a:pt x="3172883" y="1609594"/>
                </a:lnTo>
                <a:lnTo>
                  <a:pt x="3232124" y="1607616"/>
                </a:lnTo>
                <a:lnTo>
                  <a:pt x="3279177" y="1602245"/>
                </a:lnTo>
                <a:lnTo>
                  <a:pt x="3316074" y="1591787"/>
                </a:lnTo>
                <a:lnTo>
                  <a:pt x="3360233" y="1569979"/>
                </a:lnTo>
                <a:lnTo>
                  <a:pt x="3398178" y="1539483"/>
                </a:lnTo>
                <a:lnTo>
                  <a:pt x="3428673" y="1501538"/>
                </a:lnTo>
                <a:lnTo>
                  <a:pt x="3450479" y="1457382"/>
                </a:lnTo>
                <a:lnTo>
                  <a:pt x="3460939" y="1420484"/>
                </a:lnTo>
                <a:lnTo>
                  <a:pt x="3466311" y="1373431"/>
                </a:lnTo>
                <a:lnTo>
                  <a:pt x="3468290" y="1314191"/>
                </a:lnTo>
                <a:lnTo>
                  <a:pt x="3468572" y="1240732"/>
                </a:lnTo>
                <a:lnTo>
                  <a:pt x="3468572" y="369144"/>
                </a:lnTo>
                <a:lnTo>
                  <a:pt x="3468290" y="295686"/>
                </a:lnTo>
                <a:lnTo>
                  <a:pt x="3466311" y="236446"/>
                </a:lnTo>
                <a:lnTo>
                  <a:pt x="3460939" y="189392"/>
                </a:lnTo>
                <a:lnTo>
                  <a:pt x="3450479" y="152493"/>
                </a:lnTo>
                <a:lnTo>
                  <a:pt x="3428673" y="108338"/>
                </a:lnTo>
                <a:lnTo>
                  <a:pt x="3398178" y="70393"/>
                </a:lnTo>
                <a:lnTo>
                  <a:pt x="3360233" y="39897"/>
                </a:lnTo>
                <a:lnTo>
                  <a:pt x="3316074" y="18089"/>
                </a:lnTo>
                <a:lnTo>
                  <a:pt x="3279177" y="7631"/>
                </a:lnTo>
                <a:lnTo>
                  <a:pt x="3232124" y="2261"/>
                </a:lnTo>
                <a:lnTo>
                  <a:pt x="3172883" y="282"/>
                </a:lnTo>
                <a:lnTo>
                  <a:pt x="3099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01428" y="10544540"/>
            <a:ext cx="10502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57555" algn="l"/>
              </a:tabLst>
            </a:pPr>
            <a:r>
              <a:rPr sz="1950" spc="15" dirty="0">
                <a:solidFill>
                  <a:srgbClr val="5E5E5E"/>
                </a:solidFill>
                <a:latin typeface="Arial MT"/>
                <a:cs typeface="Arial MT"/>
              </a:rPr>
              <a:t>10	11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74399" y="8732849"/>
            <a:ext cx="3469004" cy="1610360"/>
          </a:xfrm>
          <a:custGeom>
            <a:avLst/>
            <a:gdLst/>
            <a:ahLst/>
            <a:cxnLst/>
            <a:rect l="l" t="t" r="r" b="b"/>
            <a:pathLst>
              <a:path w="3469005" h="1610359">
                <a:moveTo>
                  <a:pt x="3099423" y="0"/>
                </a:moveTo>
                <a:lnTo>
                  <a:pt x="369140" y="0"/>
                </a:lnTo>
                <a:lnTo>
                  <a:pt x="295683" y="282"/>
                </a:lnTo>
                <a:lnTo>
                  <a:pt x="236441" y="2261"/>
                </a:lnTo>
                <a:lnTo>
                  <a:pt x="189386" y="7631"/>
                </a:lnTo>
                <a:lnTo>
                  <a:pt x="152487" y="18089"/>
                </a:lnTo>
                <a:lnTo>
                  <a:pt x="108333" y="39897"/>
                </a:lnTo>
                <a:lnTo>
                  <a:pt x="70387" y="70393"/>
                </a:lnTo>
                <a:lnTo>
                  <a:pt x="39890" y="108338"/>
                </a:lnTo>
                <a:lnTo>
                  <a:pt x="18083" y="152493"/>
                </a:lnTo>
                <a:lnTo>
                  <a:pt x="7628" y="189392"/>
                </a:lnTo>
                <a:lnTo>
                  <a:pt x="2260" y="236446"/>
                </a:lnTo>
                <a:lnTo>
                  <a:pt x="282" y="295686"/>
                </a:lnTo>
                <a:lnTo>
                  <a:pt x="0" y="369144"/>
                </a:lnTo>
                <a:lnTo>
                  <a:pt x="0" y="1240732"/>
                </a:lnTo>
                <a:lnTo>
                  <a:pt x="282" y="1314191"/>
                </a:lnTo>
                <a:lnTo>
                  <a:pt x="2260" y="1373431"/>
                </a:lnTo>
                <a:lnTo>
                  <a:pt x="7628" y="1420484"/>
                </a:lnTo>
                <a:lnTo>
                  <a:pt x="18083" y="1457382"/>
                </a:lnTo>
                <a:lnTo>
                  <a:pt x="39890" y="1501538"/>
                </a:lnTo>
                <a:lnTo>
                  <a:pt x="70387" y="1539483"/>
                </a:lnTo>
                <a:lnTo>
                  <a:pt x="108333" y="1569979"/>
                </a:lnTo>
                <a:lnTo>
                  <a:pt x="152487" y="1591787"/>
                </a:lnTo>
                <a:lnTo>
                  <a:pt x="189386" y="1602245"/>
                </a:lnTo>
                <a:lnTo>
                  <a:pt x="236441" y="1607616"/>
                </a:lnTo>
                <a:lnTo>
                  <a:pt x="295683" y="1609594"/>
                </a:lnTo>
                <a:lnTo>
                  <a:pt x="369140" y="1609877"/>
                </a:lnTo>
                <a:lnTo>
                  <a:pt x="3099423" y="1609877"/>
                </a:lnTo>
                <a:lnTo>
                  <a:pt x="3172879" y="1609594"/>
                </a:lnTo>
                <a:lnTo>
                  <a:pt x="3232118" y="1607616"/>
                </a:lnTo>
                <a:lnTo>
                  <a:pt x="3279174" y="1602245"/>
                </a:lnTo>
                <a:lnTo>
                  <a:pt x="3316077" y="1591787"/>
                </a:lnTo>
                <a:lnTo>
                  <a:pt x="3360229" y="1569979"/>
                </a:lnTo>
                <a:lnTo>
                  <a:pt x="3398172" y="1539483"/>
                </a:lnTo>
                <a:lnTo>
                  <a:pt x="3428669" y="1501538"/>
                </a:lnTo>
                <a:lnTo>
                  <a:pt x="3450481" y="1457382"/>
                </a:lnTo>
                <a:lnTo>
                  <a:pt x="3460935" y="1420484"/>
                </a:lnTo>
                <a:lnTo>
                  <a:pt x="3466304" y="1373431"/>
                </a:lnTo>
                <a:lnTo>
                  <a:pt x="3468281" y="1314191"/>
                </a:lnTo>
                <a:lnTo>
                  <a:pt x="3468564" y="1240732"/>
                </a:lnTo>
                <a:lnTo>
                  <a:pt x="3468564" y="369144"/>
                </a:lnTo>
                <a:lnTo>
                  <a:pt x="3468281" y="295686"/>
                </a:lnTo>
                <a:lnTo>
                  <a:pt x="3466304" y="236446"/>
                </a:lnTo>
                <a:lnTo>
                  <a:pt x="3460935" y="189392"/>
                </a:lnTo>
                <a:lnTo>
                  <a:pt x="3450481" y="152493"/>
                </a:lnTo>
                <a:lnTo>
                  <a:pt x="3428669" y="108338"/>
                </a:lnTo>
                <a:lnTo>
                  <a:pt x="3398172" y="70393"/>
                </a:lnTo>
                <a:lnTo>
                  <a:pt x="3360229" y="39897"/>
                </a:lnTo>
                <a:lnTo>
                  <a:pt x="3316077" y="18089"/>
                </a:lnTo>
                <a:lnTo>
                  <a:pt x="3279174" y="7631"/>
                </a:lnTo>
                <a:lnTo>
                  <a:pt x="3232118" y="2261"/>
                </a:lnTo>
                <a:lnTo>
                  <a:pt x="3172879" y="282"/>
                </a:lnTo>
                <a:lnTo>
                  <a:pt x="3099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25514" y="10544540"/>
            <a:ext cx="3054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5E5E5E"/>
                </a:solidFill>
                <a:latin typeface="Arial MT"/>
                <a:cs typeface="Arial MT"/>
              </a:rPr>
              <a:t>15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23052" y="7703648"/>
            <a:ext cx="3622040" cy="621665"/>
          </a:xfrm>
          <a:custGeom>
            <a:avLst/>
            <a:gdLst/>
            <a:ahLst/>
            <a:cxnLst/>
            <a:rect l="l" t="t" r="r" b="b"/>
            <a:pathLst>
              <a:path w="3622040" h="621665">
                <a:moveTo>
                  <a:pt x="3349619" y="0"/>
                </a:moveTo>
                <a:lnTo>
                  <a:pt x="272079" y="0"/>
                </a:lnTo>
                <a:lnTo>
                  <a:pt x="217937" y="208"/>
                </a:lnTo>
                <a:lnTo>
                  <a:pt x="174273" y="1666"/>
                </a:lnTo>
                <a:lnTo>
                  <a:pt x="112396" y="13332"/>
                </a:lnTo>
                <a:lnTo>
                  <a:pt x="51884" y="51883"/>
                </a:lnTo>
                <a:lnTo>
                  <a:pt x="13333" y="112396"/>
                </a:lnTo>
                <a:lnTo>
                  <a:pt x="1666" y="174273"/>
                </a:lnTo>
                <a:lnTo>
                  <a:pt x="208" y="217937"/>
                </a:lnTo>
                <a:lnTo>
                  <a:pt x="0" y="272079"/>
                </a:lnTo>
                <a:lnTo>
                  <a:pt x="0" y="349466"/>
                </a:lnTo>
                <a:lnTo>
                  <a:pt x="208" y="403609"/>
                </a:lnTo>
                <a:lnTo>
                  <a:pt x="1666" y="447272"/>
                </a:lnTo>
                <a:lnTo>
                  <a:pt x="13333" y="509149"/>
                </a:lnTo>
                <a:lnTo>
                  <a:pt x="51884" y="569662"/>
                </a:lnTo>
                <a:lnTo>
                  <a:pt x="112396" y="608212"/>
                </a:lnTo>
                <a:lnTo>
                  <a:pt x="174273" y="619879"/>
                </a:lnTo>
                <a:lnTo>
                  <a:pt x="217937" y="621338"/>
                </a:lnTo>
                <a:lnTo>
                  <a:pt x="272079" y="621546"/>
                </a:lnTo>
                <a:lnTo>
                  <a:pt x="3349619" y="621546"/>
                </a:lnTo>
                <a:lnTo>
                  <a:pt x="3403761" y="621338"/>
                </a:lnTo>
                <a:lnTo>
                  <a:pt x="3447425" y="619879"/>
                </a:lnTo>
                <a:lnTo>
                  <a:pt x="3509302" y="608212"/>
                </a:lnTo>
                <a:lnTo>
                  <a:pt x="3569815" y="569662"/>
                </a:lnTo>
                <a:lnTo>
                  <a:pt x="3608365" y="509149"/>
                </a:lnTo>
                <a:lnTo>
                  <a:pt x="3620032" y="447272"/>
                </a:lnTo>
                <a:lnTo>
                  <a:pt x="3621490" y="403609"/>
                </a:lnTo>
                <a:lnTo>
                  <a:pt x="3621699" y="349466"/>
                </a:lnTo>
                <a:lnTo>
                  <a:pt x="3621699" y="272079"/>
                </a:lnTo>
                <a:lnTo>
                  <a:pt x="3621490" y="217937"/>
                </a:lnTo>
                <a:lnTo>
                  <a:pt x="3620032" y="174273"/>
                </a:lnTo>
                <a:lnTo>
                  <a:pt x="3608365" y="112396"/>
                </a:lnTo>
                <a:lnTo>
                  <a:pt x="3569815" y="51883"/>
                </a:lnTo>
                <a:lnTo>
                  <a:pt x="3509302" y="13332"/>
                </a:lnTo>
                <a:lnTo>
                  <a:pt x="3447425" y="1666"/>
                </a:lnTo>
                <a:lnTo>
                  <a:pt x="3403761" y="208"/>
                </a:lnTo>
                <a:lnTo>
                  <a:pt x="3349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03843" y="7838544"/>
            <a:ext cx="20643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FFFFFF"/>
                </a:solidFill>
                <a:latin typeface="Arial MT"/>
                <a:cs typeface="Arial MT"/>
              </a:rPr>
              <a:t>Window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0" dirty="0">
                <a:solidFill>
                  <a:srgbClr val="FFFFFF"/>
                </a:solidFill>
                <a:latin typeface="Arial MT"/>
                <a:cs typeface="Arial MT"/>
              </a:rPr>
              <a:t>Bucket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6033" y="8261990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EE220C"/>
                </a:solidFill>
                <a:latin typeface="Arial MT"/>
                <a:cs typeface="Arial MT"/>
              </a:rPr>
              <a:t>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5762" y="8259981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EE220C"/>
                </a:solidFill>
                <a:latin typeface="Arial MT"/>
                <a:cs typeface="Arial MT"/>
              </a:rPr>
              <a:t>5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86129" y="6188385"/>
            <a:ext cx="3655060" cy="2493010"/>
            <a:chOff x="5986129" y="6188385"/>
            <a:chExt cx="3655060" cy="2493010"/>
          </a:xfrm>
        </p:grpSpPr>
        <p:sp>
          <p:nvSpPr>
            <p:cNvPr id="18" name="object 18"/>
            <p:cNvSpPr/>
            <p:nvPr/>
          </p:nvSpPr>
          <p:spPr>
            <a:xfrm>
              <a:off x="6012481" y="6214737"/>
              <a:ext cx="1716405" cy="2440305"/>
            </a:xfrm>
            <a:custGeom>
              <a:avLst/>
              <a:gdLst/>
              <a:ahLst/>
              <a:cxnLst/>
              <a:rect l="l" t="t" r="r" b="b"/>
              <a:pathLst>
                <a:path w="1716404" h="2440304">
                  <a:moveTo>
                    <a:pt x="0" y="0"/>
                  </a:moveTo>
                  <a:lnTo>
                    <a:pt x="1716247" y="0"/>
                  </a:lnTo>
                  <a:lnTo>
                    <a:pt x="1716247" y="2439727"/>
                  </a:lnTo>
                  <a:lnTo>
                    <a:pt x="0" y="2439727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8967" y="6689872"/>
              <a:ext cx="3622040" cy="621665"/>
            </a:xfrm>
            <a:custGeom>
              <a:avLst/>
              <a:gdLst/>
              <a:ahLst/>
              <a:cxnLst/>
              <a:rect l="l" t="t" r="r" b="b"/>
              <a:pathLst>
                <a:path w="3622040" h="621665">
                  <a:moveTo>
                    <a:pt x="3349619" y="0"/>
                  </a:moveTo>
                  <a:lnTo>
                    <a:pt x="272079" y="0"/>
                  </a:lnTo>
                  <a:lnTo>
                    <a:pt x="217937" y="208"/>
                  </a:lnTo>
                  <a:lnTo>
                    <a:pt x="174274" y="1666"/>
                  </a:lnTo>
                  <a:lnTo>
                    <a:pt x="112396" y="13333"/>
                  </a:lnTo>
                  <a:lnTo>
                    <a:pt x="51884" y="51884"/>
                  </a:lnTo>
                  <a:lnTo>
                    <a:pt x="13333" y="112396"/>
                  </a:lnTo>
                  <a:lnTo>
                    <a:pt x="1666" y="174274"/>
                  </a:lnTo>
                  <a:lnTo>
                    <a:pt x="208" y="217937"/>
                  </a:lnTo>
                  <a:lnTo>
                    <a:pt x="0" y="272079"/>
                  </a:lnTo>
                  <a:lnTo>
                    <a:pt x="0" y="349467"/>
                  </a:lnTo>
                  <a:lnTo>
                    <a:pt x="208" y="403610"/>
                  </a:lnTo>
                  <a:lnTo>
                    <a:pt x="1666" y="447273"/>
                  </a:lnTo>
                  <a:lnTo>
                    <a:pt x="13333" y="509150"/>
                  </a:lnTo>
                  <a:lnTo>
                    <a:pt x="51884" y="569663"/>
                  </a:lnTo>
                  <a:lnTo>
                    <a:pt x="112396" y="608213"/>
                  </a:lnTo>
                  <a:lnTo>
                    <a:pt x="174274" y="619880"/>
                  </a:lnTo>
                  <a:lnTo>
                    <a:pt x="217937" y="621339"/>
                  </a:lnTo>
                  <a:lnTo>
                    <a:pt x="272079" y="621547"/>
                  </a:lnTo>
                  <a:lnTo>
                    <a:pt x="3349619" y="621547"/>
                  </a:lnTo>
                  <a:lnTo>
                    <a:pt x="3403761" y="621339"/>
                  </a:lnTo>
                  <a:lnTo>
                    <a:pt x="3447425" y="619880"/>
                  </a:lnTo>
                  <a:lnTo>
                    <a:pt x="3509302" y="608213"/>
                  </a:lnTo>
                  <a:lnTo>
                    <a:pt x="3569815" y="569663"/>
                  </a:lnTo>
                  <a:lnTo>
                    <a:pt x="3608365" y="509150"/>
                  </a:lnTo>
                  <a:lnTo>
                    <a:pt x="3620032" y="447273"/>
                  </a:lnTo>
                  <a:lnTo>
                    <a:pt x="3621490" y="403610"/>
                  </a:lnTo>
                  <a:lnTo>
                    <a:pt x="3621699" y="349467"/>
                  </a:lnTo>
                  <a:lnTo>
                    <a:pt x="3621699" y="272079"/>
                  </a:lnTo>
                  <a:lnTo>
                    <a:pt x="3621490" y="217937"/>
                  </a:lnTo>
                  <a:lnTo>
                    <a:pt x="3620032" y="174274"/>
                  </a:lnTo>
                  <a:lnTo>
                    <a:pt x="3608365" y="112396"/>
                  </a:lnTo>
                  <a:lnTo>
                    <a:pt x="3569815" y="51884"/>
                  </a:lnTo>
                  <a:lnTo>
                    <a:pt x="3509302" y="13333"/>
                  </a:lnTo>
                  <a:lnTo>
                    <a:pt x="3447425" y="1666"/>
                  </a:lnTo>
                  <a:lnTo>
                    <a:pt x="3403761" y="208"/>
                  </a:lnTo>
                  <a:lnTo>
                    <a:pt x="3349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247342" y="2673056"/>
            <a:ext cx="478790" cy="438150"/>
          </a:xfrm>
          <a:custGeom>
            <a:avLst/>
            <a:gdLst/>
            <a:ahLst/>
            <a:cxnLst/>
            <a:rect l="l" t="t" r="r" b="b"/>
            <a:pathLst>
              <a:path w="478789" h="438150">
                <a:moveTo>
                  <a:pt x="239112" y="0"/>
                </a:moveTo>
                <a:lnTo>
                  <a:pt x="193443" y="4005"/>
                </a:lnTo>
                <a:lnTo>
                  <a:pt x="149134" y="16022"/>
                </a:lnTo>
                <a:lnTo>
                  <a:pt x="107544" y="36049"/>
                </a:lnTo>
                <a:lnTo>
                  <a:pt x="70034" y="64088"/>
                </a:lnTo>
                <a:lnTo>
                  <a:pt x="39394" y="98413"/>
                </a:lnTo>
                <a:lnTo>
                  <a:pt x="17508" y="136471"/>
                </a:lnTo>
                <a:lnTo>
                  <a:pt x="4377" y="177018"/>
                </a:lnTo>
                <a:lnTo>
                  <a:pt x="0" y="218809"/>
                </a:lnTo>
                <a:lnTo>
                  <a:pt x="4377" y="260601"/>
                </a:lnTo>
                <a:lnTo>
                  <a:pt x="17508" y="301147"/>
                </a:lnTo>
                <a:lnTo>
                  <a:pt x="39394" y="339206"/>
                </a:lnTo>
                <a:lnTo>
                  <a:pt x="70034" y="373531"/>
                </a:lnTo>
                <a:lnTo>
                  <a:pt x="107544" y="401569"/>
                </a:lnTo>
                <a:lnTo>
                  <a:pt x="149134" y="421597"/>
                </a:lnTo>
                <a:lnTo>
                  <a:pt x="193443" y="433613"/>
                </a:lnTo>
                <a:lnTo>
                  <a:pt x="239112" y="437619"/>
                </a:lnTo>
                <a:lnTo>
                  <a:pt x="284781" y="433613"/>
                </a:lnTo>
                <a:lnTo>
                  <a:pt x="329090" y="421597"/>
                </a:lnTo>
                <a:lnTo>
                  <a:pt x="370680" y="401569"/>
                </a:lnTo>
                <a:lnTo>
                  <a:pt x="408190" y="373531"/>
                </a:lnTo>
                <a:lnTo>
                  <a:pt x="438830" y="339206"/>
                </a:lnTo>
                <a:lnTo>
                  <a:pt x="460716" y="301147"/>
                </a:lnTo>
                <a:lnTo>
                  <a:pt x="473848" y="260601"/>
                </a:lnTo>
                <a:lnTo>
                  <a:pt x="478225" y="218809"/>
                </a:lnTo>
                <a:lnTo>
                  <a:pt x="473848" y="177018"/>
                </a:lnTo>
                <a:lnTo>
                  <a:pt x="460716" y="136471"/>
                </a:lnTo>
                <a:lnTo>
                  <a:pt x="438830" y="98413"/>
                </a:lnTo>
                <a:lnTo>
                  <a:pt x="408190" y="64088"/>
                </a:lnTo>
                <a:lnTo>
                  <a:pt x="370680" y="36049"/>
                </a:lnTo>
                <a:lnTo>
                  <a:pt x="329090" y="16022"/>
                </a:lnTo>
                <a:lnTo>
                  <a:pt x="284781" y="4005"/>
                </a:lnTo>
                <a:lnTo>
                  <a:pt x="239112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21276" y="2634933"/>
            <a:ext cx="9293225" cy="11531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19734" algn="l"/>
              </a:tabLst>
            </a:pPr>
            <a:r>
              <a:rPr sz="1450" spc="15" dirty="0">
                <a:latin typeface="Arial MT"/>
                <a:cs typeface="Arial MT"/>
              </a:rPr>
              <a:t>1	</a:t>
            </a:r>
            <a:r>
              <a:rPr sz="3675" spc="7" baseline="1133" dirty="0">
                <a:latin typeface="Courier New"/>
                <a:cs typeface="Courier New"/>
              </a:rPr>
              <a:t>Duration</a:t>
            </a:r>
            <a:r>
              <a:rPr sz="3675" spc="44" baseline="1133" dirty="0">
                <a:latin typeface="Courier New"/>
                <a:cs typeface="Courier New"/>
              </a:rPr>
              <a:t> </a:t>
            </a:r>
            <a:r>
              <a:rPr sz="3675" spc="7" baseline="1133" dirty="0">
                <a:latin typeface="Courier New"/>
                <a:cs typeface="Courier New"/>
              </a:rPr>
              <a:t>windowSize</a:t>
            </a:r>
            <a:r>
              <a:rPr sz="3675" spc="60" baseline="1133" dirty="0">
                <a:latin typeface="Courier New"/>
                <a:cs typeface="Courier New"/>
              </a:rPr>
              <a:t> </a:t>
            </a:r>
            <a:r>
              <a:rPr sz="3675" spc="15" baseline="1133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3675" spc="44" baseline="1133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3675" spc="15" baseline="1133" dirty="0">
                <a:latin typeface="Courier New"/>
                <a:cs typeface="Courier New"/>
              </a:rPr>
              <a:t>Duration</a:t>
            </a:r>
            <a:r>
              <a:rPr sz="3675" spc="15" baseline="1133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3675" i="1" spc="15" baseline="1133" dirty="0">
                <a:solidFill>
                  <a:srgbClr val="080808"/>
                </a:solidFill>
                <a:latin typeface="Courier New"/>
                <a:cs typeface="Courier New"/>
              </a:rPr>
              <a:t>ofSeconds</a:t>
            </a:r>
            <a:r>
              <a:rPr sz="3675" spc="15" baseline="1133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3675" spc="15" baseline="1133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3675" spc="15" baseline="1133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3675" baseline="1133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ourier New"/>
              <a:cs typeface="Courier New"/>
            </a:endParaRPr>
          </a:p>
          <a:p>
            <a:pPr marL="2116455">
              <a:lnSpc>
                <a:spcPct val="100000"/>
              </a:lnSpc>
            </a:pPr>
            <a:r>
              <a:rPr sz="2450" spc="5" dirty="0">
                <a:latin typeface="Courier New"/>
                <a:cs typeface="Courier New"/>
              </a:rPr>
              <a:t>advanceBySize</a:t>
            </a:r>
            <a:r>
              <a:rPr sz="2450" spc="3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Duration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ofSeconds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solidFill>
                  <a:srgbClr val="1750EB"/>
                </a:solidFill>
                <a:latin typeface="Courier New"/>
                <a:cs typeface="Courier New"/>
              </a:rPr>
              <a:t>3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47342" y="3357838"/>
            <a:ext cx="478790" cy="438150"/>
          </a:xfrm>
          <a:custGeom>
            <a:avLst/>
            <a:gdLst/>
            <a:ahLst/>
            <a:cxnLst/>
            <a:rect l="l" t="t" r="r" b="b"/>
            <a:pathLst>
              <a:path w="478789" h="438150">
                <a:moveTo>
                  <a:pt x="239112" y="0"/>
                </a:moveTo>
                <a:lnTo>
                  <a:pt x="193443" y="4005"/>
                </a:lnTo>
                <a:lnTo>
                  <a:pt x="149134" y="16021"/>
                </a:lnTo>
                <a:lnTo>
                  <a:pt x="107544" y="36049"/>
                </a:lnTo>
                <a:lnTo>
                  <a:pt x="70034" y="64087"/>
                </a:lnTo>
                <a:lnTo>
                  <a:pt x="39394" y="98412"/>
                </a:lnTo>
                <a:lnTo>
                  <a:pt x="17508" y="136470"/>
                </a:lnTo>
                <a:lnTo>
                  <a:pt x="4377" y="177017"/>
                </a:lnTo>
                <a:lnTo>
                  <a:pt x="0" y="218809"/>
                </a:lnTo>
                <a:lnTo>
                  <a:pt x="4377" y="260600"/>
                </a:lnTo>
                <a:lnTo>
                  <a:pt x="17508" y="301147"/>
                </a:lnTo>
                <a:lnTo>
                  <a:pt x="39394" y="339205"/>
                </a:lnTo>
                <a:lnTo>
                  <a:pt x="70034" y="373531"/>
                </a:lnTo>
                <a:lnTo>
                  <a:pt x="107544" y="401569"/>
                </a:lnTo>
                <a:lnTo>
                  <a:pt x="149134" y="421596"/>
                </a:lnTo>
                <a:lnTo>
                  <a:pt x="193443" y="433613"/>
                </a:lnTo>
                <a:lnTo>
                  <a:pt x="239112" y="437618"/>
                </a:lnTo>
                <a:lnTo>
                  <a:pt x="284781" y="433613"/>
                </a:lnTo>
                <a:lnTo>
                  <a:pt x="329090" y="421596"/>
                </a:lnTo>
                <a:lnTo>
                  <a:pt x="370680" y="401569"/>
                </a:lnTo>
                <a:lnTo>
                  <a:pt x="408190" y="373531"/>
                </a:lnTo>
                <a:lnTo>
                  <a:pt x="438830" y="339205"/>
                </a:lnTo>
                <a:lnTo>
                  <a:pt x="460716" y="301147"/>
                </a:lnTo>
                <a:lnTo>
                  <a:pt x="473848" y="260600"/>
                </a:lnTo>
                <a:lnTo>
                  <a:pt x="478225" y="218809"/>
                </a:lnTo>
                <a:lnTo>
                  <a:pt x="473848" y="177017"/>
                </a:lnTo>
                <a:lnTo>
                  <a:pt x="460716" y="136470"/>
                </a:lnTo>
                <a:lnTo>
                  <a:pt x="438830" y="98412"/>
                </a:lnTo>
                <a:lnTo>
                  <a:pt x="408190" y="64087"/>
                </a:lnTo>
                <a:lnTo>
                  <a:pt x="370680" y="36049"/>
                </a:lnTo>
                <a:lnTo>
                  <a:pt x="329090" y="16021"/>
                </a:lnTo>
                <a:lnTo>
                  <a:pt x="284781" y="4005"/>
                </a:lnTo>
                <a:lnTo>
                  <a:pt x="239112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21276" y="3445364"/>
            <a:ext cx="1308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Arial MT"/>
                <a:cs typeface="Arial MT"/>
              </a:rPr>
              <a:t>2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99758" y="6824770"/>
            <a:ext cx="20643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FFFFFF"/>
                </a:solidFill>
                <a:latin typeface="Arial MT"/>
                <a:cs typeface="Arial MT"/>
              </a:rPr>
              <a:t>Window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0" dirty="0">
                <a:solidFill>
                  <a:srgbClr val="FFFFFF"/>
                </a:solidFill>
                <a:latin typeface="Arial MT"/>
                <a:cs typeface="Arial MT"/>
              </a:rPr>
              <a:t>Bucket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51948" y="7248214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EE220C"/>
                </a:solidFill>
                <a:latin typeface="Arial MT"/>
                <a:cs typeface="Arial MT"/>
              </a:rPr>
              <a:t>3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23356" y="7966364"/>
            <a:ext cx="8152130" cy="482600"/>
          </a:xfrm>
          <a:prstGeom prst="rect">
            <a:avLst/>
          </a:prstGeom>
          <a:solidFill>
            <a:srgbClr val="ED220D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Start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Arial MT"/>
                <a:cs typeface="Arial MT"/>
              </a:rPr>
              <a:t>inclusive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exclusive.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55028" y="7719073"/>
            <a:ext cx="3622040" cy="621665"/>
          </a:xfrm>
          <a:custGeom>
            <a:avLst/>
            <a:gdLst/>
            <a:ahLst/>
            <a:cxnLst/>
            <a:rect l="l" t="t" r="r" b="b"/>
            <a:pathLst>
              <a:path w="3622040" h="621665">
                <a:moveTo>
                  <a:pt x="3349620" y="0"/>
                </a:moveTo>
                <a:lnTo>
                  <a:pt x="272079" y="0"/>
                </a:lnTo>
                <a:lnTo>
                  <a:pt x="217937" y="208"/>
                </a:lnTo>
                <a:lnTo>
                  <a:pt x="174274" y="1666"/>
                </a:lnTo>
                <a:lnTo>
                  <a:pt x="112396" y="13333"/>
                </a:lnTo>
                <a:lnTo>
                  <a:pt x="51884" y="51884"/>
                </a:lnTo>
                <a:lnTo>
                  <a:pt x="13333" y="112396"/>
                </a:lnTo>
                <a:lnTo>
                  <a:pt x="1666" y="174274"/>
                </a:lnTo>
                <a:lnTo>
                  <a:pt x="208" y="217937"/>
                </a:lnTo>
                <a:lnTo>
                  <a:pt x="0" y="272079"/>
                </a:lnTo>
                <a:lnTo>
                  <a:pt x="0" y="349467"/>
                </a:lnTo>
                <a:lnTo>
                  <a:pt x="208" y="403610"/>
                </a:lnTo>
                <a:lnTo>
                  <a:pt x="1666" y="447273"/>
                </a:lnTo>
                <a:lnTo>
                  <a:pt x="13333" y="509150"/>
                </a:lnTo>
                <a:lnTo>
                  <a:pt x="51884" y="569663"/>
                </a:lnTo>
                <a:lnTo>
                  <a:pt x="112396" y="608213"/>
                </a:lnTo>
                <a:lnTo>
                  <a:pt x="174274" y="619880"/>
                </a:lnTo>
                <a:lnTo>
                  <a:pt x="217937" y="621339"/>
                </a:lnTo>
                <a:lnTo>
                  <a:pt x="272079" y="621547"/>
                </a:lnTo>
                <a:lnTo>
                  <a:pt x="3349620" y="621547"/>
                </a:lnTo>
                <a:lnTo>
                  <a:pt x="3403762" y="621339"/>
                </a:lnTo>
                <a:lnTo>
                  <a:pt x="3447425" y="619880"/>
                </a:lnTo>
                <a:lnTo>
                  <a:pt x="3509301" y="608213"/>
                </a:lnTo>
                <a:lnTo>
                  <a:pt x="3569816" y="569663"/>
                </a:lnTo>
                <a:lnTo>
                  <a:pt x="3608366" y="509150"/>
                </a:lnTo>
                <a:lnTo>
                  <a:pt x="3620029" y="447273"/>
                </a:lnTo>
                <a:lnTo>
                  <a:pt x="3621487" y="403610"/>
                </a:lnTo>
                <a:lnTo>
                  <a:pt x="3621696" y="349467"/>
                </a:lnTo>
                <a:lnTo>
                  <a:pt x="3621696" y="272079"/>
                </a:lnTo>
                <a:lnTo>
                  <a:pt x="3621487" y="217937"/>
                </a:lnTo>
                <a:lnTo>
                  <a:pt x="3620029" y="174274"/>
                </a:lnTo>
                <a:lnTo>
                  <a:pt x="3608366" y="112396"/>
                </a:lnTo>
                <a:lnTo>
                  <a:pt x="3569816" y="51884"/>
                </a:lnTo>
                <a:lnTo>
                  <a:pt x="3509301" y="13333"/>
                </a:lnTo>
                <a:lnTo>
                  <a:pt x="3447425" y="1666"/>
                </a:lnTo>
                <a:lnTo>
                  <a:pt x="3403762" y="208"/>
                </a:lnTo>
                <a:lnTo>
                  <a:pt x="3349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88009" y="8277416"/>
            <a:ext cx="1657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EE220C"/>
                </a:solidFill>
                <a:latin typeface="Arial MT"/>
                <a:cs typeface="Arial MT"/>
              </a:rPr>
              <a:t>6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62735" y="8275408"/>
            <a:ext cx="3054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EE220C"/>
                </a:solidFill>
                <a:latin typeface="Arial MT"/>
                <a:cs typeface="Arial MT"/>
              </a:rPr>
              <a:t>10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930156" y="6691056"/>
            <a:ext cx="3622040" cy="621665"/>
          </a:xfrm>
          <a:custGeom>
            <a:avLst/>
            <a:gdLst/>
            <a:ahLst/>
            <a:cxnLst/>
            <a:rect l="l" t="t" r="r" b="b"/>
            <a:pathLst>
              <a:path w="3622040" h="621665">
                <a:moveTo>
                  <a:pt x="3349617" y="0"/>
                </a:moveTo>
                <a:lnTo>
                  <a:pt x="272079" y="0"/>
                </a:lnTo>
                <a:lnTo>
                  <a:pt x="217937" y="208"/>
                </a:lnTo>
                <a:lnTo>
                  <a:pt x="174274" y="1666"/>
                </a:lnTo>
                <a:lnTo>
                  <a:pt x="112396" y="13332"/>
                </a:lnTo>
                <a:lnTo>
                  <a:pt x="51884" y="51883"/>
                </a:lnTo>
                <a:lnTo>
                  <a:pt x="13333" y="112396"/>
                </a:lnTo>
                <a:lnTo>
                  <a:pt x="1666" y="174273"/>
                </a:lnTo>
                <a:lnTo>
                  <a:pt x="208" y="217937"/>
                </a:lnTo>
                <a:lnTo>
                  <a:pt x="0" y="272079"/>
                </a:lnTo>
                <a:lnTo>
                  <a:pt x="0" y="349466"/>
                </a:lnTo>
                <a:lnTo>
                  <a:pt x="208" y="403609"/>
                </a:lnTo>
                <a:lnTo>
                  <a:pt x="1666" y="447272"/>
                </a:lnTo>
                <a:lnTo>
                  <a:pt x="13333" y="509149"/>
                </a:lnTo>
                <a:lnTo>
                  <a:pt x="51884" y="569662"/>
                </a:lnTo>
                <a:lnTo>
                  <a:pt x="112396" y="608213"/>
                </a:lnTo>
                <a:lnTo>
                  <a:pt x="174274" y="619879"/>
                </a:lnTo>
                <a:lnTo>
                  <a:pt x="217937" y="621338"/>
                </a:lnTo>
                <a:lnTo>
                  <a:pt x="272079" y="621546"/>
                </a:lnTo>
                <a:lnTo>
                  <a:pt x="3349617" y="621546"/>
                </a:lnTo>
                <a:lnTo>
                  <a:pt x="3403759" y="621338"/>
                </a:lnTo>
                <a:lnTo>
                  <a:pt x="3447421" y="619879"/>
                </a:lnTo>
                <a:lnTo>
                  <a:pt x="3509298" y="608213"/>
                </a:lnTo>
                <a:lnTo>
                  <a:pt x="3569813" y="569662"/>
                </a:lnTo>
                <a:lnTo>
                  <a:pt x="3608363" y="509149"/>
                </a:lnTo>
                <a:lnTo>
                  <a:pt x="3620035" y="447272"/>
                </a:lnTo>
                <a:lnTo>
                  <a:pt x="3621494" y="403609"/>
                </a:lnTo>
                <a:lnTo>
                  <a:pt x="3621703" y="349466"/>
                </a:lnTo>
                <a:lnTo>
                  <a:pt x="3621703" y="272079"/>
                </a:lnTo>
                <a:lnTo>
                  <a:pt x="3621494" y="217937"/>
                </a:lnTo>
                <a:lnTo>
                  <a:pt x="3620035" y="174273"/>
                </a:lnTo>
                <a:lnTo>
                  <a:pt x="3608363" y="112396"/>
                </a:lnTo>
                <a:lnTo>
                  <a:pt x="3569813" y="51883"/>
                </a:lnTo>
                <a:lnTo>
                  <a:pt x="3509298" y="13332"/>
                </a:lnTo>
                <a:lnTo>
                  <a:pt x="3447421" y="1666"/>
                </a:lnTo>
                <a:lnTo>
                  <a:pt x="3403759" y="208"/>
                </a:lnTo>
                <a:lnTo>
                  <a:pt x="3349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710942" y="6825953"/>
            <a:ext cx="20643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FFFFFF"/>
                </a:solidFill>
                <a:latin typeface="Arial MT"/>
                <a:cs typeface="Arial MT"/>
              </a:rPr>
              <a:t>Window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0" dirty="0">
                <a:solidFill>
                  <a:srgbClr val="FFFFFF"/>
                </a:solidFill>
                <a:latin typeface="Arial MT"/>
                <a:cs typeface="Arial MT"/>
              </a:rPr>
              <a:t>Bucket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35819" y="7249399"/>
            <a:ext cx="2064385" cy="9315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25"/>
              </a:spcBef>
              <a:tabLst>
                <a:tab pos="1639570" algn="l"/>
              </a:tabLst>
            </a:pPr>
            <a:r>
              <a:rPr sz="2925" spc="22" baseline="1424" dirty="0">
                <a:solidFill>
                  <a:srgbClr val="EE220C"/>
                </a:solidFill>
                <a:latin typeface="Arial MT"/>
                <a:cs typeface="Arial MT"/>
              </a:rPr>
              <a:t>8	</a:t>
            </a:r>
            <a:r>
              <a:rPr sz="1950" spc="15" dirty="0">
                <a:solidFill>
                  <a:srgbClr val="EE220C"/>
                </a:solidFill>
                <a:latin typeface="Arial MT"/>
                <a:cs typeface="Arial MT"/>
              </a:rPr>
              <a:t>9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75" dirty="0">
                <a:solidFill>
                  <a:srgbClr val="FFFFFF"/>
                </a:solidFill>
                <a:latin typeface="Arial MT"/>
                <a:cs typeface="Arial MT"/>
              </a:rPr>
              <a:t>Window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80" dirty="0">
                <a:solidFill>
                  <a:srgbClr val="FFFFFF"/>
                </a:solidFill>
                <a:latin typeface="Arial MT"/>
                <a:cs typeface="Arial MT"/>
              </a:rPr>
              <a:t>Bucket</a:t>
            </a:r>
            <a:r>
              <a:rPr sz="19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237860" y="7247390"/>
            <a:ext cx="3054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5" dirty="0">
                <a:solidFill>
                  <a:srgbClr val="EE220C"/>
                </a:solidFill>
                <a:latin typeface="Arial MT"/>
                <a:cs typeface="Arial MT"/>
              </a:rPr>
              <a:t>14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8627"/>
            <a:ext cx="67805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35" dirty="0">
                <a:latin typeface="Arial"/>
                <a:cs typeface="Arial"/>
              </a:rPr>
              <a:t>Slidin</a:t>
            </a:r>
            <a:r>
              <a:rPr sz="7000" b="1" spc="-120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Windows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1487784"/>
            <a:ext cx="17442180" cy="5227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is </a:t>
            </a:r>
            <a:r>
              <a:rPr sz="3950" spc="-75" dirty="0">
                <a:latin typeface="Arial MT"/>
                <a:cs typeface="Arial MT"/>
              </a:rPr>
              <a:t>a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5" dirty="0">
                <a:latin typeface="Arial MT"/>
                <a:cs typeface="Arial MT"/>
              </a:rPr>
              <a:t>fixed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time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window,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0" dirty="0">
                <a:latin typeface="Arial MT"/>
                <a:cs typeface="Arial MT"/>
              </a:rPr>
              <a:t>but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windows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created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not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30" dirty="0">
                <a:latin typeface="Arial MT"/>
                <a:cs typeface="Arial MT"/>
              </a:rPr>
              <a:t>defined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endParaRPr sz="3950" dirty="0"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  <a:spcBef>
                <a:spcPts val="4550"/>
              </a:spcBef>
            </a:pPr>
            <a:r>
              <a:rPr sz="3950" spc="10" dirty="0">
                <a:latin typeface="Arial MT"/>
                <a:cs typeface="Arial MT"/>
              </a:rPr>
              <a:t>machines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running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clock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60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2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It’s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timestamp</a:t>
            </a:r>
            <a:r>
              <a:rPr sz="3950" dirty="0">
                <a:latin typeface="Arial MT"/>
                <a:cs typeface="Arial MT"/>
              </a:rPr>
              <a:t> 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event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dirty="0">
                <a:latin typeface="Arial MT"/>
                <a:cs typeface="Arial MT"/>
              </a:rPr>
              <a:t> creates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window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71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5" dirty="0">
                <a:latin typeface="Arial MT"/>
                <a:cs typeface="Arial MT"/>
              </a:rPr>
              <a:t>Windows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that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-75" dirty="0">
                <a:latin typeface="Arial MT"/>
                <a:cs typeface="Arial MT"/>
              </a:rPr>
              <a:t>are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0" dirty="0">
                <a:latin typeface="Arial MT"/>
                <a:cs typeface="Arial MT"/>
              </a:rPr>
              <a:t>created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overlap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with</a:t>
            </a:r>
            <a:r>
              <a:rPr sz="3950" spc="-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one </a:t>
            </a:r>
            <a:r>
              <a:rPr sz="3950" spc="-35" dirty="0">
                <a:latin typeface="Arial MT"/>
                <a:cs typeface="Arial MT"/>
              </a:rPr>
              <a:t>another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8627"/>
            <a:ext cx="67805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35" dirty="0">
                <a:latin typeface="Arial"/>
                <a:cs typeface="Arial"/>
              </a:rPr>
              <a:t>Slidin</a:t>
            </a:r>
            <a:r>
              <a:rPr sz="7000" b="1" spc="-120" dirty="0">
                <a:latin typeface="Arial"/>
                <a:cs typeface="Arial"/>
              </a:rPr>
              <a:t>g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65" dirty="0">
                <a:latin typeface="Arial"/>
                <a:cs typeface="Arial"/>
              </a:rPr>
              <a:t>Windows</a:t>
            </a:r>
            <a:endParaRPr sz="7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13272" y="6896654"/>
            <a:ext cx="13768069" cy="1393190"/>
            <a:chOff x="3013272" y="6896654"/>
            <a:chExt cx="13768069" cy="1393190"/>
          </a:xfrm>
        </p:grpSpPr>
        <p:sp>
          <p:nvSpPr>
            <p:cNvPr id="4" name="object 4"/>
            <p:cNvSpPr/>
            <p:nvPr/>
          </p:nvSpPr>
          <p:spPr>
            <a:xfrm>
              <a:off x="3013272" y="6896654"/>
              <a:ext cx="3460115" cy="1393190"/>
            </a:xfrm>
            <a:custGeom>
              <a:avLst/>
              <a:gdLst/>
              <a:ahLst/>
              <a:cxnLst/>
              <a:rect l="l" t="t" r="r" b="b"/>
              <a:pathLst>
                <a:path w="3460115" h="1393190">
                  <a:moveTo>
                    <a:pt x="3140795" y="0"/>
                  </a:moveTo>
                  <a:lnTo>
                    <a:pt x="319318" y="0"/>
                  </a:lnTo>
                  <a:lnTo>
                    <a:pt x="255775" y="244"/>
                  </a:lnTo>
                  <a:lnTo>
                    <a:pt x="204531" y="1955"/>
                  </a:lnTo>
                  <a:lnTo>
                    <a:pt x="163829" y="6601"/>
                  </a:lnTo>
                  <a:lnTo>
                    <a:pt x="93715" y="34512"/>
                  </a:lnTo>
                  <a:lnTo>
                    <a:pt x="60892" y="60891"/>
                  </a:lnTo>
                  <a:lnTo>
                    <a:pt x="34513" y="93714"/>
                  </a:lnTo>
                  <a:lnTo>
                    <a:pt x="15648" y="131910"/>
                  </a:lnTo>
                  <a:lnTo>
                    <a:pt x="1956" y="204530"/>
                  </a:lnTo>
                  <a:lnTo>
                    <a:pt x="244" y="255774"/>
                  </a:lnTo>
                  <a:lnTo>
                    <a:pt x="0" y="319316"/>
                  </a:lnTo>
                  <a:lnTo>
                    <a:pt x="0" y="1073260"/>
                  </a:lnTo>
                  <a:lnTo>
                    <a:pt x="244" y="1136802"/>
                  </a:lnTo>
                  <a:lnTo>
                    <a:pt x="1956" y="1188046"/>
                  </a:lnTo>
                  <a:lnTo>
                    <a:pt x="6601" y="1228749"/>
                  </a:lnTo>
                  <a:lnTo>
                    <a:pt x="34513" y="1298862"/>
                  </a:lnTo>
                  <a:lnTo>
                    <a:pt x="60892" y="1331686"/>
                  </a:lnTo>
                  <a:lnTo>
                    <a:pt x="93715" y="1358065"/>
                  </a:lnTo>
                  <a:lnTo>
                    <a:pt x="131911" y="1376929"/>
                  </a:lnTo>
                  <a:lnTo>
                    <a:pt x="204531" y="1390621"/>
                  </a:lnTo>
                  <a:lnTo>
                    <a:pt x="255775" y="1392332"/>
                  </a:lnTo>
                  <a:lnTo>
                    <a:pt x="319318" y="1392577"/>
                  </a:lnTo>
                  <a:lnTo>
                    <a:pt x="3140795" y="1392577"/>
                  </a:lnTo>
                  <a:lnTo>
                    <a:pt x="3204338" y="1392332"/>
                  </a:lnTo>
                  <a:lnTo>
                    <a:pt x="3255582" y="1390621"/>
                  </a:lnTo>
                  <a:lnTo>
                    <a:pt x="3296285" y="1385976"/>
                  </a:lnTo>
                  <a:lnTo>
                    <a:pt x="3366398" y="1358065"/>
                  </a:lnTo>
                  <a:lnTo>
                    <a:pt x="3399222" y="1331686"/>
                  </a:lnTo>
                  <a:lnTo>
                    <a:pt x="3425601" y="1298862"/>
                  </a:lnTo>
                  <a:lnTo>
                    <a:pt x="3444465" y="1260667"/>
                  </a:lnTo>
                  <a:lnTo>
                    <a:pt x="3458157" y="1188046"/>
                  </a:lnTo>
                  <a:lnTo>
                    <a:pt x="3459868" y="1136802"/>
                  </a:lnTo>
                  <a:lnTo>
                    <a:pt x="3460113" y="1073260"/>
                  </a:lnTo>
                  <a:lnTo>
                    <a:pt x="3460113" y="319316"/>
                  </a:lnTo>
                  <a:lnTo>
                    <a:pt x="3459868" y="255774"/>
                  </a:lnTo>
                  <a:lnTo>
                    <a:pt x="3458157" y="204530"/>
                  </a:lnTo>
                  <a:lnTo>
                    <a:pt x="3453512" y="163828"/>
                  </a:lnTo>
                  <a:lnTo>
                    <a:pt x="3425601" y="93714"/>
                  </a:lnTo>
                  <a:lnTo>
                    <a:pt x="3399222" y="60891"/>
                  </a:lnTo>
                  <a:lnTo>
                    <a:pt x="3366398" y="34512"/>
                  </a:lnTo>
                  <a:lnTo>
                    <a:pt x="3328203" y="15647"/>
                  </a:lnTo>
                  <a:lnTo>
                    <a:pt x="3255582" y="1955"/>
                  </a:lnTo>
                  <a:lnTo>
                    <a:pt x="3204338" y="244"/>
                  </a:lnTo>
                  <a:lnTo>
                    <a:pt x="3140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3680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0030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36381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2732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9083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85433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41426" y="6896654"/>
              <a:ext cx="3460115" cy="1393190"/>
            </a:xfrm>
            <a:custGeom>
              <a:avLst/>
              <a:gdLst/>
              <a:ahLst/>
              <a:cxnLst/>
              <a:rect l="l" t="t" r="r" b="b"/>
              <a:pathLst>
                <a:path w="3460115" h="1393190">
                  <a:moveTo>
                    <a:pt x="3140795" y="0"/>
                  </a:moveTo>
                  <a:lnTo>
                    <a:pt x="319316" y="0"/>
                  </a:lnTo>
                  <a:lnTo>
                    <a:pt x="255774" y="244"/>
                  </a:lnTo>
                  <a:lnTo>
                    <a:pt x="204530" y="1955"/>
                  </a:lnTo>
                  <a:lnTo>
                    <a:pt x="163828" y="6601"/>
                  </a:lnTo>
                  <a:lnTo>
                    <a:pt x="93714" y="34512"/>
                  </a:lnTo>
                  <a:lnTo>
                    <a:pt x="60891" y="60891"/>
                  </a:lnTo>
                  <a:lnTo>
                    <a:pt x="34512" y="93714"/>
                  </a:lnTo>
                  <a:lnTo>
                    <a:pt x="15647" y="131910"/>
                  </a:lnTo>
                  <a:lnTo>
                    <a:pt x="1955" y="204530"/>
                  </a:lnTo>
                  <a:lnTo>
                    <a:pt x="244" y="255774"/>
                  </a:lnTo>
                  <a:lnTo>
                    <a:pt x="0" y="319316"/>
                  </a:lnTo>
                  <a:lnTo>
                    <a:pt x="0" y="1073260"/>
                  </a:lnTo>
                  <a:lnTo>
                    <a:pt x="244" y="1136802"/>
                  </a:lnTo>
                  <a:lnTo>
                    <a:pt x="1955" y="1188046"/>
                  </a:lnTo>
                  <a:lnTo>
                    <a:pt x="6601" y="1228749"/>
                  </a:lnTo>
                  <a:lnTo>
                    <a:pt x="34512" y="1298862"/>
                  </a:lnTo>
                  <a:lnTo>
                    <a:pt x="60891" y="1331686"/>
                  </a:lnTo>
                  <a:lnTo>
                    <a:pt x="93714" y="1358065"/>
                  </a:lnTo>
                  <a:lnTo>
                    <a:pt x="131910" y="1376929"/>
                  </a:lnTo>
                  <a:lnTo>
                    <a:pt x="204530" y="1390621"/>
                  </a:lnTo>
                  <a:lnTo>
                    <a:pt x="255774" y="1392332"/>
                  </a:lnTo>
                  <a:lnTo>
                    <a:pt x="319316" y="1392577"/>
                  </a:lnTo>
                  <a:lnTo>
                    <a:pt x="3140795" y="1392577"/>
                  </a:lnTo>
                  <a:lnTo>
                    <a:pt x="3204337" y="1392332"/>
                  </a:lnTo>
                  <a:lnTo>
                    <a:pt x="3255581" y="1390621"/>
                  </a:lnTo>
                  <a:lnTo>
                    <a:pt x="3296284" y="1385976"/>
                  </a:lnTo>
                  <a:lnTo>
                    <a:pt x="3366397" y="1358065"/>
                  </a:lnTo>
                  <a:lnTo>
                    <a:pt x="3399220" y="1331686"/>
                  </a:lnTo>
                  <a:lnTo>
                    <a:pt x="3425600" y="1298862"/>
                  </a:lnTo>
                  <a:lnTo>
                    <a:pt x="3444464" y="1260667"/>
                  </a:lnTo>
                  <a:lnTo>
                    <a:pt x="3458157" y="1188046"/>
                  </a:lnTo>
                  <a:lnTo>
                    <a:pt x="3459868" y="1136802"/>
                  </a:lnTo>
                  <a:lnTo>
                    <a:pt x="3460113" y="1073260"/>
                  </a:lnTo>
                  <a:lnTo>
                    <a:pt x="3460113" y="319316"/>
                  </a:lnTo>
                  <a:lnTo>
                    <a:pt x="3459868" y="255774"/>
                  </a:lnTo>
                  <a:lnTo>
                    <a:pt x="3458157" y="204530"/>
                  </a:lnTo>
                  <a:lnTo>
                    <a:pt x="3453511" y="163828"/>
                  </a:lnTo>
                  <a:lnTo>
                    <a:pt x="3425600" y="93714"/>
                  </a:lnTo>
                  <a:lnTo>
                    <a:pt x="3399220" y="60891"/>
                  </a:lnTo>
                  <a:lnTo>
                    <a:pt x="3366397" y="34512"/>
                  </a:lnTo>
                  <a:lnTo>
                    <a:pt x="3328202" y="15647"/>
                  </a:lnTo>
                  <a:lnTo>
                    <a:pt x="3255581" y="1955"/>
                  </a:lnTo>
                  <a:lnTo>
                    <a:pt x="3204337" y="244"/>
                  </a:lnTo>
                  <a:lnTo>
                    <a:pt x="3140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31833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48183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64535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0886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97237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13586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92737" y="6896654"/>
              <a:ext cx="3460115" cy="1393190"/>
            </a:xfrm>
            <a:custGeom>
              <a:avLst/>
              <a:gdLst/>
              <a:ahLst/>
              <a:cxnLst/>
              <a:rect l="l" t="t" r="r" b="b"/>
              <a:pathLst>
                <a:path w="3460115" h="1393190">
                  <a:moveTo>
                    <a:pt x="3140792" y="0"/>
                  </a:moveTo>
                  <a:lnTo>
                    <a:pt x="319318" y="0"/>
                  </a:lnTo>
                  <a:lnTo>
                    <a:pt x="255775" y="244"/>
                  </a:lnTo>
                  <a:lnTo>
                    <a:pt x="204530" y="1955"/>
                  </a:lnTo>
                  <a:lnTo>
                    <a:pt x="163828" y="6601"/>
                  </a:lnTo>
                  <a:lnTo>
                    <a:pt x="93715" y="34512"/>
                  </a:lnTo>
                  <a:lnTo>
                    <a:pt x="60891" y="60891"/>
                  </a:lnTo>
                  <a:lnTo>
                    <a:pt x="34512" y="93714"/>
                  </a:lnTo>
                  <a:lnTo>
                    <a:pt x="15647" y="131910"/>
                  </a:lnTo>
                  <a:lnTo>
                    <a:pt x="1955" y="204530"/>
                  </a:lnTo>
                  <a:lnTo>
                    <a:pt x="244" y="255774"/>
                  </a:lnTo>
                  <a:lnTo>
                    <a:pt x="0" y="319316"/>
                  </a:lnTo>
                  <a:lnTo>
                    <a:pt x="0" y="1073260"/>
                  </a:lnTo>
                  <a:lnTo>
                    <a:pt x="244" y="1136802"/>
                  </a:lnTo>
                  <a:lnTo>
                    <a:pt x="1955" y="1188046"/>
                  </a:lnTo>
                  <a:lnTo>
                    <a:pt x="6601" y="1228749"/>
                  </a:lnTo>
                  <a:lnTo>
                    <a:pt x="34512" y="1298862"/>
                  </a:lnTo>
                  <a:lnTo>
                    <a:pt x="60891" y="1331686"/>
                  </a:lnTo>
                  <a:lnTo>
                    <a:pt x="93715" y="1358065"/>
                  </a:lnTo>
                  <a:lnTo>
                    <a:pt x="131910" y="1376929"/>
                  </a:lnTo>
                  <a:lnTo>
                    <a:pt x="204530" y="1390621"/>
                  </a:lnTo>
                  <a:lnTo>
                    <a:pt x="255775" y="1392332"/>
                  </a:lnTo>
                  <a:lnTo>
                    <a:pt x="319318" y="1392577"/>
                  </a:lnTo>
                  <a:lnTo>
                    <a:pt x="3140792" y="1392577"/>
                  </a:lnTo>
                  <a:lnTo>
                    <a:pt x="3204336" y="1392332"/>
                  </a:lnTo>
                  <a:lnTo>
                    <a:pt x="3255582" y="1390621"/>
                  </a:lnTo>
                  <a:lnTo>
                    <a:pt x="3296284" y="1385976"/>
                  </a:lnTo>
                  <a:lnTo>
                    <a:pt x="3366398" y="1358065"/>
                  </a:lnTo>
                  <a:lnTo>
                    <a:pt x="3399221" y="1331686"/>
                  </a:lnTo>
                  <a:lnTo>
                    <a:pt x="3425601" y="1298862"/>
                  </a:lnTo>
                  <a:lnTo>
                    <a:pt x="3444468" y="1260667"/>
                  </a:lnTo>
                  <a:lnTo>
                    <a:pt x="3458157" y="1188046"/>
                  </a:lnTo>
                  <a:lnTo>
                    <a:pt x="3459868" y="1136802"/>
                  </a:lnTo>
                  <a:lnTo>
                    <a:pt x="3460112" y="1073260"/>
                  </a:lnTo>
                  <a:lnTo>
                    <a:pt x="3460112" y="319316"/>
                  </a:lnTo>
                  <a:lnTo>
                    <a:pt x="3459868" y="255774"/>
                  </a:lnTo>
                  <a:lnTo>
                    <a:pt x="3458157" y="204530"/>
                  </a:lnTo>
                  <a:lnTo>
                    <a:pt x="3453512" y="163828"/>
                  </a:lnTo>
                  <a:lnTo>
                    <a:pt x="3425601" y="93714"/>
                  </a:lnTo>
                  <a:lnTo>
                    <a:pt x="3399221" y="60891"/>
                  </a:lnTo>
                  <a:lnTo>
                    <a:pt x="3366398" y="34512"/>
                  </a:lnTo>
                  <a:lnTo>
                    <a:pt x="3328200" y="15647"/>
                  </a:lnTo>
                  <a:lnTo>
                    <a:pt x="3255582" y="1955"/>
                  </a:lnTo>
                  <a:lnTo>
                    <a:pt x="3204336" y="244"/>
                  </a:lnTo>
                  <a:lnTo>
                    <a:pt x="3140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83144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99499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15847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32194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48553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64900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20893" y="6896654"/>
              <a:ext cx="3460115" cy="1393190"/>
            </a:xfrm>
            <a:custGeom>
              <a:avLst/>
              <a:gdLst/>
              <a:ahLst/>
              <a:cxnLst/>
              <a:rect l="l" t="t" r="r" b="b"/>
              <a:pathLst>
                <a:path w="3460115" h="1393190">
                  <a:moveTo>
                    <a:pt x="3140794" y="0"/>
                  </a:moveTo>
                  <a:lnTo>
                    <a:pt x="319320" y="0"/>
                  </a:lnTo>
                  <a:lnTo>
                    <a:pt x="255776" y="244"/>
                  </a:lnTo>
                  <a:lnTo>
                    <a:pt x="204530" y="1955"/>
                  </a:lnTo>
                  <a:lnTo>
                    <a:pt x="163827" y="6601"/>
                  </a:lnTo>
                  <a:lnTo>
                    <a:pt x="93712" y="34512"/>
                  </a:lnTo>
                  <a:lnTo>
                    <a:pt x="60886" y="60891"/>
                  </a:lnTo>
                  <a:lnTo>
                    <a:pt x="34506" y="93714"/>
                  </a:lnTo>
                  <a:lnTo>
                    <a:pt x="15643" y="131910"/>
                  </a:lnTo>
                  <a:lnTo>
                    <a:pt x="1955" y="204530"/>
                  </a:lnTo>
                  <a:lnTo>
                    <a:pt x="244" y="255774"/>
                  </a:lnTo>
                  <a:lnTo>
                    <a:pt x="0" y="319316"/>
                  </a:lnTo>
                  <a:lnTo>
                    <a:pt x="0" y="1073260"/>
                  </a:lnTo>
                  <a:lnTo>
                    <a:pt x="244" y="1136802"/>
                  </a:lnTo>
                  <a:lnTo>
                    <a:pt x="1955" y="1188046"/>
                  </a:lnTo>
                  <a:lnTo>
                    <a:pt x="6599" y="1228749"/>
                  </a:lnTo>
                  <a:lnTo>
                    <a:pt x="34506" y="1298862"/>
                  </a:lnTo>
                  <a:lnTo>
                    <a:pt x="60886" y="1331686"/>
                  </a:lnTo>
                  <a:lnTo>
                    <a:pt x="93712" y="1358065"/>
                  </a:lnTo>
                  <a:lnTo>
                    <a:pt x="131912" y="1376929"/>
                  </a:lnTo>
                  <a:lnTo>
                    <a:pt x="204530" y="1390621"/>
                  </a:lnTo>
                  <a:lnTo>
                    <a:pt x="255776" y="1392332"/>
                  </a:lnTo>
                  <a:lnTo>
                    <a:pt x="319320" y="1392577"/>
                  </a:lnTo>
                  <a:lnTo>
                    <a:pt x="3140794" y="1392577"/>
                  </a:lnTo>
                  <a:lnTo>
                    <a:pt x="3204336" y="1392332"/>
                  </a:lnTo>
                  <a:lnTo>
                    <a:pt x="3255580" y="1390621"/>
                  </a:lnTo>
                  <a:lnTo>
                    <a:pt x="3296282" y="1385976"/>
                  </a:lnTo>
                  <a:lnTo>
                    <a:pt x="3366396" y="1358065"/>
                  </a:lnTo>
                  <a:lnTo>
                    <a:pt x="3399218" y="1331686"/>
                  </a:lnTo>
                  <a:lnTo>
                    <a:pt x="3425597" y="1298862"/>
                  </a:lnTo>
                  <a:lnTo>
                    <a:pt x="3444460" y="1260667"/>
                  </a:lnTo>
                  <a:lnTo>
                    <a:pt x="3458157" y="1188046"/>
                  </a:lnTo>
                  <a:lnTo>
                    <a:pt x="3459869" y="1136802"/>
                  </a:lnTo>
                  <a:lnTo>
                    <a:pt x="3460114" y="1073260"/>
                  </a:lnTo>
                  <a:lnTo>
                    <a:pt x="3460114" y="319316"/>
                  </a:lnTo>
                  <a:lnTo>
                    <a:pt x="3459869" y="255774"/>
                  </a:lnTo>
                  <a:lnTo>
                    <a:pt x="3458157" y="204530"/>
                  </a:lnTo>
                  <a:lnTo>
                    <a:pt x="3453510" y="163828"/>
                  </a:lnTo>
                  <a:lnTo>
                    <a:pt x="3425597" y="93714"/>
                  </a:lnTo>
                  <a:lnTo>
                    <a:pt x="3399218" y="60891"/>
                  </a:lnTo>
                  <a:lnTo>
                    <a:pt x="3366396" y="34512"/>
                  </a:lnTo>
                  <a:lnTo>
                    <a:pt x="3328202" y="15647"/>
                  </a:lnTo>
                  <a:lnTo>
                    <a:pt x="3255580" y="1955"/>
                  </a:lnTo>
                  <a:lnTo>
                    <a:pt x="3204336" y="244"/>
                  </a:lnTo>
                  <a:lnTo>
                    <a:pt x="31407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411298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27646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4004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60352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76699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93048" y="6954703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5">
                  <a:moveTo>
                    <a:pt x="0" y="405314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43861" y="7586209"/>
            <a:ext cx="136880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4990" algn="l"/>
                <a:tab pos="1181100" algn="l"/>
                <a:tab pos="1807845" algn="l"/>
                <a:tab pos="2434590" algn="l"/>
                <a:tab pos="3060700" algn="l"/>
                <a:tab pos="3463925" algn="l"/>
                <a:tab pos="4009390" algn="l"/>
                <a:tab pos="4647565" algn="l"/>
                <a:tab pos="5285740" algn="l"/>
                <a:tab pos="5853430" algn="l"/>
                <a:tab pos="6491605" algn="l"/>
                <a:tab pos="7486650" algn="l"/>
                <a:tab pos="8075930" algn="l"/>
                <a:tab pos="8667750" algn="l"/>
                <a:tab pos="9305290" algn="l"/>
                <a:tab pos="9848215" algn="l"/>
                <a:tab pos="10297795" algn="l"/>
                <a:tab pos="10843260" algn="l"/>
                <a:tab pos="11481435" algn="l"/>
                <a:tab pos="12119610" algn="l"/>
                <a:tab pos="12771755" algn="l"/>
                <a:tab pos="13395325" algn="l"/>
              </a:tabLst>
            </a:pP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0	1	2	3	4	5	6	7	8	9	10	11 </a:t>
            </a:r>
            <a:r>
              <a:rPr sz="19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14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16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17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18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19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20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21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22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950" spc="15" dirty="0">
                <a:solidFill>
                  <a:srgbClr val="FFFFFF"/>
                </a:solidFill>
                <a:latin typeface="Arial MT"/>
                <a:cs typeface="Arial MT"/>
              </a:rPr>
              <a:t>23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72594" y="8450821"/>
            <a:ext cx="1454150" cy="48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sz="2600" spc="80" dirty="0">
                <a:solidFill>
                  <a:srgbClr val="FFFFFF"/>
                </a:solidFill>
                <a:latin typeface="Arial MT"/>
                <a:cs typeface="Arial MT"/>
              </a:rPr>
              <a:t>Seconds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4144" y="2298693"/>
            <a:ext cx="11336020" cy="779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Courier New"/>
                <a:cs typeface="Courier New"/>
              </a:rPr>
              <a:t>SlidingWindows</a:t>
            </a:r>
            <a:r>
              <a:rPr sz="2450" spc="30" dirty="0">
                <a:latin typeface="Courier New"/>
                <a:cs typeface="Courier New"/>
              </a:rPr>
              <a:t> </a:t>
            </a:r>
            <a:r>
              <a:rPr sz="2450" spc="5" dirty="0">
                <a:latin typeface="Courier New"/>
                <a:cs typeface="Courier New"/>
              </a:rPr>
              <a:t>slidingWindow</a:t>
            </a:r>
            <a:r>
              <a:rPr sz="2450" spc="45" dirty="0">
                <a:latin typeface="Courier New"/>
                <a:cs typeface="Courier New"/>
              </a:rPr>
              <a:t> 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45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450" spc="10" dirty="0">
                <a:latin typeface="Courier New"/>
                <a:cs typeface="Courier New"/>
              </a:rPr>
              <a:t>SlidingWindows</a:t>
            </a:r>
            <a:endParaRPr sz="2450">
              <a:latin typeface="Courier New"/>
              <a:cs typeface="Courier New"/>
            </a:endParaRPr>
          </a:p>
          <a:p>
            <a:pPr marL="1520190">
              <a:lnSpc>
                <a:spcPct val="100000"/>
              </a:lnSpc>
              <a:spcBef>
                <a:spcPts val="30"/>
              </a:spcBef>
            </a:pP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ofTimeDifferenceWithNoGrace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latin typeface="Courier New"/>
                <a:cs typeface="Courier New"/>
              </a:rPr>
              <a:t>Duration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2450" i="1" spc="10" dirty="0">
                <a:solidFill>
                  <a:srgbClr val="080808"/>
                </a:solidFill>
                <a:latin typeface="Courier New"/>
                <a:cs typeface="Courier New"/>
              </a:rPr>
              <a:t>ofSeconds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2450" spc="10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2450" spc="10" dirty="0">
                <a:solidFill>
                  <a:srgbClr val="080808"/>
                </a:solidFill>
                <a:latin typeface="Courier New"/>
                <a:cs typeface="Courier New"/>
              </a:rPr>
              <a:t>));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78010" y="6276550"/>
            <a:ext cx="532130" cy="516255"/>
          </a:xfrm>
          <a:custGeom>
            <a:avLst/>
            <a:gdLst/>
            <a:ahLst/>
            <a:cxnLst/>
            <a:rect l="l" t="t" r="r" b="b"/>
            <a:pathLst>
              <a:path w="532129" h="516254">
                <a:moveTo>
                  <a:pt x="288714" y="0"/>
                </a:moveTo>
                <a:lnTo>
                  <a:pt x="243216" y="0"/>
                </a:lnTo>
                <a:lnTo>
                  <a:pt x="198251" y="7489"/>
                </a:lnTo>
                <a:lnTo>
                  <a:pt x="154885" y="22469"/>
                </a:lnTo>
                <a:lnTo>
                  <a:pt x="114185" y="44938"/>
                </a:lnTo>
                <a:lnTo>
                  <a:pt x="77216" y="74897"/>
                </a:lnTo>
                <a:lnTo>
                  <a:pt x="46330" y="110754"/>
                </a:lnTo>
                <a:lnTo>
                  <a:pt x="23165" y="150232"/>
                </a:lnTo>
                <a:lnTo>
                  <a:pt x="7721" y="192294"/>
                </a:lnTo>
                <a:lnTo>
                  <a:pt x="0" y="235908"/>
                </a:lnTo>
                <a:lnTo>
                  <a:pt x="0" y="280039"/>
                </a:lnTo>
                <a:lnTo>
                  <a:pt x="7721" y="323653"/>
                </a:lnTo>
                <a:lnTo>
                  <a:pt x="23165" y="365715"/>
                </a:lnTo>
                <a:lnTo>
                  <a:pt x="46330" y="405193"/>
                </a:lnTo>
                <a:lnTo>
                  <a:pt x="77216" y="441051"/>
                </a:lnTo>
                <a:lnTo>
                  <a:pt x="114185" y="471009"/>
                </a:lnTo>
                <a:lnTo>
                  <a:pt x="154885" y="493478"/>
                </a:lnTo>
                <a:lnTo>
                  <a:pt x="198251" y="508458"/>
                </a:lnTo>
                <a:lnTo>
                  <a:pt x="243216" y="515947"/>
                </a:lnTo>
                <a:lnTo>
                  <a:pt x="288714" y="515947"/>
                </a:lnTo>
                <a:lnTo>
                  <a:pt x="333678" y="508458"/>
                </a:lnTo>
                <a:lnTo>
                  <a:pt x="377044" y="493478"/>
                </a:lnTo>
                <a:lnTo>
                  <a:pt x="417744" y="471009"/>
                </a:lnTo>
                <a:lnTo>
                  <a:pt x="454713" y="441051"/>
                </a:lnTo>
                <a:lnTo>
                  <a:pt x="485599" y="405193"/>
                </a:lnTo>
                <a:lnTo>
                  <a:pt x="508764" y="365715"/>
                </a:lnTo>
                <a:lnTo>
                  <a:pt x="524207" y="323653"/>
                </a:lnTo>
                <a:lnTo>
                  <a:pt x="531929" y="280039"/>
                </a:lnTo>
                <a:lnTo>
                  <a:pt x="531929" y="235908"/>
                </a:lnTo>
                <a:lnTo>
                  <a:pt x="524207" y="192294"/>
                </a:lnTo>
                <a:lnTo>
                  <a:pt x="508764" y="150232"/>
                </a:lnTo>
                <a:lnTo>
                  <a:pt x="485599" y="110754"/>
                </a:lnTo>
                <a:lnTo>
                  <a:pt x="454713" y="74897"/>
                </a:lnTo>
                <a:lnTo>
                  <a:pt x="417744" y="44938"/>
                </a:lnTo>
                <a:lnTo>
                  <a:pt x="377044" y="22469"/>
                </a:lnTo>
                <a:lnTo>
                  <a:pt x="333678" y="7489"/>
                </a:lnTo>
                <a:lnTo>
                  <a:pt x="288714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74071" y="6390056"/>
            <a:ext cx="1524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 MT"/>
                <a:cs typeface="Arial MT"/>
              </a:rPr>
              <a:t>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02327" y="5029101"/>
            <a:ext cx="3336925" cy="905510"/>
          </a:xfrm>
          <a:custGeom>
            <a:avLst/>
            <a:gdLst/>
            <a:ahLst/>
            <a:cxnLst/>
            <a:rect l="l" t="t" r="r" b="b"/>
            <a:pathLst>
              <a:path w="3336925" h="905510">
                <a:moveTo>
                  <a:pt x="3096335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665301"/>
                </a:lnTo>
                <a:lnTo>
                  <a:pt x="183" y="713079"/>
                </a:lnTo>
                <a:lnTo>
                  <a:pt x="1470" y="751610"/>
                </a:lnTo>
                <a:lnTo>
                  <a:pt x="11766" y="806214"/>
                </a:lnTo>
                <a:lnTo>
                  <a:pt x="45785" y="859613"/>
                </a:lnTo>
                <a:lnTo>
                  <a:pt x="99184" y="893632"/>
                </a:lnTo>
                <a:lnTo>
                  <a:pt x="153788" y="903927"/>
                </a:lnTo>
                <a:lnTo>
                  <a:pt x="192319" y="905214"/>
                </a:lnTo>
                <a:lnTo>
                  <a:pt x="240097" y="905398"/>
                </a:lnTo>
                <a:lnTo>
                  <a:pt x="3096335" y="905398"/>
                </a:lnTo>
                <a:lnTo>
                  <a:pt x="3144113" y="905214"/>
                </a:lnTo>
                <a:lnTo>
                  <a:pt x="3182644" y="903927"/>
                </a:lnTo>
                <a:lnTo>
                  <a:pt x="3237248" y="893632"/>
                </a:lnTo>
                <a:lnTo>
                  <a:pt x="3290647" y="859613"/>
                </a:lnTo>
                <a:lnTo>
                  <a:pt x="3324666" y="806214"/>
                </a:lnTo>
                <a:lnTo>
                  <a:pt x="3334961" y="751610"/>
                </a:lnTo>
                <a:lnTo>
                  <a:pt x="3336248" y="713079"/>
                </a:lnTo>
                <a:lnTo>
                  <a:pt x="3336432" y="665301"/>
                </a:lnTo>
                <a:lnTo>
                  <a:pt x="3336432" y="240097"/>
                </a:lnTo>
                <a:lnTo>
                  <a:pt x="3336248" y="192319"/>
                </a:lnTo>
                <a:lnTo>
                  <a:pt x="3334961" y="153788"/>
                </a:lnTo>
                <a:lnTo>
                  <a:pt x="3324666" y="99184"/>
                </a:lnTo>
                <a:lnTo>
                  <a:pt x="3290647" y="45785"/>
                </a:lnTo>
                <a:lnTo>
                  <a:pt x="3237248" y="11766"/>
                </a:lnTo>
                <a:lnTo>
                  <a:pt x="3182644" y="1470"/>
                </a:lnTo>
                <a:lnTo>
                  <a:pt x="3144113" y="183"/>
                </a:lnTo>
                <a:lnTo>
                  <a:pt x="3096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88804" y="5336601"/>
            <a:ext cx="27768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50" spc="20" dirty="0">
                <a:solidFill>
                  <a:srgbClr val="FFFFFF"/>
                </a:solidFill>
                <a:latin typeface="Arial MT"/>
                <a:cs typeface="Arial MT"/>
              </a:rPr>
              <a:t>Window(1,</a:t>
            </a:r>
            <a:r>
              <a:rPr sz="16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Arial MT"/>
                <a:cs typeface="Arial MT"/>
              </a:rPr>
              <a:t>6)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Arial MT"/>
                <a:cs typeface="Arial MT"/>
              </a:rPr>
              <a:t>-&gt;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A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1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65663" y="6016743"/>
            <a:ext cx="1614170" cy="762635"/>
            <a:chOff x="5865663" y="6016743"/>
            <a:chExt cx="1614170" cy="762635"/>
          </a:xfrm>
        </p:grpSpPr>
        <p:sp>
          <p:nvSpPr>
            <p:cNvPr id="40" name="object 40"/>
            <p:cNvSpPr/>
            <p:nvPr/>
          </p:nvSpPr>
          <p:spPr>
            <a:xfrm>
              <a:off x="5929338" y="6080418"/>
              <a:ext cx="227329" cy="227329"/>
            </a:xfrm>
            <a:custGeom>
              <a:avLst/>
              <a:gdLst/>
              <a:ahLst/>
              <a:cxnLst/>
              <a:rect l="l" t="t" r="r" b="b"/>
              <a:pathLst>
                <a:path w="227329" h="227329">
                  <a:moveTo>
                    <a:pt x="227267" y="227267"/>
                  </a:moveTo>
                  <a:lnTo>
                    <a:pt x="7404" y="740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65663" y="6016743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35539" y="106618"/>
                  </a:lnTo>
                  <a:lnTo>
                    <a:pt x="106618" y="35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47527" y="6262883"/>
              <a:ext cx="532130" cy="516255"/>
            </a:xfrm>
            <a:custGeom>
              <a:avLst/>
              <a:gdLst/>
              <a:ahLst/>
              <a:cxnLst/>
              <a:rect l="l" t="t" r="r" b="b"/>
              <a:pathLst>
                <a:path w="532129" h="516254">
                  <a:moveTo>
                    <a:pt x="288714" y="0"/>
                  </a:moveTo>
                  <a:lnTo>
                    <a:pt x="243216" y="0"/>
                  </a:lnTo>
                  <a:lnTo>
                    <a:pt x="198251" y="7489"/>
                  </a:lnTo>
                  <a:lnTo>
                    <a:pt x="154885" y="22468"/>
                  </a:lnTo>
                  <a:lnTo>
                    <a:pt x="114185" y="44937"/>
                  </a:lnTo>
                  <a:lnTo>
                    <a:pt x="77216" y="74896"/>
                  </a:lnTo>
                  <a:lnTo>
                    <a:pt x="46330" y="110754"/>
                  </a:lnTo>
                  <a:lnTo>
                    <a:pt x="23165" y="150231"/>
                  </a:lnTo>
                  <a:lnTo>
                    <a:pt x="7721" y="192294"/>
                  </a:lnTo>
                  <a:lnTo>
                    <a:pt x="0" y="235908"/>
                  </a:lnTo>
                  <a:lnTo>
                    <a:pt x="0" y="280039"/>
                  </a:lnTo>
                  <a:lnTo>
                    <a:pt x="7721" y="323653"/>
                  </a:lnTo>
                  <a:lnTo>
                    <a:pt x="23165" y="365715"/>
                  </a:lnTo>
                  <a:lnTo>
                    <a:pt x="46330" y="405192"/>
                  </a:lnTo>
                  <a:lnTo>
                    <a:pt x="77216" y="441050"/>
                  </a:lnTo>
                  <a:lnTo>
                    <a:pt x="114185" y="471009"/>
                  </a:lnTo>
                  <a:lnTo>
                    <a:pt x="154885" y="493478"/>
                  </a:lnTo>
                  <a:lnTo>
                    <a:pt x="198251" y="508457"/>
                  </a:lnTo>
                  <a:lnTo>
                    <a:pt x="243216" y="515947"/>
                  </a:lnTo>
                  <a:lnTo>
                    <a:pt x="288714" y="515947"/>
                  </a:lnTo>
                  <a:lnTo>
                    <a:pt x="333678" y="508457"/>
                  </a:lnTo>
                  <a:lnTo>
                    <a:pt x="377044" y="493478"/>
                  </a:lnTo>
                  <a:lnTo>
                    <a:pt x="417744" y="471009"/>
                  </a:lnTo>
                  <a:lnTo>
                    <a:pt x="454713" y="441050"/>
                  </a:lnTo>
                  <a:lnTo>
                    <a:pt x="485599" y="405192"/>
                  </a:lnTo>
                  <a:lnTo>
                    <a:pt x="508764" y="365715"/>
                  </a:lnTo>
                  <a:lnTo>
                    <a:pt x="524207" y="323653"/>
                  </a:lnTo>
                  <a:lnTo>
                    <a:pt x="531929" y="280039"/>
                  </a:lnTo>
                  <a:lnTo>
                    <a:pt x="531929" y="235908"/>
                  </a:lnTo>
                  <a:lnTo>
                    <a:pt x="524207" y="192294"/>
                  </a:lnTo>
                  <a:lnTo>
                    <a:pt x="508764" y="150231"/>
                  </a:lnTo>
                  <a:lnTo>
                    <a:pt x="485599" y="110754"/>
                  </a:lnTo>
                  <a:lnTo>
                    <a:pt x="454713" y="74896"/>
                  </a:lnTo>
                  <a:lnTo>
                    <a:pt x="417744" y="44937"/>
                  </a:lnTo>
                  <a:lnTo>
                    <a:pt x="377044" y="22468"/>
                  </a:lnTo>
                  <a:lnTo>
                    <a:pt x="333678" y="7489"/>
                  </a:lnTo>
                  <a:lnTo>
                    <a:pt x="288714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143588" y="6376389"/>
            <a:ext cx="1524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 MT"/>
                <a:cs typeface="Arial MT"/>
              </a:rPr>
              <a:t>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11423" y="3916348"/>
            <a:ext cx="3336925" cy="905510"/>
          </a:xfrm>
          <a:custGeom>
            <a:avLst/>
            <a:gdLst/>
            <a:ahLst/>
            <a:cxnLst/>
            <a:rect l="l" t="t" r="r" b="b"/>
            <a:pathLst>
              <a:path w="3336925" h="905510">
                <a:moveTo>
                  <a:pt x="3096333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665301"/>
                </a:lnTo>
                <a:lnTo>
                  <a:pt x="183" y="713079"/>
                </a:lnTo>
                <a:lnTo>
                  <a:pt x="1470" y="751610"/>
                </a:lnTo>
                <a:lnTo>
                  <a:pt x="11765" y="806214"/>
                </a:lnTo>
                <a:lnTo>
                  <a:pt x="45784" y="859613"/>
                </a:lnTo>
                <a:lnTo>
                  <a:pt x="99184" y="893632"/>
                </a:lnTo>
                <a:lnTo>
                  <a:pt x="153787" y="903927"/>
                </a:lnTo>
                <a:lnTo>
                  <a:pt x="192318" y="905214"/>
                </a:lnTo>
                <a:lnTo>
                  <a:pt x="240096" y="905398"/>
                </a:lnTo>
                <a:lnTo>
                  <a:pt x="3096333" y="905398"/>
                </a:lnTo>
                <a:lnTo>
                  <a:pt x="3144112" y="905214"/>
                </a:lnTo>
                <a:lnTo>
                  <a:pt x="3182643" y="903927"/>
                </a:lnTo>
                <a:lnTo>
                  <a:pt x="3237246" y="893632"/>
                </a:lnTo>
                <a:lnTo>
                  <a:pt x="3290646" y="859613"/>
                </a:lnTo>
                <a:lnTo>
                  <a:pt x="3324665" y="806214"/>
                </a:lnTo>
                <a:lnTo>
                  <a:pt x="3334960" y="751610"/>
                </a:lnTo>
                <a:lnTo>
                  <a:pt x="3336247" y="713079"/>
                </a:lnTo>
                <a:lnTo>
                  <a:pt x="3336431" y="665301"/>
                </a:lnTo>
                <a:lnTo>
                  <a:pt x="3336431" y="240097"/>
                </a:lnTo>
                <a:lnTo>
                  <a:pt x="3336247" y="192319"/>
                </a:lnTo>
                <a:lnTo>
                  <a:pt x="3334960" y="153788"/>
                </a:lnTo>
                <a:lnTo>
                  <a:pt x="3324665" y="99184"/>
                </a:lnTo>
                <a:lnTo>
                  <a:pt x="3290646" y="45785"/>
                </a:lnTo>
                <a:lnTo>
                  <a:pt x="3237246" y="11766"/>
                </a:lnTo>
                <a:lnTo>
                  <a:pt x="3182643" y="1470"/>
                </a:lnTo>
                <a:lnTo>
                  <a:pt x="3144112" y="183"/>
                </a:lnTo>
                <a:lnTo>
                  <a:pt x="3096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85200" y="4223847"/>
            <a:ext cx="278955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0" dirty="0">
                <a:solidFill>
                  <a:srgbClr val="FFFFFF"/>
                </a:solidFill>
                <a:latin typeface="Arial MT"/>
                <a:cs typeface="Arial MT"/>
              </a:rPr>
              <a:t>Window(2,</a:t>
            </a:r>
            <a:r>
              <a:rPr sz="16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Arial MT"/>
                <a:cs typeface="Arial MT"/>
              </a:rPr>
              <a:t>7)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Arial MT"/>
                <a:cs typeface="Arial MT"/>
              </a:rPr>
              <a:t>-&gt;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A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2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425816" y="6276550"/>
            <a:ext cx="532130" cy="516255"/>
          </a:xfrm>
          <a:custGeom>
            <a:avLst/>
            <a:gdLst/>
            <a:ahLst/>
            <a:cxnLst/>
            <a:rect l="l" t="t" r="r" b="b"/>
            <a:pathLst>
              <a:path w="532129" h="516254">
                <a:moveTo>
                  <a:pt x="288715" y="0"/>
                </a:moveTo>
                <a:lnTo>
                  <a:pt x="243217" y="0"/>
                </a:lnTo>
                <a:lnTo>
                  <a:pt x="198252" y="7489"/>
                </a:lnTo>
                <a:lnTo>
                  <a:pt x="154886" y="22469"/>
                </a:lnTo>
                <a:lnTo>
                  <a:pt x="114184" y="44938"/>
                </a:lnTo>
                <a:lnTo>
                  <a:pt x="77214" y="74897"/>
                </a:lnTo>
                <a:lnTo>
                  <a:pt x="46328" y="110754"/>
                </a:lnTo>
                <a:lnTo>
                  <a:pt x="23164" y="150232"/>
                </a:lnTo>
                <a:lnTo>
                  <a:pt x="7721" y="192294"/>
                </a:lnTo>
                <a:lnTo>
                  <a:pt x="0" y="235908"/>
                </a:lnTo>
                <a:lnTo>
                  <a:pt x="0" y="280039"/>
                </a:lnTo>
                <a:lnTo>
                  <a:pt x="7721" y="323653"/>
                </a:lnTo>
                <a:lnTo>
                  <a:pt x="23164" y="365715"/>
                </a:lnTo>
                <a:lnTo>
                  <a:pt x="46328" y="405193"/>
                </a:lnTo>
                <a:lnTo>
                  <a:pt x="77214" y="441051"/>
                </a:lnTo>
                <a:lnTo>
                  <a:pt x="114184" y="471009"/>
                </a:lnTo>
                <a:lnTo>
                  <a:pt x="154886" y="493478"/>
                </a:lnTo>
                <a:lnTo>
                  <a:pt x="198252" y="508458"/>
                </a:lnTo>
                <a:lnTo>
                  <a:pt x="243217" y="515947"/>
                </a:lnTo>
                <a:lnTo>
                  <a:pt x="288715" y="515947"/>
                </a:lnTo>
                <a:lnTo>
                  <a:pt x="333679" y="508458"/>
                </a:lnTo>
                <a:lnTo>
                  <a:pt x="377044" y="493478"/>
                </a:lnTo>
                <a:lnTo>
                  <a:pt x="417743" y="471009"/>
                </a:lnTo>
                <a:lnTo>
                  <a:pt x="454710" y="441051"/>
                </a:lnTo>
                <a:lnTo>
                  <a:pt x="485599" y="405193"/>
                </a:lnTo>
                <a:lnTo>
                  <a:pt x="508765" y="365715"/>
                </a:lnTo>
                <a:lnTo>
                  <a:pt x="524209" y="323653"/>
                </a:lnTo>
                <a:lnTo>
                  <a:pt x="531931" y="280039"/>
                </a:lnTo>
                <a:lnTo>
                  <a:pt x="531931" y="235908"/>
                </a:lnTo>
                <a:lnTo>
                  <a:pt x="524209" y="192294"/>
                </a:lnTo>
                <a:lnTo>
                  <a:pt x="508765" y="150232"/>
                </a:lnTo>
                <a:lnTo>
                  <a:pt x="485599" y="110754"/>
                </a:lnTo>
                <a:lnTo>
                  <a:pt x="454710" y="74897"/>
                </a:lnTo>
                <a:lnTo>
                  <a:pt x="417743" y="44938"/>
                </a:lnTo>
                <a:lnTo>
                  <a:pt x="377044" y="22469"/>
                </a:lnTo>
                <a:lnTo>
                  <a:pt x="333679" y="7489"/>
                </a:lnTo>
                <a:lnTo>
                  <a:pt x="288715" y="0"/>
                </a:lnTo>
                <a:close/>
              </a:path>
            </a:pathLst>
          </a:custGeom>
          <a:solidFill>
            <a:srgbClr val="FE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1390687" y="3566222"/>
            <a:ext cx="7426959" cy="3313429"/>
            <a:chOff x="1390687" y="3566222"/>
            <a:chExt cx="7426959" cy="3313429"/>
          </a:xfrm>
        </p:grpSpPr>
        <p:sp>
          <p:nvSpPr>
            <p:cNvPr id="48" name="object 48"/>
            <p:cNvSpPr/>
            <p:nvPr/>
          </p:nvSpPr>
          <p:spPr>
            <a:xfrm>
              <a:off x="7213492" y="5134374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63232" y="504432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49796" y="3592399"/>
              <a:ext cx="5842000" cy="3261360"/>
            </a:xfrm>
            <a:custGeom>
              <a:avLst/>
              <a:gdLst/>
              <a:ahLst/>
              <a:cxnLst/>
              <a:rect l="l" t="t" r="r" b="b"/>
              <a:pathLst>
                <a:path w="5842000" h="3261359">
                  <a:moveTo>
                    <a:pt x="0" y="0"/>
                  </a:moveTo>
                  <a:lnTo>
                    <a:pt x="5841513" y="0"/>
                  </a:lnTo>
                  <a:lnTo>
                    <a:pt x="5841513" y="3260784"/>
                  </a:lnTo>
                  <a:lnTo>
                    <a:pt x="0" y="3260784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90687" y="4109804"/>
              <a:ext cx="1988820" cy="890905"/>
            </a:xfrm>
            <a:custGeom>
              <a:avLst/>
              <a:gdLst/>
              <a:ahLst/>
              <a:cxnLst/>
              <a:rect l="l" t="t" r="r" b="b"/>
              <a:pathLst>
                <a:path w="1988820" h="890904">
                  <a:moveTo>
                    <a:pt x="1988663" y="0"/>
                  </a:moveTo>
                  <a:lnTo>
                    <a:pt x="0" y="0"/>
                  </a:lnTo>
                  <a:lnTo>
                    <a:pt x="0" y="890776"/>
                  </a:lnTo>
                  <a:lnTo>
                    <a:pt x="1988663" y="890776"/>
                  </a:lnTo>
                  <a:lnTo>
                    <a:pt x="1988663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0609175" y="6390056"/>
            <a:ext cx="1651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 MT"/>
                <a:cs typeface="Arial MT"/>
              </a:rPr>
              <a:t>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192612" y="4273187"/>
            <a:ext cx="3336925" cy="905510"/>
          </a:xfrm>
          <a:custGeom>
            <a:avLst/>
            <a:gdLst/>
            <a:ahLst/>
            <a:cxnLst/>
            <a:rect l="l" t="t" r="r" b="b"/>
            <a:pathLst>
              <a:path w="3336925" h="905510">
                <a:moveTo>
                  <a:pt x="3096335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665301"/>
                </a:lnTo>
                <a:lnTo>
                  <a:pt x="183" y="713079"/>
                </a:lnTo>
                <a:lnTo>
                  <a:pt x="1469" y="751610"/>
                </a:lnTo>
                <a:lnTo>
                  <a:pt x="11758" y="806214"/>
                </a:lnTo>
                <a:lnTo>
                  <a:pt x="45778" y="859613"/>
                </a:lnTo>
                <a:lnTo>
                  <a:pt x="99180" y="893632"/>
                </a:lnTo>
                <a:lnTo>
                  <a:pt x="153787" y="903927"/>
                </a:lnTo>
                <a:lnTo>
                  <a:pt x="192318" y="905214"/>
                </a:lnTo>
                <a:lnTo>
                  <a:pt x="240097" y="905398"/>
                </a:lnTo>
                <a:lnTo>
                  <a:pt x="3096335" y="905398"/>
                </a:lnTo>
                <a:lnTo>
                  <a:pt x="3144109" y="905214"/>
                </a:lnTo>
                <a:lnTo>
                  <a:pt x="3182640" y="903927"/>
                </a:lnTo>
                <a:lnTo>
                  <a:pt x="3237241" y="893632"/>
                </a:lnTo>
                <a:lnTo>
                  <a:pt x="3290643" y="859613"/>
                </a:lnTo>
                <a:lnTo>
                  <a:pt x="3324663" y="806214"/>
                </a:lnTo>
                <a:lnTo>
                  <a:pt x="3334961" y="751610"/>
                </a:lnTo>
                <a:lnTo>
                  <a:pt x="3336248" y="713079"/>
                </a:lnTo>
                <a:lnTo>
                  <a:pt x="3336432" y="665301"/>
                </a:lnTo>
                <a:lnTo>
                  <a:pt x="3336432" y="240097"/>
                </a:lnTo>
                <a:lnTo>
                  <a:pt x="3336248" y="192319"/>
                </a:lnTo>
                <a:lnTo>
                  <a:pt x="3334961" y="153788"/>
                </a:lnTo>
                <a:lnTo>
                  <a:pt x="3324663" y="99184"/>
                </a:lnTo>
                <a:lnTo>
                  <a:pt x="3290643" y="45785"/>
                </a:lnTo>
                <a:lnTo>
                  <a:pt x="3237241" y="11766"/>
                </a:lnTo>
                <a:lnTo>
                  <a:pt x="3182640" y="1470"/>
                </a:lnTo>
                <a:lnTo>
                  <a:pt x="3144109" y="183"/>
                </a:lnTo>
                <a:lnTo>
                  <a:pt x="3096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408167" y="4575451"/>
            <a:ext cx="29057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0" dirty="0">
                <a:solidFill>
                  <a:srgbClr val="FFFFFF"/>
                </a:solidFill>
                <a:latin typeface="Arial MT"/>
                <a:cs typeface="Arial MT"/>
              </a:rPr>
              <a:t>Window(8,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Arial MT"/>
                <a:cs typeface="Arial MT"/>
              </a:rPr>
              <a:t>13)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Arial MT"/>
                <a:cs typeface="Arial MT"/>
              </a:rPr>
              <a:t>-&gt;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A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Arial MT"/>
                <a:cs typeface="Arial MT"/>
              </a:rPr>
              <a:t>Count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1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803430" y="5274400"/>
            <a:ext cx="908685" cy="908685"/>
            <a:chOff x="10803430" y="5274400"/>
            <a:chExt cx="908685" cy="908685"/>
          </a:xfrm>
        </p:grpSpPr>
        <p:sp>
          <p:nvSpPr>
            <p:cNvPr id="56" name="object 56"/>
            <p:cNvSpPr/>
            <p:nvPr/>
          </p:nvSpPr>
          <p:spPr>
            <a:xfrm>
              <a:off x="10813901" y="5338075"/>
              <a:ext cx="834390" cy="834390"/>
            </a:xfrm>
            <a:custGeom>
              <a:avLst/>
              <a:gdLst/>
              <a:ahLst/>
              <a:cxnLst/>
              <a:rect l="l" t="t" r="r" b="b"/>
              <a:pathLst>
                <a:path w="834390" h="834389">
                  <a:moveTo>
                    <a:pt x="0" y="834319"/>
                  </a:moveTo>
                  <a:lnTo>
                    <a:pt x="826915" y="7404"/>
                  </a:lnTo>
                  <a:lnTo>
                    <a:pt x="83431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605280" y="527440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106614" y="0"/>
                  </a:moveTo>
                  <a:lnTo>
                    <a:pt x="0" y="35539"/>
                  </a:lnTo>
                  <a:lnTo>
                    <a:pt x="71076" y="106617"/>
                  </a:lnTo>
                  <a:lnTo>
                    <a:pt x="106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15512417" y="2517663"/>
            <a:ext cx="949325" cy="747395"/>
          </a:xfrm>
          <a:custGeom>
            <a:avLst/>
            <a:gdLst/>
            <a:ahLst/>
            <a:cxnLst/>
            <a:rect l="l" t="t" r="r" b="b"/>
            <a:pathLst>
              <a:path w="949325" h="747395">
                <a:moveTo>
                  <a:pt x="607238" y="0"/>
                </a:moveTo>
                <a:lnTo>
                  <a:pt x="0" y="373636"/>
                </a:lnTo>
                <a:lnTo>
                  <a:pt x="607238" y="747272"/>
                </a:lnTo>
                <a:lnTo>
                  <a:pt x="607238" y="493199"/>
                </a:lnTo>
                <a:lnTo>
                  <a:pt x="948819" y="493199"/>
                </a:lnTo>
                <a:lnTo>
                  <a:pt x="948819" y="254072"/>
                </a:lnTo>
                <a:lnTo>
                  <a:pt x="607238" y="254072"/>
                </a:lnTo>
                <a:lnTo>
                  <a:pt x="607238" y="0"/>
                </a:lnTo>
                <a:close/>
              </a:path>
            </a:pathLst>
          </a:custGeom>
          <a:solidFill>
            <a:srgbClr val="ED2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658622" y="4129856"/>
            <a:ext cx="1452880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77470" marR="5080" indent="-65405">
              <a:lnSpc>
                <a:spcPct val="103099"/>
              </a:lnSpc>
              <a:spcBef>
                <a:spcPts val="40"/>
              </a:spcBef>
            </a:pPr>
            <a:r>
              <a:rPr sz="2600" spc="100" dirty="0">
                <a:latin typeface="Arial MT"/>
                <a:cs typeface="Arial MT"/>
              </a:rPr>
              <a:t>Window</a:t>
            </a:r>
            <a:r>
              <a:rPr sz="2600" spc="45" dirty="0">
                <a:latin typeface="Arial MT"/>
                <a:cs typeface="Arial MT"/>
              </a:rPr>
              <a:t>s  Overlap.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280022" y="9244053"/>
            <a:ext cx="7544434" cy="747395"/>
          </a:xfrm>
          <a:custGeom>
            <a:avLst/>
            <a:gdLst/>
            <a:ahLst/>
            <a:cxnLst/>
            <a:rect l="l" t="t" r="r" b="b"/>
            <a:pathLst>
              <a:path w="7544434" h="747395">
                <a:moveTo>
                  <a:pt x="7303961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507176"/>
                </a:lnTo>
                <a:lnTo>
                  <a:pt x="183" y="554953"/>
                </a:lnTo>
                <a:lnTo>
                  <a:pt x="1470" y="593484"/>
                </a:lnTo>
                <a:lnTo>
                  <a:pt x="11765" y="648088"/>
                </a:lnTo>
                <a:lnTo>
                  <a:pt x="45784" y="701487"/>
                </a:lnTo>
                <a:lnTo>
                  <a:pt x="99184" y="735507"/>
                </a:lnTo>
                <a:lnTo>
                  <a:pt x="153788" y="745801"/>
                </a:lnTo>
                <a:lnTo>
                  <a:pt x="192319" y="747088"/>
                </a:lnTo>
                <a:lnTo>
                  <a:pt x="240097" y="747272"/>
                </a:lnTo>
                <a:lnTo>
                  <a:pt x="7303961" y="747272"/>
                </a:lnTo>
                <a:lnTo>
                  <a:pt x="7351736" y="747088"/>
                </a:lnTo>
                <a:lnTo>
                  <a:pt x="7390266" y="745801"/>
                </a:lnTo>
                <a:lnTo>
                  <a:pt x="7444868" y="735507"/>
                </a:lnTo>
                <a:lnTo>
                  <a:pt x="7498270" y="701487"/>
                </a:lnTo>
                <a:lnTo>
                  <a:pt x="7532290" y="648088"/>
                </a:lnTo>
                <a:lnTo>
                  <a:pt x="7542588" y="593484"/>
                </a:lnTo>
                <a:lnTo>
                  <a:pt x="7543875" y="554953"/>
                </a:lnTo>
                <a:lnTo>
                  <a:pt x="7544059" y="507176"/>
                </a:lnTo>
                <a:lnTo>
                  <a:pt x="7544059" y="240097"/>
                </a:lnTo>
                <a:lnTo>
                  <a:pt x="7543875" y="192319"/>
                </a:lnTo>
                <a:lnTo>
                  <a:pt x="7542588" y="153788"/>
                </a:lnTo>
                <a:lnTo>
                  <a:pt x="7532290" y="99184"/>
                </a:lnTo>
                <a:lnTo>
                  <a:pt x="7498270" y="45784"/>
                </a:lnTo>
                <a:lnTo>
                  <a:pt x="7444868" y="11766"/>
                </a:lnTo>
                <a:lnTo>
                  <a:pt x="7390266" y="1470"/>
                </a:lnTo>
                <a:lnTo>
                  <a:pt x="7351736" y="183"/>
                </a:lnTo>
                <a:lnTo>
                  <a:pt x="7303961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454004" y="9389756"/>
            <a:ext cx="51962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Arial MT"/>
                <a:cs typeface="Arial MT"/>
              </a:rPr>
              <a:t>Start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and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0" dirty="0">
                <a:latin typeface="Arial MT"/>
                <a:cs typeface="Arial MT"/>
              </a:rPr>
              <a:t>End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times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are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inclusive.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515698"/>
            <a:ext cx="78200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75" dirty="0">
                <a:latin typeface="Arial"/>
                <a:cs typeface="Arial"/>
              </a:rPr>
              <a:t>New</a:t>
            </a:r>
            <a:r>
              <a:rPr sz="7000" b="1" spc="-335" dirty="0">
                <a:latin typeface="Arial"/>
                <a:cs typeface="Arial"/>
              </a:rPr>
              <a:t> </a:t>
            </a:r>
            <a:r>
              <a:rPr sz="7000" b="1" spc="-145" dirty="0">
                <a:latin typeface="Arial"/>
                <a:cs typeface="Arial"/>
              </a:rPr>
              <a:t>Requirements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333577"/>
            <a:ext cx="16615410" cy="64767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Aggregate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number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orders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grouping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them</a:t>
            </a:r>
            <a:r>
              <a:rPr sz="3950" dirty="0">
                <a:latin typeface="Arial MT"/>
                <a:cs typeface="Arial MT"/>
              </a:rPr>
              <a:t> in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time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windows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71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spcBef>
                <a:spcPts val="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Aggregate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40" dirty="0">
                <a:latin typeface="Arial MT"/>
                <a:cs typeface="Arial MT"/>
              </a:rPr>
              <a:t>revenue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orders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grouping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them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in </a:t>
            </a:r>
            <a:r>
              <a:rPr sz="3950" spc="40" dirty="0">
                <a:latin typeface="Arial MT"/>
                <a:cs typeface="Arial MT"/>
              </a:rPr>
              <a:t>time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65" dirty="0">
                <a:latin typeface="Arial MT"/>
                <a:cs typeface="Arial MT"/>
              </a:rPr>
              <a:t>windows</a:t>
            </a:r>
            <a:endParaRPr sz="3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720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5" dirty="0">
                <a:latin typeface="Arial MT"/>
                <a:cs typeface="Arial MT"/>
              </a:rPr>
              <a:t>Group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the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10" dirty="0">
                <a:latin typeface="Arial MT"/>
                <a:cs typeface="Arial MT"/>
              </a:rPr>
              <a:t>aggregations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5" dirty="0">
                <a:latin typeface="Arial MT"/>
                <a:cs typeface="Arial MT"/>
              </a:rPr>
              <a:t>by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b="1" dirty="0">
                <a:latin typeface="Arial"/>
                <a:cs typeface="Arial"/>
              </a:rPr>
              <a:t>15 </a:t>
            </a:r>
            <a:r>
              <a:rPr sz="3950" b="1" spc="-10" dirty="0">
                <a:latin typeface="Arial"/>
                <a:cs typeface="Arial"/>
              </a:rPr>
              <a:t>seconds</a:t>
            </a:r>
            <a:endParaRPr lang="en-US" sz="3950" b="1" spc="-10" dirty="0">
              <a:latin typeface="Arial MT"/>
              <a:cs typeface="Arial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endParaRPr lang="en-IN" sz="3950" b="1" spc="-10" dirty="0">
              <a:latin typeface="Arial MT"/>
              <a:cs typeface="Arial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dirty="0">
                <a:latin typeface="Arial MT"/>
                <a:cs typeface="Arial MT"/>
              </a:rPr>
              <a:t>What </a:t>
            </a:r>
            <a:r>
              <a:rPr sz="3950" spc="55" dirty="0">
                <a:latin typeface="Arial MT"/>
                <a:cs typeface="Arial MT"/>
              </a:rPr>
              <a:t>type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70" dirty="0">
                <a:latin typeface="Arial MT"/>
                <a:cs typeface="Arial MT"/>
              </a:rPr>
              <a:t>of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40" dirty="0">
                <a:latin typeface="Arial MT"/>
                <a:cs typeface="Arial MT"/>
              </a:rPr>
              <a:t>Windowing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55" dirty="0">
                <a:latin typeface="Arial MT"/>
                <a:cs typeface="Arial MT"/>
              </a:rPr>
              <a:t>function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25" dirty="0">
                <a:latin typeface="Arial MT"/>
                <a:cs typeface="Arial MT"/>
              </a:rPr>
              <a:t>can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we</a:t>
            </a:r>
            <a:r>
              <a:rPr sz="3950" dirty="0">
                <a:latin typeface="Arial MT"/>
                <a:cs typeface="Arial MT"/>
              </a:rPr>
              <a:t> </a:t>
            </a:r>
            <a:r>
              <a:rPr sz="3950" spc="-25" dirty="0">
                <a:latin typeface="Arial MT"/>
                <a:cs typeface="Arial MT"/>
              </a:rPr>
              <a:t>use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for</a:t>
            </a:r>
            <a:r>
              <a:rPr sz="3950" spc="5" dirty="0">
                <a:latin typeface="Arial MT"/>
                <a:cs typeface="Arial MT"/>
              </a:rPr>
              <a:t> </a:t>
            </a:r>
            <a:r>
              <a:rPr sz="3950" spc="35" dirty="0">
                <a:latin typeface="Arial MT"/>
                <a:cs typeface="Arial MT"/>
              </a:rPr>
              <a:t>this</a:t>
            </a:r>
            <a:r>
              <a:rPr sz="3950" dirty="0">
                <a:latin typeface="Arial MT"/>
                <a:cs typeface="Arial MT"/>
              </a:rPr>
              <a:t> one?</a:t>
            </a:r>
            <a:endParaRPr lang="en-US" sz="3950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endParaRPr lang="en-IN" sz="3950" spc="-25" dirty="0">
              <a:latin typeface="Arial MT"/>
              <a:cs typeface="Arial MT"/>
            </a:endParaRPr>
          </a:p>
          <a:p>
            <a:pPr marL="514984" indent="-502920">
              <a:lnSpc>
                <a:spcPct val="100000"/>
              </a:lnSpc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25" dirty="0">
                <a:latin typeface="Arial MT"/>
                <a:cs typeface="Arial MT"/>
              </a:rPr>
              <a:t>Tumbling</a:t>
            </a:r>
            <a:r>
              <a:rPr sz="3950" spc="-35" dirty="0">
                <a:latin typeface="Arial MT"/>
                <a:cs typeface="Arial MT"/>
              </a:rPr>
              <a:t> </a:t>
            </a:r>
            <a:r>
              <a:rPr sz="3950" spc="50" dirty="0">
                <a:latin typeface="Arial MT"/>
                <a:cs typeface="Arial MT"/>
              </a:rPr>
              <a:t>Window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2ADDA6F-10C9-466C-AC40-54FC655781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4be8c-5aca-45ec-8e17-deab1f90d7c8"/>
    <ds:schemaRef ds:uri="92b31412-8c8f-44f1-a883-141cef3f3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736182-587E-42CD-908C-AE7E3AD075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519C4-41CA-434D-A74D-178DB4FCC016}">
  <ds:schemaRefs>
    <ds:schemaRef ds:uri="http://schemas.microsoft.com/office/2006/metadata/properties"/>
    <ds:schemaRef ds:uri="http://schemas.microsoft.com/office/infopath/2007/PartnerControls"/>
    <ds:schemaRef ds:uri="92b31412-8c8f-44f1-a883-141cef3f34cc"/>
    <ds:schemaRef ds:uri="92e4be8c-5aca-45ec-8e17-deab1f90d7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6737</Words>
  <Application>Microsoft Office PowerPoint</Application>
  <PresentationFormat>Custom</PresentationFormat>
  <Paragraphs>1419</Paragraphs>
  <Slides>129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0" baseType="lpstr">
      <vt:lpstr>Office Theme</vt:lpstr>
      <vt:lpstr>PowerPoint Presentation</vt:lpstr>
      <vt:lpstr>About Me</vt:lpstr>
      <vt:lpstr>What’s Covered?</vt:lpstr>
      <vt:lpstr>Targeted Audience</vt:lpstr>
      <vt:lpstr>Source Code</vt:lpstr>
      <vt:lpstr>Thank You!</vt:lpstr>
      <vt:lpstr>Prerequisites</vt:lpstr>
      <vt:lpstr>Overview of Kafka Architecture &amp; Client APIs</vt:lpstr>
      <vt:lpstr>Introduction to Kafka Streams API</vt:lpstr>
      <vt:lpstr>Data Flow in a Kafka Streams App</vt:lpstr>
      <vt:lpstr>How is this different from Consumer API ?</vt:lpstr>
      <vt:lpstr>Streams API use cases</vt:lpstr>
      <vt:lpstr>Streams API Impementations</vt:lpstr>
      <vt:lpstr>PowerPoint Presentation</vt:lpstr>
      <vt:lpstr>Topology &amp; Processors</vt:lpstr>
      <vt:lpstr>Topology and SubTopology</vt:lpstr>
      <vt:lpstr>How the Data Flows in a Kafka Streams Processing ?</vt:lpstr>
      <vt:lpstr>Introduction to KStreams API</vt:lpstr>
      <vt:lpstr>KStream</vt:lpstr>
      <vt:lpstr>Greeting Kafka Streams App</vt:lpstr>
      <vt:lpstr>Prerequisites for Greetings App</vt:lpstr>
      <vt:lpstr>filter</vt:lpstr>
      <vt:lpstr>filterNot</vt:lpstr>
      <vt:lpstr>map</vt:lpstr>
      <vt:lpstr>mapValues</vt:lpstr>
      <vt:lpstr>flatMap</vt:lpstr>
      <vt:lpstr>flatMapValues</vt:lpstr>
      <vt:lpstr>merge</vt:lpstr>
      <vt:lpstr>Serialization/Deserialization  in Kafka Streams API</vt:lpstr>
      <vt:lpstr>Serdes</vt:lpstr>
      <vt:lpstr>Data Flow in a Kafka Streams App</vt:lpstr>
      <vt:lpstr>Enhanced Greeting Message</vt:lpstr>
      <vt:lpstr>What’s needed to build a Custom Serde ?</vt:lpstr>
      <vt:lpstr>Overview of the retail App</vt:lpstr>
      <vt:lpstr>Data Model for the Order</vt:lpstr>
      <vt:lpstr>New Business requirements for our app</vt:lpstr>
      <vt:lpstr>Kafka Streams - Internals</vt:lpstr>
      <vt:lpstr>Kafka Streams - Topology, Task &amp; Threads</vt:lpstr>
      <vt:lpstr>How Kafka Streams executes theTopology ?</vt:lpstr>
      <vt:lpstr>Tasks in Kafka Streams</vt:lpstr>
      <vt:lpstr>Threads in Kafka Streams</vt:lpstr>
      <vt:lpstr>Kafka Streams - Default Stream Threads</vt:lpstr>
      <vt:lpstr>Kafka Streams - Parallelism - Approach 1</vt:lpstr>
      <vt:lpstr>Kafka Streams - Parallelism - Approach 1</vt:lpstr>
      <vt:lpstr>Kafka Streams - Parallelism - Approach 2</vt:lpstr>
      <vt:lpstr>What’s the ideal number of Stream Threads ?</vt:lpstr>
      <vt:lpstr>Kafka Streams &amp; Consumer Groups</vt:lpstr>
      <vt:lpstr>Errors In Kafka Streams</vt:lpstr>
      <vt:lpstr>ErrorHandlers in Kafka Streams</vt:lpstr>
      <vt:lpstr>KTable</vt:lpstr>
      <vt:lpstr>How to create a KTable ?</vt:lpstr>
      <vt:lpstr>When to use a KTable?</vt:lpstr>
      <vt:lpstr>KTable - Under the Hood</vt:lpstr>
      <vt:lpstr>cache.max.bytes.buffering</vt:lpstr>
      <vt:lpstr>commit.interval.ms</vt:lpstr>
      <vt:lpstr>GlobalKTable</vt:lpstr>
      <vt:lpstr>KTable vs GlobalKTable</vt:lpstr>
      <vt:lpstr>When to use KTable vs GlobalKTable?</vt:lpstr>
      <vt:lpstr>Stateful operations in Kafka Streams</vt:lpstr>
      <vt:lpstr>Stateful Operators in Kafka Streams</vt:lpstr>
      <vt:lpstr>Aggregation of Data</vt:lpstr>
      <vt:lpstr>How Aggregation works ?</vt:lpstr>
      <vt:lpstr>Results of Aggregation</vt:lpstr>
      <vt:lpstr>Aggregation operators in Kafka Streams</vt:lpstr>
      <vt:lpstr>count operator</vt:lpstr>
      <vt:lpstr>count</vt:lpstr>
      <vt:lpstr>reduce operator</vt:lpstr>
      <vt:lpstr>Reduce</vt:lpstr>
      <vt:lpstr>aggregate</vt:lpstr>
      <vt:lpstr>aggregate</vt:lpstr>
      <vt:lpstr>Sharing results of Aggregated Data</vt:lpstr>
      <vt:lpstr>Aggregation in OrderManagement Service</vt:lpstr>
      <vt:lpstr>selectKey operator</vt:lpstr>
      <vt:lpstr>Joining in Kafka Streams</vt:lpstr>
      <vt:lpstr>Join operators in Kafka Stream</vt:lpstr>
      <vt:lpstr>Types of Joins in Kafka Streams</vt:lpstr>
      <vt:lpstr>join</vt:lpstr>
      <vt:lpstr>Types of Joins in Kafka Streams</vt:lpstr>
      <vt:lpstr>Join KStream - KStream</vt:lpstr>
      <vt:lpstr>leftJoin</vt:lpstr>
      <vt:lpstr>outerJoin</vt:lpstr>
      <vt:lpstr>Co-Partitioning or Prerequisites in Joins</vt:lpstr>
      <vt:lpstr>CoPartitioning</vt:lpstr>
      <vt:lpstr>Joins in OrderManagement Service</vt:lpstr>
      <vt:lpstr>Windowing</vt:lpstr>
      <vt:lpstr>Time Concepts</vt:lpstr>
      <vt:lpstr>TimeStamp Extractor in Kafka Streams</vt:lpstr>
      <vt:lpstr>Window Types</vt:lpstr>
      <vt:lpstr>Tumbling Window</vt:lpstr>
      <vt:lpstr>Tumbling Window</vt:lpstr>
      <vt:lpstr>RealTime Examples</vt:lpstr>
      <vt:lpstr>Controlling Emission of Intermediate Results</vt:lpstr>
      <vt:lpstr>Suppression config for Buffer</vt:lpstr>
      <vt:lpstr>suppression Implementation</vt:lpstr>
      <vt:lpstr>Hopping Windows</vt:lpstr>
      <vt:lpstr>Hopping Windows</vt:lpstr>
      <vt:lpstr>Sliding Windows</vt:lpstr>
      <vt:lpstr>Sliding Windows</vt:lpstr>
      <vt:lpstr>New Requirements</vt:lpstr>
      <vt:lpstr>Order Message</vt:lpstr>
      <vt:lpstr>Kafka Streams Application using Spring Boot</vt:lpstr>
      <vt:lpstr>Querying Materialized Views</vt:lpstr>
      <vt:lpstr>OrdersManagement KafkaStreams App  using Spring Boot</vt:lpstr>
      <vt:lpstr>Testing Kafka Streams</vt:lpstr>
      <vt:lpstr>Testing Kafka Streams</vt:lpstr>
      <vt:lpstr>Limitations of TopologyTestDriver</vt:lpstr>
      <vt:lpstr>Integration Tests in Spring Kafka Streams</vt:lpstr>
      <vt:lpstr>Options for Integration Tests</vt:lpstr>
      <vt:lpstr>Grace Period</vt:lpstr>
      <vt:lpstr>Grace Period Example Duration windowSize = Duration.ofSeconds(60);  Duration graceWindowsSize = Duration.ofSeconds(15);</vt:lpstr>
      <vt:lpstr>Exactly Once Processing</vt:lpstr>
      <vt:lpstr>A Typical Kafka Streams App</vt:lpstr>
      <vt:lpstr>Error 1 : Application Crash After Step 3</vt:lpstr>
      <vt:lpstr>Error 2 : Duplicate Writes due to Network Partition</vt:lpstr>
      <vt:lpstr>Are there any issues with Duplicates?</vt:lpstr>
      <vt:lpstr>How to guarantee Exactly Once Processing ?</vt:lpstr>
      <vt:lpstr>Exactly Once Processing in Kafka Streams</vt:lpstr>
      <vt:lpstr>Implement Exactly Once Processing in Kafka Streams</vt:lpstr>
      <vt:lpstr>Transactions Under the hood</vt:lpstr>
      <vt:lpstr>Transactions Error Scenario</vt:lpstr>
      <vt:lpstr>Transactions : Idempotent Producer</vt:lpstr>
      <vt:lpstr>Limitations of Exactly Once Processing</vt:lpstr>
      <vt:lpstr>Performance of Kafka Transactions</vt:lpstr>
      <vt:lpstr>Running Kafka Streams as Multiple Instances</vt:lpstr>
      <vt:lpstr>Running Kafka Streams as Multiple Instances</vt:lpstr>
      <vt:lpstr>Running Kafka Streams as Multiple Instances</vt:lpstr>
      <vt:lpstr>Aggregate Data from Multiple Instances</vt:lpstr>
      <vt:lpstr>What’s needed to aggregate the data ?</vt:lpstr>
      <vt:lpstr>KeyBased Queries with Multiple Instances -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kafka-streams</dc:title>
  <cp:lastModifiedBy>Clara Joseph</cp:lastModifiedBy>
  <cp:revision>23</cp:revision>
  <dcterms:created xsi:type="dcterms:W3CDTF">2023-07-03T08:29:32Z</dcterms:created>
  <dcterms:modified xsi:type="dcterms:W3CDTF">2023-07-10T15:05:27Z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2023-04-03T00:00:00Z</vt:filetime>
  </property>
  <property fmtid="{D5CDD505-2E9C-101B-9397-08002B2CF9AE}" pid="3" name="Creator">
    <vt:lpwstr>Keynote</vt:lpwstr>
  </property>
  <property fmtid="{D5CDD505-2E9C-101B-9397-08002B2CF9AE}" pid="4" name="LastSaved">
    <vt:filetime>2023-07-03T00:00:00Z</vt:filetime>
  </property>
  <property fmtid="{D5CDD505-2E9C-101B-9397-08002B2CF9AE}" pid="5" name="ContentTypeId">
    <vt:lpwstr>0x010100AF5EC4FAED17FD4FA002B715A7CB3129</vt:lpwstr>
  </property>
  <property fmtid="{D5CDD505-2E9C-101B-9397-08002B2CF9AE}" pid="6" name="MediaServiceImageTags">
    <vt:lpwstr/>
  </property>
</Properties>
</file>