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304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05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8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17E5-BB58-46D3-99E4-D05DDD92F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6E62-C066-45D8-80B9-55A1E5AC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5AF8-69D3-4684-A8C0-B070D322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5064-BD94-4342-9BA9-1ACD4498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874A-0F7B-4DDE-9AC6-75121614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38FA-B488-40C0-B557-2DDECD80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941F4-FC0F-4D72-8732-20B785AEF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5A52-7637-49DE-A0A9-0AC20BD4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95F6-1127-4840-B17F-2AF824A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23AF-68ED-408D-A859-19569D8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80C88-AD53-4DB1-9F3C-58B9EE3A8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FDCE-BF05-4CF4-B355-8518F4CA9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3801-8C49-47AB-9288-9E6EF707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A647-2725-4B26-9685-4FDB055F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21B1-D1D6-40E7-BAE3-66A31F9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F4F2-1160-4AF0-93D4-8065711A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6704-AF9B-4821-A69F-B5A186FD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E4F1-9869-4543-856A-FA2A4EC0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E8F9-19B8-431E-9B15-CFB6E640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B4CF4-0523-42C0-83D8-4591CD54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FB92-EB83-467F-9EF1-69FECCB1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5A96-BBEA-42DF-B558-E52D6565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E283-4EBB-47AA-BED5-EA7DF9DB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CB6-7E45-4E82-9853-18B8C093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CF28-B758-43CA-A19E-0B6B427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DD01-F870-4F07-8E85-FFD56748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ADC5-54A1-4818-8E9A-64E04D07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17564-1957-47D4-B961-00239518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1910-26C9-4255-822A-F15A6F71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8FF5C-2C37-4A0B-9D1A-CDD5C7B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44F3B-11C3-400C-9B38-138D4C57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F44D-E00C-4B4D-A8E2-9B9FA0B1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243E-CA49-429D-BC2C-40B69838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C190-74D8-4130-8208-5AA3B19A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755D6-25AB-4BFF-A39E-11267E294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C420-0186-405C-B115-181FFB8D6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F9E38-43DB-4C63-A86B-DED3A859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A7695-4DB3-4C96-992F-445CEB71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F36A2-80CF-45D8-A469-EFDE724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F824-6C72-4D1B-B2B1-EE9E2517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422A9-0BDA-4523-9FEA-524EB9E9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3D674-33C7-414E-988E-6EA46759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746D-21BF-4B97-82D2-43592534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8C45-EC90-430D-BDF0-EE3A066E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10D4E-B546-4E6A-ADC4-A66E204A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0FC9-512A-48C1-8E08-21A74C87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8E00-B6E8-40CE-B3AC-FC5034D5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2E15-D4F5-4626-B5AA-70D5E7C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B263-0CE2-4263-99EC-80D674C82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84122-64D6-4F07-9BF7-A1F85C3C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8EAC-556D-4252-91D2-0B8BAF09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8F4B-ED86-4A0F-B599-3434D09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7113-E16D-4E68-B971-3FAAE380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1A14-AE77-45F3-B82D-19FCEDCF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2487-40C9-4049-AE9D-7C78DB68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81D4-B7E6-4177-A9B3-A395CC42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F7C4-25BE-4DD7-A5DE-6B348AA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303F-59E4-4B1B-A1AE-F4D95468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EA840-3F33-412D-ADCE-E33263CA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1DA4-D55A-4870-9320-16C0E091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7F3E-938F-4EB6-95B1-4E5943CF5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A346-F5B3-4030-9729-6081A531F64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6FA5-3B4C-4CEE-8B03-977027F1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EE10-BED9-44EB-8B29-9940DB919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09B4-7663-4AD2-8E1A-6C166BED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446E79-85E4-428A-BE6D-B88C0696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" t="5" r="36" b="324"/>
          <a:stretch/>
        </p:blipFill>
        <p:spPr>
          <a:xfrm>
            <a:off x="1301469" y="1011504"/>
            <a:ext cx="9589062" cy="5008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C0E0B-69A4-48AC-B0B4-407E617D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51" y="1198573"/>
            <a:ext cx="8401050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81" y="1222849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3500578" y="458956"/>
            <a:ext cx="519084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0" b="1" dirty="0">
                <a:solidFill>
                  <a:srgbClr val="FFFF00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31497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56928" y="2151727"/>
            <a:ext cx="86781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Different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89460-E609-4C05-A2ED-AB89C44BE521}"/>
              </a:ext>
            </a:extLst>
          </p:cNvPr>
          <p:cNvSpPr txBox="1"/>
          <p:nvPr/>
        </p:nvSpPr>
        <p:spPr>
          <a:xfrm>
            <a:off x="1725676" y="395567"/>
            <a:ext cx="7262207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Think of the data type and name to be used.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144DE-7D4B-41FA-B809-9112C099AC87}"/>
              </a:ext>
            </a:extLst>
          </p:cNvPr>
          <p:cNvSpPr txBox="1"/>
          <p:nvPr/>
        </p:nvSpPr>
        <p:spPr>
          <a:xfrm>
            <a:off x="6829219" y="1629632"/>
            <a:ext cx="322293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Decipher the tip.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F0B71-5800-4C5C-AA93-1247C06B4BC8}"/>
              </a:ext>
            </a:extLst>
          </p:cNvPr>
          <p:cNvSpPr txBox="1"/>
          <p:nvPr/>
        </p:nvSpPr>
        <p:spPr>
          <a:xfrm>
            <a:off x="4662164" y="4826317"/>
            <a:ext cx="5883342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Why does the red squiggle appear? </a:t>
            </a:r>
          </a:p>
        </p:txBody>
      </p:sp>
    </p:spTree>
    <p:extLst>
      <p:ext uri="{BB962C8B-B14F-4D97-AF65-F5344CB8AC3E}">
        <p14:creationId xmlns:p14="http://schemas.microsoft.com/office/powerpoint/2010/main" val="20106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56928" y="2151727"/>
            <a:ext cx="86781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Different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89460-E609-4C05-A2ED-AB89C44BE521}"/>
              </a:ext>
            </a:extLst>
          </p:cNvPr>
          <p:cNvSpPr txBox="1"/>
          <p:nvPr/>
        </p:nvSpPr>
        <p:spPr>
          <a:xfrm>
            <a:off x="1848339" y="217148"/>
            <a:ext cx="5444559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Display the other two variables.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F3B61-276C-4FB0-A2F2-4C11EA74AA2F}"/>
              </a:ext>
            </a:extLst>
          </p:cNvPr>
          <p:cNvSpPr txBox="1"/>
          <p:nvPr/>
        </p:nvSpPr>
        <p:spPr>
          <a:xfrm>
            <a:off x="1673637" y="1670522"/>
            <a:ext cx="556402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Print </a:t>
            </a:r>
            <a:r>
              <a:rPr lang="en-US" sz="3000" b="1" dirty="0" err="1">
                <a:solidFill>
                  <a:srgbClr val="FFFF00"/>
                </a:solidFill>
              </a:rPr>
              <a:t>desc</a:t>
            </a:r>
            <a:r>
              <a:rPr lang="en-US" sz="3000" b="1" dirty="0">
                <a:solidFill>
                  <a:srgbClr val="FFFF00"/>
                </a:solidFill>
              </a:rPr>
              <a:t> to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36652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869170" y="2151728"/>
            <a:ext cx="84536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the debugger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1CE84-39CD-4224-9C29-563F77327846}"/>
              </a:ext>
            </a:extLst>
          </p:cNvPr>
          <p:cNvSpPr txBox="1"/>
          <p:nvPr/>
        </p:nvSpPr>
        <p:spPr>
          <a:xfrm>
            <a:off x="5638711" y="985127"/>
            <a:ext cx="5613075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Note: feel free to remove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the breakpoint for the 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debug-&gt;step into portion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45A1E-A547-4A4D-95FA-92B71BD46743}"/>
              </a:ext>
            </a:extLst>
          </p:cNvPr>
          <p:cNvSpPr txBox="1"/>
          <p:nvPr/>
        </p:nvSpPr>
        <p:spPr>
          <a:xfrm>
            <a:off x="1391138" y="2871138"/>
            <a:ext cx="6749251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many Format and </a:t>
            </a:r>
            <a:r>
              <a:rPr lang="en-US" sz="3000" b="1" dirty="0" err="1">
                <a:solidFill>
                  <a:srgbClr val="FFFF00"/>
                </a:solidFill>
              </a:rPr>
              <a:t>Concat</a:t>
            </a:r>
            <a:r>
              <a:rPr lang="en-US" sz="3000" b="1" dirty="0">
                <a:solidFill>
                  <a:srgbClr val="FFFF00"/>
                </a:solidFill>
              </a:rPr>
              <a:t> calls now?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EFE7D-E4F6-49BB-9CD3-092D851DB0C3}"/>
              </a:ext>
            </a:extLst>
          </p:cNvPr>
          <p:cNvSpPr txBox="1"/>
          <p:nvPr/>
        </p:nvSpPr>
        <p:spPr>
          <a:xfrm>
            <a:off x="356838" y="837899"/>
            <a:ext cx="7248293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Redo the code so </a:t>
            </a:r>
            <a:r>
              <a:rPr lang="en-US" sz="3000" b="1" dirty="0" err="1">
                <a:solidFill>
                  <a:srgbClr val="FFFF00"/>
                </a:solidFill>
              </a:rPr>
              <a:t>Concat</a:t>
            </a:r>
            <a:r>
              <a:rPr lang="en-US" sz="3000" b="1" dirty="0">
                <a:solidFill>
                  <a:srgbClr val="FFFF00"/>
                </a:solidFill>
              </a:rPr>
              <a:t>  goes away and Format runs only once.</a:t>
            </a:r>
          </a:p>
        </p:txBody>
      </p:sp>
    </p:spTree>
    <p:extLst>
      <p:ext uri="{BB962C8B-B14F-4D97-AF65-F5344CB8AC3E}">
        <p14:creationId xmlns:p14="http://schemas.microsoft.com/office/powerpoint/2010/main" val="167050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169220" y="2151728"/>
            <a:ext cx="78535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Basic math, part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C882B-68B4-4E5A-A662-978553996E08}"/>
              </a:ext>
            </a:extLst>
          </p:cNvPr>
          <p:cNvSpPr txBox="1"/>
          <p:nvPr/>
        </p:nvSpPr>
        <p:spPr>
          <a:xfrm>
            <a:off x="1543539" y="3023538"/>
            <a:ext cx="589432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can we format the sum with $?</a:t>
            </a:r>
          </a:p>
        </p:txBody>
      </p:sp>
    </p:spTree>
    <p:extLst>
      <p:ext uri="{BB962C8B-B14F-4D97-AF65-F5344CB8AC3E}">
        <p14:creationId xmlns:p14="http://schemas.microsoft.com/office/powerpoint/2010/main" val="412107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169220" y="2151728"/>
            <a:ext cx="78535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Basic math,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A9F92-CC9A-48F6-813B-067DDBB1DA41}"/>
              </a:ext>
            </a:extLst>
          </p:cNvPr>
          <p:cNvSpPr txBox="1"/>
          <p:nvPr/>
        </p:nvSpPr>
        <p:spPr>
          <a:xfrm>
            <a:off x="1543539" y="3023538"/>
            <a:ext cx="6997749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Account for the addition of the new salary.</a:t>
            </a:r>
          </a:p>
        </p:txBody>
      </p:sp>
    </p:spTree>
    <p:extLst>
      <p:ext uri="{BB962C8B-B14F-4D97-AF65-F5344CB8AC3E}">
        <p14:creationId xmlns:p14="http://schemas.microsoft.com/office/powerpoint/2010/main" val="41640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28907" y="2151728"/>
            <a:ext cx="87341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Reading string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14EED-B31A-4E96-8365-2640EC585112}"/>
              </a:ext>
            </a:extLst>
          </p:cNvPr>
          <p:cNvSpPr txBox="1"/>
          <p:nvPr/>
        </p:nvSpPr>
        <p:spPr>
          <a:xfrm>
            <a:off x="532494" y="1532992"/>
            <a:ext cx="1120974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Note (please pause and read): You can type </a:t>
            </a:r>
            <a:r>
              <a:rPr lang="en-US" sz="3000" b="1" dirty="0" err="1">
                <a:solidFill>
                  <a:srgbClr val="FFFF00"/>
                </a:solidFill>
              </a:rPr>
              <a:t>ReadLine</a:t>
            </a:r>
            <a:r>
              <a:rPr lang="en-US" sz="3000" b="1" dirty="0">
                <a:solidFill>
                  <a:srgbClr val="FFFF00"/>
                </a:solidFill>
              </a:rPr>
              <a:t>() without </a:t>
            </a:r>
            <a:r>
              <a:rPr lang="en-US" sz="3000" b="1" dirty="0" err="1">
                <a:solidFill>
                  <a:srgbClr val="FFFF00"/>
                </a:solidFill>
              </a:rPr>
              <a:t>Console.ReadLine</a:t>
            </a:r>
            <a:r>
              <a:rPr lang="en-US" sz="3000" b="1" dirty="0">
                <a:solidFill>
                  <a:srgbClr val="FFFF00"/>
                </a:solidFill>
              </a:rPr>
              <a:t>() because it works the same way as WriteLine. We already have using static </a:t>
            </a:r>
            <a:r>
              <a:rPr lang="en-US" sz="3000" b="1" dirty="0" err="1">
                <a:solidFill>
                  <a:srgbClr val="FFFF00"/>
                </a:solidFill>
              </a:rPr>
              <a:t>System.Console</a:t>
            </a:r>
            <a:r>
              <a:rPr lang="en-US" sz="3000" b="1" dirty="0">
                <a:solidFill>
                  <a:srgbClr val="FFFF00"/>
                </a:solidFill>
              </a:rPr>
              <a:t> at the top of the program.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81795-B079-431D-9DA9-4EDA3333E6B7}"/>
              </a:ext>
            </a:extLst>
          </p:cNvPr>
          <p:cNvSpPr txBox="1"/>
          <p:nvPr/>
        </p:nvSpPr>
        <p:spPr>
          <a:xfrm>
            <a:off x="394963" y="3480738"/>
            <a:ext cx="7143262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Decide on the data type and variable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F6D95-94DC-4CE7-ADAC-265A5BE4DB79}"/>
              </a:ext>
            </a:extLst>
          </p:cNvPr>
          <p:cNvSpPr txBox="1"/>
          <p:nvPr/>
        </p:nvSpPr>
        <p:spPr>
          <a:xfrm>
            <a:off x="413549" y="4725958"/>
            <a:ext cx="8005622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Show the input after it’s converted to lower case.</a:t>
            </a:r>
          </a:p>
        </p:txBody>
      </p:sp>
    </p:spTree>
    <p:extLst>
      <p:ext uri="{BB962C8B-B14F-4D97-AF65-F5344CB8AC3E}">
        <p14:creationId xmlns:p14="http://schemas.microsoft.com/office/powerpoint/2010/main" val="23485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32626" y="1536174"/>
            <a:ext cx="87267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string objects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with </a:t>
            </a:r>
            <a:r>
              <a:rPr lang="en-US" sz="8000" b="1" dirty="0" err="1">
                <a:solidFill>
                  <a:srgbClr val="FFFF00"/>
                </a:solidFill>
              </a:rPr>
              <a:t>Concat</a:t>
            </a:r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C0E5B-FECA-400B-B7D5-9E7B1BF9F3AF}"/>
              </a:ext>
            </a:extLst>
          </p:cNvPr>
          <p:cNvSpPr txBox="1"/>
          <p:nvPr/>
        </p:nvSpPr>
        <p:spPr>
          <a:xfrm>
            <a:off x="294601" y="1205889"/>
            <a:ext cx="821377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can we still use String, with capital S, in our code? What should be placed in front of it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92F70-0778-4A8C-A16E-3E9BEC72EEC6}"/>
              </a:ext>
            </a:extLst>
          </p:cNvPr>
          <p:cNvSpPr txBox="1"/>
          <p:nvPr/>
        </p:nvSpPr>
        <p:spPr>
          <a:xfrm>
            <a:off x="201674" y="3287450"/>
            <a:ext cx="821377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Save the result of running </a:t>
            </a:r>
            <a:r>
              <a:rPr lang="en-US" sz="3000" b="1" dirty="0" err="1">
                <a:solidFill>
                  <a:srgbClr val="FFFF00"/>
                </a:solidFill>
              </a:rPr>
              <a:t>Concat</a:t>
            </a:r>
            <a:r>
              <a:rPr lang="en-US" sz="3000" b="1" dirty="0">
                <a:solidFill>
                  <a:srgbClr val="FFFF00"/>
                </a:solidFill>
              </a:rPr>
              <a:t>, and display it to the user using the console window.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479B7-5F4F-4484-82FF-14272EF27201}"/>
              </a:ext>
            </a:extLst>
          </p:cNvPr>
          <p:cNvSpPr txBox="1"/>
          <p:nvPr/>
        </p:nvSpPr>
        <p:spPr>
          <a:xfrm>
            <a:off x="287166" y="4978719"/>
            <a:ext cx="7607897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Account for the introduction of the s3 variable. </a:t>
            </a:r>
          </a:p>
        </p:txBody>
      </p:sp>
    </p:spTree>
    <p:extLst>
      <p:ext uri="{BB962C8B-B14F-4D97-AF65-F5344CB8AC3E}">
        <p14:creationId xmlns:p14="http://schemas.microsoft.com/office/powerpoint/2010/main" val="310004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576591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10825" y="2151728"/>
            <a:ext cx="87703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numeric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1DB08-1A11-42A5-A3A4-373CDD7525C8}"/>
              </a:ext>
            </a:extLst>
          </p:cNvPr>
          <p:cNvSpPr txBox="1"/>
          <p:nvPr/>
        </p:nvSpPr>
        <p:spPr>
          <a:xfrm>
            <a:off x="201674" y="3287450"/>
            <a:ext cx="9845575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should go on the left side of the assignment operator?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73F32-8011-4C55-9D39-CB9A45A393FA}"/>
              </a:ext>
            </a:extLst>
          </p:cNvPr>
          <p:cNvSpPr txBox="1"/>
          <p:nvPr/>
        </p:nvSpPr>
        <p:spPr>
          <a:xfrm>
            <a:off x="153353" y="4967567"/>
            <a:ext cx="755214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can you calculate the value of input+5?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62FDE-DF7F-431A-8C1E-6762FB275FD0}"/>
              </a:ext>
            </a:extLst>
          </p:cNvPr>
          <p:cNvSpPr txBox="1"/>
          <p:nvPr/>
        </p:nvSpPr>
        <p:spPr>
          <a:xfrm>
            <a:off x="116182" y="1440065"/>
            <a:ext cx="5727057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Display the input multiplied by 10.</a:t>
            </a:r>
          </a:p>
        </p:txBody>
      </p:sp>
    </p:spTree>
    <p:extLst>
      <p:ext uri="{BB962C8B-B14F-4D97-AF65-F5344CB8AC3E}">
        <p14:creationId xmlns:p14="http://schemas.microsoft.com/office/powerpoint/2010/main" val="230097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202674" y="2151728"/>
            <a:ext cx="97866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numeric input,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9DDC3-5BFC-4D94-99FF-0FE0748D07E0}"/>
              </a:ext>
            </a:extLst>
          </p:cNvPr>
          <p:cNvSpPr txBox="1"/>
          <p:nvPr/>
        </p:nvSpPr>
        <p:spPr>
          <a:xfrm>
            <a:off x="800124" y="1243060"/>
            <a:ext cx="318086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4423D-23B3-40D3-BC39-10443A8E226A}"/>
              </a:ext>
            </a:extLst>
          </p:cNvPr>
          <p:cNvSpPr txBox="1"/>
          <p:nvPr/>
        </p:nvSpPr>
        <p:spPr>
          <a:xfrm>
            <a:off x="718348" y="4807734"/>
            <a:ext cx="849255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Get the right detail to use Double instead of double.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(double is an alias, in other words, for what? )  </a:t>
            </a:r>
          </a:p>
        </p:txBody>
      </p:sp>
    </p:spTree>
    <p:extLst>
      <p:ext uri="{BB962C8B-B14F-4D97-AF65-F5344CB8AC3E}">
        <p14:creationId xmlns:p14="http://schemas.microsoft.com/office/powerpoint/2010/main" val="187972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846664" y="1536174"/>
            <a:ext cx="8498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Digging through an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371266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7" y="829145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87962" y="1536174"/>
            <a:ext cx="86160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Find, download and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install Visual Studio</a:t>
            </a:r>
          </a:p>
        </p:txBody>
      </p:sp>
    </p:spTree>
    <p:extLst>
      <p:ext uri="{BB962C8B-B14F-4D97-AF65-F5344CB8AC3E}">
        <p14:creationId xmlns:p14="http://schemas.microsoft.com/office/powerpoint/2010/main" val="425508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710188" y="2151727"/>
            <a:ext cx="7404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Method chaining</a:t>
            </a:r>
          </a:p>
        </p:txBody>
      </p:sp>
    </p:spTree>
    <p:extLst>
      <p:ext uri="{BB962C8B-B14F-4D97-AF65-F5344CB8AC3E}">
        <p14:creationId xmlns:p14="http://schemas.microsoft.com/office/powerpoint/2010/main" val="142568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974793" y="2151728"/>
            <a:ext cx="62424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AE64B-54F0-47BB-BE51-1C9159C26429}"/>
              </a:ext>
            </a:extLst>
          </p:cNvPr>
          <p:cNvSpPr txBox="1"/>
          <p:nvPr/>
        </p:nvSpPr>
        <p:spPr>
          <a:xfrm>
            <a:off x="800124" y="1243060"/>
            <a:ext cx="8243515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we pull one color from the enumeration?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98888-F06F-4C4B-BB38-C19061EBC698}"/>
              </a:ext>
            </a:extLst>
          </p:cNvPr>
          <p:cNvSpPr txBox="1"/>
          <p:nvPr/>
        </p:nvSpPr>
        <p:spPr>
          <a:xfrm>
            <a:off x="963675" y="3123899"/>
            <a:ext cx="8815945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Change the title on the window to “Method Chaining”</a:t>
            </a:r>
          </a:p>
        </p:txBody>
      </p:sp>
    </p:spTree>
    <p:extLst>
      <p:ext uri="{BB962C8B-B14F-4D97-AF65-F5344CB8AC3E}">
        <p14:creationId xmlns:p14="http://schemas.microsoft.com/office/powerpoint/2010/main" val="249223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101588" y="2151728"/>
            <a:ext cx="99888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Basic logical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EF576-91A1-426F-96AB-85C9B527BC7B}"/>
              </a:ext>
            </a:extLst>
          </p:cNvPr>
          <p:cNvSpPr txBox="1"/>
          <p:nvPr/>
        </p:nvSpPr>
        <p:spPr>
          <a:xfrm>
            <a:off x="800124" y="1243060"/>
            <a:ext cx="10317641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we make C# tell us the answer to “is 4 greater than 5”?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AB240-DDA2-4CF3-95F9-17DE62BAEEBB}"/>
              </a:ext>
            </a:extLst>
          </p:cNvPr>
          <p:cNvSpPr txBox="1"/>
          <p:nvPr/>
        </p:nvSpPr>
        <p:spPr>
          <a:xfrm>
            <a:off x="528777" y="3781821"/>
            <a:ext cx="6384979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can we avoid hard coding values?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DC562-0A2B-4874-92C9-3FF2050273EE}"/>
              </a:ext>
            </a:extLst>
          </p:cNvPr>
          <p:cNvSpPr txBox="1"/>
          <p:nvPr/>
        </p:nvSpPr>
        <p:spPr>
          <a:xfrm>
            <a:off x="558513" y="4948982"/>
            <a:ext cx="638497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Change the input in the boxes to replace the remaining value with y.</a:t>
            </a:r>
          </a:p>
        </p:txBody>
      </p:sp>
    </p:spTree>
    <p:extLst>
      <p:ext uri="{BB962C8B-B14F-4D97-AF65-F5344CB8AC3E}">
        <p14:creationId xmlns:p14="http://schemas.microsoft.com/office/powerpoint/2010/main" val="218829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101588" y="2151728"/>
            <a:ext cx="99888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Basic logical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AA9A-B912-49CD-A87D-96B0D4882DCE}"/>
              </a:ext>
            </a:extLst>
          </p:cNvPr>
          <p:cNvSpPr txBox="1"/>
          <p:nvPr/>
        </p:nvSpPr>
        <p:spPr>
          <a:xfrm>
            <a:off x="1660460" y="1310225"/>
            <a:ext cx="638497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Rewrite the code so it uses two variables instead of values like 4 and 5.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8CEC2-6C1C-4A74-BFB3-580024ACDFA1}"/>
              </a:ext>
            </a:extLst>
          </p:cNvPr>
          <p:cNvSpPr txBox="1"/>
          <p:nvPr/>
        </p:nvSpPr>
        <p:spPr>
          <a:xfrm>
            <a:off x="1340249" y="3301699"/>
            <a:ext cx="638497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Rewrite the code so it uses two variables instead of values like 4 and 5.</a:t>
            </a:r>
          </a:p>
        </p:txBody>
      </p:sp>
    </p:spTree>
    <p:extLst>
      <p:ext uri="{BB962C8B-B14F-4D97-AF65-F5344CB8AC3E}">
        <p14:creationId xmlns:p14="http://schemas.microsoft.com/office/powerpoint/2010/main" val="31977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310042" y="2151727"/>
            <a:ext cx="95719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multiple if/else blocks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88C26-4449-4052-B5BB-E47CB2463ABA}"/>
              </a:ext>
            </a:extLst>
          </p:cNvPr>
          <p:cNvSpPr txBox="1"/>
          <p:nvPr/>
        </p:nvSpPr>
        <p:spPr>
          <a:xfrm>
            <a:off x="990928" y="1082481"/>
            <a:ext cx="6899625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can we put here so it makes sense?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9910A-7373-4869-AF58-F76E720A9E8D}"/>
              </a:ext>
            </a:extLst>
          </p:cNvPr>
          <p:cNvSpPr txBox="1"/>
          <p:nvPr/>
        </p:nvSpPr>
        <p:spPr>
          <a:xfrm>
            <a:off x="1050860" y="2745182"/>
            <a:ext cx="689962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What’s the last logical condition and code that makes sense right after it. </a:t>
            </a:r>
          </a:p>
        </p:txBody>
      </p:sp>
    </p:spTree>
    <p:extLst>
      <p:ext uri="{BB962C8B-B14F-4D97-AF65-F5344CB8AC3E}">
        <p14:creationId xmlns:p14="http://schemas.microsoft.com/office/powerpoint/2010/main" val="371575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87177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587394" y="2151727"/>
            <a:ext cx="90172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if/else with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1F48F-4758-4B98-ACA7-7520A680A468}"/>
              </a:ext>
            </a:extLst>
          </p:cNvPr>
          <p:cNvSpPr txBox="1"/>
          <p:nvPr/>
        </p:nvSpPr>
        <p:spPr>
          <a:xfrm>
            <a:off x="1050860" y="2745182"/>
            <a:ext cx="796985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would make sense to be put after the else?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FF74A-A385-4DE0-8C23-03CE5592F170}"/>
              </a:ext>
            </a:extLst>
          </p:cNvPr>
          <p:cNvSpPr txBox="1"/>
          <p:nvPr/>
        </p:nvSpPr>
        <p:spPr>
          <a:xfrm>
            <a:off x="1192986" y="1479748"/>
            <a:ext cx="5731796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should this line be modified?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38BEB-EF5D-4BA5-B51E-570AC547FB2F}"/>
              </a:ext>
            </a:extLst>
          </p:cNvPr>
          <p:cNvSpPr txBox="1"/>
          <p:nvPr/>
        </p:nvSpPr>
        <p:spPr>
          <a:xfrm>
            <a:off x="1131341" y="4233223"/>
            <a:ext cx="796985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should fill the calls to WriteLine to produce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something like “The text ell is found in hello”.</a:t>
            </a:r>
          </a:p>
        </p:txBody>
      </p:sp>
    </p:spTree>
    <p:extLst>
      <p:ext uri="{BB962C8B-B14F-4D97-AF65-F5344CB8AC3E}">
        <p14:creationId xmlns:p14="http://schemas.microsoft.com/office/powerpoint/2010/main" val="73334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380062" y="2151727"/>
            <a:ext cx="94318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</a:t>
            </a:r>
            <a:r>
              <a:rPr lang="en-US" sz="8000" b="1" dirty="0" err="1">
                <a:solidFill>
                  <a:srgbClr val="FFFF00"/>
                </a:solidFill>
              </a:rPr>
              <a:t>TryParse</a:t>
            </a:r>
            <a:r>
              <a:rPr lang="en-US" sz="8000" b="1" dirty="0">
                <a:solidFill>
                  <a:srgbClr val="FFFF00"/>
                </a:solidFill>
              </a:rPr>
              <a:t>, part 1</a:t>
            </a:r>
          </a:p>
        </p:txBody>
      </p:sp>
    </p:spTree>
    <p:extLst>
      <p:ext uri="{BB962C8B-B14F-4D97-AF65-F5344CB8AC3E}">
        <p14:creationId xmlns:p14="http://schemas.microsoft.com/office/powerpoint/2010/main" val="385551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380062" y="2151727"/>
            <a:ext cx="94318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</a:t>
            </a:r>
            <a:r>
              <a:rPr lang="en-US" sz="8000" b="1" dirty="0" err="1">
                <a:solidFill>
                  <a:srgbClr val="FFFF00"/>
                </a:solidFill>
              </a:rPr>
              <a:t>TryParse</a:t>
            </a:r>
            <a:r>
              <a:rPr lang="en-US" sz="8000" b="1" dirty="0">
                <a:solidFill>
                  <a:srgbClr val="FFFF00"/>
                </a:solidFill>
              </a:rPr>
              <a:t>, part 2</a:t>
            </a:r>
          </a:p>
        </p:txBody>
      </p:sp>
    </p:spTree>
    <p:extLst>
      <p:ext uri="{BB962C8B-B14F-4D97-AF65-F5344CB8AC3E}">
        <p14:creationId xmlns:p14="http://schemas.microsoft.com/office/powerpoint/2010/main" val="356266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4" y="599934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380062" y="2151727"/>
            <a:ext cx="94318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Using </a:t>
            </a:r>
            <a:r>
              <a:rPr lang="en-US" sz="8000" b="1" dirty="0" err="1">
                <a:solidFill>
                  <a:srgbClr val="FFFF00"/>
                </a:solidFill>
              </a:rPr>
              <a:t>TryParse</a:t>
            </a:r>
            <a:r>
              <a:rPr lang="en-US" sz="8000" b="1" dirty="0">
                <a:solidFill>
                  <a:srgbClr val="FFFF00"/>
                </a:solidFill>
              </a:rPr>
              <a:t>, part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B2A45-FFFC-4173-95A1-833E7D6FD76E}"/>
              </a:ext>
            </a:extLst>
          </p:cNvPr>
          <p:cNvSpPr txBox="1"/>
          <p:nvPr/>
        </p:nvSpPr>
        <p:spPr>
          <a:xfrm>
            <a:off x="1573130" y="4870220"/>
            <a:ext cx="979008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Given the context of our lessons, if you want to collect input twice, how many </a:t>
            </a:r>
            <a:r>
              <a:rPr lang="en-US" sz="3000" b="1" dirty="0" err="1">
                <a:solidFill>
                  <a:srgbClr val="FFFF00"/>
                </a:solidFill>
              </a:rPr>
              <a:t>TryParse</a:t>
            </a:r>
            <a:r>
              <a:rPr lang="en-US" sz="3000" b="1" dirty="0">
                <a:solidFill>
                  <a:srgbClr val="FFFF00"/>
                </a:solidFill>
              </a:rPr>
              <a:t> calls are needed?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F044D-3A63-4BAE-ABEF-5A4076F366AC}"/>
              </a:ext>
            </a:extLst>
          </p:cNvPr>
          <p:cNvSpPr txBox="1"/>
          <p:nvPr/>
        </p:nvSpPr>
        <p:spPr>
          <a:xfrm>
            <a:off x="1160451" y="3615060"/>
            <a:ext cx="894932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To be more exact, how do you read the second input?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8FE86-7702-428A-8EEB-58606A1A8947}"/>
              </a:ext>
            </a:extLst>
          </p:cNvPr>
          <p:cNvSpPr txBox="1"/>
          <p:nvPr/>
        </p:nvSpPr>
        <p:spPr>
          <a:xfrm>
            <a:off x="1662172" y="1527694"/>
            <a:ext cx="7368812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try to convert the second input 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03DBB-03DC-4B33-AADA-113F5D017FA7}"/>
              </a:ext>
            </a:extLst>
          </p:cNvPr>
          <p:cNvSpPr txBox="1"/>
          <p:nvPr/>
        </p:nvSpPr>
        <p:spPr>
          <a:xfrm>
            <a:off x="1886492" y="488292"/>
            <a:ext cx="6589688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Where should we place one more else?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15CD1-2818-4FBF-AB94-69C055AEB4E2}"/>
              </a:ext>
            </a:extLst>
          </p:cNvPr>
          <p:cNvSpPr txBox="1"/>
          <p:nvPr/>
        </p:nvSpPr>
        <p:spPr>
          <a:xfrm>
            <a:off x="1847107" y="2349626"/>
            <a:ext cx="894932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The text of which WriteLine can be improved to make it more clear when it runs?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772F1-D74C-4EF9-83CB-8F0741E9F48F}"/>
              </a:ext>
            </a:extLst>
          </p:cNvPr>
          <p:cNvSpPr txBox="1"/>
          <p:nvPr/>
        </p:nvSpPr>
        <p:spPr>
          <a:xfrm>
            <a:off x="2862536" y="1998592"/>
            <a:ext cx="8346569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The second </a:t>
            </a:r>
            <a:r>
              <a:rPr lang="en-US" sz="3000" b="1" dirty="0" err="1">
                <a:solidFill>
                  <a:srgbClr val="FFFF00"/>
                </a:solidFill>
              </a:rPr>
              <a:t>TryParse</a:t>
            </a:r>
            <a:r>
              <a:rPr lang="en-US" sz="3000" b="1" dirty="0">
                <a:solidFill>
                  <a:srgbClr val="FFFF00"/>
                </a:solidFill>
              </a:rPr>
              <a:t> returns false. Which line runs?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55500-8004-4729-9CF1-235C128D2668}"/>
              </a:ext>
            </a:extLst>
          </p:cNvPr>
          <p:cNvSpPr txBox="1"/>
          <p:nvPr/>
        </p:nvSpPr>
        <p:spPr>
          <a:xfrm>
            <a:off x="1350523" y="1904412"/>
            <a:ext cx="5173567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What’s a good second prompt?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EC201-F696-4F19-863D-92B55AAAF401}"/>
              </a:ext>
            </a:extLst>
          </p:cNvPr>
          <p:cNvSpPr txBox="1"/>
          <p:nvPr/>
        </p:nvSpPr>
        <p:spPr>
          <a:xfrm>
            <a:off x="989215" y="5354816"/>
            <a:ext cx="846301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collect the second input from the user?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993F-EFFD-4ABF-94B6-EA08D7E61D0C}"/>
              </a:ext>
            </a:extLst>
          </p:cNvPr>
          <p:cNvSpPr txBox="1"/>
          <p:nvPr/>
        </p:nvSpPr>
        <p:spPr>
          <a:xfrm>
            <a:off x="329956" y="1839342"/>
            <a:ext cx="5793442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Where do we code another else?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C9B3E-7000-4DBD-8827-8AF8D26360C4}"/>
              </a:ext>
            </a:extLst>
          </p:cNvPr>
          <p:cNvSpPr txBox="1"/>
          <p:nvPr/>
        </p:nvSpPr>
        <p:spPr>
          <a:xfrm>
            <a:off x="1814571" y="1680094"/>
            <a:ext cx="8428763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One of the WriteLine texts is not clear. Which one?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8CAF1-40F9-4B12-BB77-112435D8E3E4}"/>
              </a:ext>
            </a:extLst>
          </p:cNvPr>
          <p:cNvSpPr txBox="1"/>
          <p:nvPr/>
        </p:nvSpPr>
        <p:spPr>
          <a:xfrm>
            <a:off x="919007" y="4031164"/>
            <a:ext cx="8428763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One of the WriteLine texts is not clear. Which one? </a:t>
            </a:r>
          </a:p>
        </p:txBody>
      </p:sp>
    </p:spTree>
    <p:extLst>
      <p:ext uri="{BB962C8B-B14F-4D97-AF65-F5344CB8AC3E}">
        <p14:creationId xmlns:p14="http://schemas.microsoft.com/office/powerpoint/2010/main" val="3292260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488842" y="2151727"/>
            <a:ext cx="92143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Compound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F07DD-4BD2-4A14-84A7-20FECBA56DEB}"/>
              </a:ext>
            </a:extLst>
          </p:cNvPr>
          <p:cNvSpPr txBox="1"/>
          <p:nvPr/>
        </p:nvSpPr>
        <p:spPr>
          <a:xfrm>
            <a:off x="1681008" y="1731465"/>
            <a:ext cx="6610238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will be the output from this line?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2044-B2AB-4487-B15B-F1F7474ECD46}"/>
              </a:ext>
            </a:extLst>
          </p:cNvPr>
          <p:cNvSpPr txBox="1"/>
          <p:nvPr/>
        </p:nvSpPr>
        <p:spPr>
          <a:xfrm>
            <a:off x="1660461" y="4217811"/>
            <a:ext cx="864451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divide the last value </a:t>
            </a:r>
            <a:r>
              <a:rPr lang="en-US" sz="3000" b="1" dirty="0" err="1">
                <a:solidFill>
                  <a:srgbClr val="FFFF00"/>
                </a:solidFill>
              </a:rPr>
              <a:t>value</a:t>
            </a:r>
            <a:r>
              <a:rPr lang="en-US" sz="3000" b="1" dirty="0">
                <a:solidFill>
                  <a:srgbClr val="FFFF00"/>
                </a:solidFill>
              </a:rPr>
              <a:t> of x by 4 using this kind of compact notation?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07283-02C1-4CCB-AE4D-298951162E29}"/>
              </a:ext>
            </a:extLst>
          </p:cNvPr>
          <p:cNvSpPr txBox="1"/>
          <p:nvPr/>
        </p:nvSpPr>
        <p:spPr>
          <a:xfrm>
            <a:off x="1566281" y="1668108"/>
            <a:ext cx="7444155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multiply the last value of x by 5? </a:t>
            </a:r>
          </a:p>
        </p:txBody>
      </p:sp>
    </p:spTree>
    <p:extLst>
      <p:ext uri="{BB962C8B-B14F-4D97-AF65-F5344CB8AC3E}">
        <p14:creationId xmlns:p14="http://schemas.microsoft.com/office/powerpoint/2010/main" val="9780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7" y="829145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566220" y="1536174"/>
            <a:ext cx="77199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Create a simple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class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1267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970608" y="2151727"/>
            <a:ext cx="8250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While loops, 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2FA0C-F02A-4643-9890-F863178B3069}"/>
              </a:ext>
            </a:extLst>
          </p:cNvPr>
          <p:cNvSpPr txBox="1"/>
          <p:nvPr/>
        </p:nvSpPr>
        <p:spPr>
          <a:xfrm>
            <a:off x="1566281" y="1668108"/>
            <a:ext cx="7444155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print this list using a while loop?</a:t>
            </a:r>
          </a:p>
        </p:txBody>
      </p:sp>
    </p:spTree>
    <p:extLst>
      <p:ext uri="{BB962C8B-B14F-4D97-AF65-F5344CB8AC3E}">
        <p14:creationId xmlns:p14="http://schemas.microsoft.com/office/powerpoint/2010/main" val="247070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970608" y="2151727"/>
            <a:ext cx="8250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While loops, part 1</a:t>
            </a:r>
          </a:p>
        </p:txBody>
      </p:sp>
    </p:spTree>
    <p:extLst>
      <p:ext uri="{BB962C8B-B14F-4D97-AF65-F5344CB8AC3E}">
        <p14:creationId xmlns:p14="http://schemas.microsoft.com/office/powerpoint/2010/main" val="2422744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3" y="630757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970608" y="2151727"/>
            <a:ext cx="8250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While loops,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014F4-0345-4AE3-A58B-D2C396D66598}"/>
              </a:ext>
            </a:extLst>
          </p:cNvPr>
          <p:cNvSpPr txBox="1"/>
          <p:nvPr/>
        </p:nvSpPr>
        <p:spPr>
          <a:xfrm>
            <a:off x="1566281" y="1668108"/>
            <a:ext cx="4320811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What’s the starting value?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8D464-BBBD-4C35-A868-CB23EDAD4C42}"/>
              </a:ext>
            </a:extLst>
          </p:cNvPr>
          <p:cNvSpPr txBox="1"/>
          <p:nvPr/>
        </p:nvSpPr>
        <p:spPr>
          <a:xfrm>
            <a:off x="1574842" y="3320535"/>
            <a:ext cx="7137643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What’s the lowest value you want to reach?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EDC4-2F06-46EC-9D08-7FCA8DBBD26F}"/>
              </a:ext>
            </a:extLst>
          </p:cNvPr>
          <p:cNvSpPr txBox="1"/>
          <p:nvPr/>
        </p:nvSpPr>
        <p:spPr>
          <a:xfrm>
            <a:off x="1429292" y="4829123"/>
            <a:ext cx="7098259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decrease the value of the loop counter by 1 on each turn of the loop?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52164-00D5-4FD6-B334-67A748AC28DF}"/>
              </a:ext>
            </a:extLst>
          </p:cNvPr>
          <p:cNvSpPr txBox="1"/>
          <p:nvPr/>
        </p:nvSpPr>
        <p:spPr>
          <a:xfrm>
            <a:off x="1376209" y="1960921"/>
            <a:ext cx="5517752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Change the code to show the list. </a:t>
            </a:r>
          </a:p>
        </p:txBody>
      </p:sp>
    </p:spTree>
    <p:extLst>
      <p:ext uri="{BB962C8B-B14F-4D97-AF65-F5344CB8AC3E}">
        <p14:creationId xmlns:p14="http://schemas.microsoft.com/office/powerpoint/2010/main" val="378433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017095" y="2151727"/>
            <a:ext cx="81578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exiting while 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67E8-A15D-4ED4-A314-CB63B77BC465}"/>
              </a:ext>
            </a:extLst>
          </p:cNvPr>
          <p:cNvSpPr txBox="1"/>
          <p:nvPr/>
        </p:nvSpPr>
        <p:spPr>
          <a:xfrm>
            <a:off x="1376209" y="1960921"/>
            <a:ext cx="4449238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Why is this red mark here?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D7135-014C-474B-831A-98416A98A136}"/>
              </a:ext>
            </a:extLst>
          </p:cNvPr>
          <p:cNvSpPr txBox="1"/>
          <p:nvPr/>
        </p:nvSpPr>
        <p:spPr>
          <a:xfrm>
            <a:off x="1415592" y="3490058"/>
            <a:ext cx="7194151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can you force </a:t>
            </a:r>
            <a:r>
              <a:rPr lang="en-US" sz="3000" b="1" dirty="0" err="1">
                <a:solidFill>
                  <a:srgbClr val="FFFF00"/>
                </a:solidFill>
              </a:rPr>
              <a:t>ReadLine</a:t>
            </a:r>
            <a:r>
              <a:rPr lang="en-US" sz="3000" b="1" dirty="0">
                <a:solidFill>
                  <a:srgbClr val="FFFF00"/>
                </a:solidFill>
              </a:rPr>
              <a:t> to run and save to temp so the red mark will disappear?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6C9FE-922D-4C01-84D1-D6DF2FA4360B}"/>
              </a:ext>
            </a:extLst>
          </p:cNvPr>
          <p:cNvSpPr txBox="1"/>
          <p:nvPr/>
        </p:nvSpPr>
        <p:spPr>
          <a:xfrm>
            <a:off x="3645085" y="613294"/>
            <a:ext cx="5519464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can we introduce a space so all the words are separated? </a:t>
            </a:r>
          </a:p>
        </p:txBody>
      </p:sp>
    </p:spTree>
    <p:extLst>
      <p:ext uri="{BB962C8B-B14F-4D97-AF65-F5344CB8AC3E}">
        <p14:creationId xmlns:p14="http://schemas.microsoft.com/office/powerpoint/2010/main" val="202585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606744" y="2151727"/>
            <a:ext cx="6978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for loops, 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6DA84-1023-4E58-B93A-1D918E2692CD}"/>
              </a:ext>
            </a:extLst>
          </p:cNvPr>
          <p:cNvSpPr txBox="1"/>
          <p:nvPr/>
        </p:nvSpPr>
        <p:spPr>
          <a:xfrm>
            <a:off x="1415592" y="3490058"/>
            <a:ext cx="6896201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Show the cubes of the values in the list.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DBDD1-2FD4-4C82-B622-41C143EBB505}"/>
              </a:ext>
            </a:extLst>
          </p:cNvPr>
          <p:cNvSpPr txBox="1"/>
          <p:nvPr/>
        </p:nvSpPr>
        <p:spPr>
          <a:xfrm>
            <a:off x="1136477" y="1043096"/>
            <a:ext cx="817191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Show the squares of 11, 8 and 5, from high to 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3347B-4E9F-4A52-BA8D-7AA5429CB824}"/>
              </a:ext>
            </a:extLst>
          </p:cNvPr>
          <p:cNvSpPr txBox="1"/>
          <p:nvPr/>
        </p:nvSpPr>
        <p:spPr>
          <a:xfrm>
            <a:off x="1567992" y="3642458"/>
            <a:ext cx="6896201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Show the cubes of the values in the list.</a:t>
            </a:r>
          </a:p>
        </p:txBody>
      </p:sp>
    </p:spTree>
    <p:extLst>
      <p:ext uri="{BB962C8B-B14F-4D97-AF65-F5344CB8AC3E}">
        <p14:creationId xmlns:p14="http://schemas.microsoft.com/office/powerpoint/2010/main" val="544701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606744" y="2151727"/>
            <a:ext cx="6978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for loops, part 2</a:t>
            </a:r>
          </a:p>
        </p:txBody>
      </p:sp>
    </p:spTree>
    <p:extLst>
      <p:ext uri="{BB962C8B-B14F-4D97-AF65-F5344CB8AC3E}">
        <p14:creationId xmlns:p14="http://schemas.microsoft.com/office/powerpoint/2010/main" val="2831872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606744" y="2151727"/>
            <a:ext cx="6978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for loops, part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2E1CB-008F-4246-AADB-B04ACB174CAB}"/>
              </a:ext>
            </a:extLst>
          </p:cNvPr>
          <p:cNvSpPr txBox="1"/>
          <p:nvPr/>
        </p:nvSpPr>
        <p:spPr>
          <a:xfrm>
            <a:off x="1639911" y="1279402"/>
            <a:ext cx="927124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Adjust inside WriteLine to still produce 1*1, 2*2 and 3*3.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6EE64-EAFA-4197-9B28-98B46D04F809}"/>
              </a:ext>
            </a:extLst>
          </p:cNvPr>
          <p:cNvSpPr txBox="1"/>
          <p:nvPr/>
        </p:nvSpPr>
        <p:spPr>
          <a:xfrm>
            <a:off x="1607376" y="3137312"/>
            <a:ext cx="9271244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should be the logical condition in the middle now?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942E4-CB15-40D3-954B-2E417CBAA617}"/>
              </a:ext>
            </a:extLst>
          </p:cNvPr>
          <p:cNvSpPr txBox="1"/>
          <p:nvPr/>
        </p:nvSpPr>
        <p:spPr>
          <a:xfrm>
            <a:off x="639893" y="94449"/>
            <a:ext cx="9271244" cy="3323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Note the general patterns.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When you shift the starting index in the loop, say by subtracting 2 from the initial value of 1 to get -1, you adjust with the opposite operation of adding 2 inside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WriteLine.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Be sure to watch the additional video stored under lesson resources.</a:t>
            </a:r>
          </a:p>
        </p:txBody>
      </p:sp>
    </p:spTree>
    <p:extLst>
      <p:ext uri="{BB962C8B-B14F-4D97-AF65-F5344CB8AC3E}">
        <p14:creationId xmlns:p14="http://schemas.microsoft.com/office/powerpoint/2010/main" val="2459656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974793" y="2151727"/>
            <a:ext cx="62424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String indexes</a:t>
            </a:r>
          </a:p>
        </p:txBody>
      </p:sp>
    </p:spTree>
    <p:extLst>
      <p:ext uri="{BB962C8B-B14F-4D97-AF65-F5344CB8AC3E}">
        <p14:creationId xmlns:p14="http://schemas.microsoft.com/office/powerpoint/2010/main" val="1578149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204646" y="2151727"/>
            <a:ext cx="77827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Strings with loops</a:t>
            </a:r>
          </a:p>
        </p:txBody>
      </p:sp>
    </p:spTree>
    <p:extLst>
      <p:ext uri="{BB962C8B-B14F-4D97-AF65-F5344CB8AC3E}">
        <p14:creationId xmlns:p14="http://schemas.microsoft.com/office/powerpoint/2010/main" val="1963557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204646" y="2151727"/>
            <a:ext cx="84745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 err="1">
                <a:solidFill>
                  <a:srgbClr val="FFFF00"/>
                </a:solidFill>
              </a:rPr>
              <a:t>foreach</a:t>
            </a:r>
            <a:r>
              <a:rPr lang="en-US" sz="8000" b="1" dirty="0">
                <a:solidFill>
                  <a:srgbClr val="FFFF00"/>
                </a:solidFill>
              </a:rPr>
              <a:t> with if/else</a:t>
            </a:r>
          </a:p>
        </p:txBody>
      </p:sp>
    </p:spTree>
    <p:extLst>
      <p:ext uri="{BB962C8B-B14F-4D97-AF65-F5344CB8AC3E}">
        <p14:creationId xmlns:p14="http://schemas.microsoft.com/office/powerpoint/2010/main" val="851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7" y="829145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974792" y="2151728"/>
            <a:ext cx="62424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Print “Hello”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DC1CD-4CED-4C0F-889E-F0F974692766}"/>
              </a:ext>
            </a:extLst>
          </p:cNvPr>
          <p:cNvSpPr txBox="1"/>
          <p:nvPr/>
        </p:nvSpPr>
        <p:spPr>
          <a:xfrm>
            <a:off x="1621530" y="89342"/>
            <a:ext cx="8015015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What is WriteLine based on its icon?</a:t>
            </a:r>
          </a:p>
        </p:txBody>
      </p:sp>
    </p:spTree>
    <p:extLst>
      <p:ext uri="{BB962C8B-B14F-4D97-AF65-F5344CB8AC3E}">
        <p14:creationId xmlns:p14="http://schemas.microsoft.com/office/powerpoint/2010/main" val="3998165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204646" y="2151727"/>
            <a:ext cx="78592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strings in memory</a:t>
            </a:r>
          </a:p>
        </p:txBody>
      </p:sp>
    </p:spTree>
    <p:extLst>
      <p:ext uri="{BB962C8B-B14F-4D97-AF65-F5344CB8AC3E}">
        <p14:creationId xmlns:p14="http://schemas.microsoft.com/office/powerpoint/2010/main" val="2889217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204646" y="2151727"/>
            <a:ext cx="86616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for loops mechanics</a:t>
            </a:r>
          </a:p>
        </p:txBody>
      </p:sp>
    </p:spTree>
    <p:extLst>
      <p:ext uri="{BB962C8B-B14F-4D97-AF65-F5344CB8AC3E}">
        <p14:creationId xmlns:p14="http://schemas.microsoft.com/office/powerpoint/2010/main" val="2992446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204646" y="2151727"/>
            <a:ext cx="87331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 err="1">
                <a:solidFill>
                  <a:srgbClr val="FFFF00"/>
                </a:solidFill>
              </a:rPr>
              <a:t>Linq</a:t>
            </a:r>
            <a:r>
              <a:rPr lang="en-US" sz="8000" b="1" dirty="0">
                <a:solidFill>
                  <a:srgbClr val="FFFF00"/>
                </a:solidFill>
              </a:rPr>
              <a:t> and lists, part 1</a:t>
            </a:r>
          </a:p>
        </p:txBody>
      </p:sp>
    </p:spTree>
    <p:extLst>
      <p:ext uri="{BB962C8B-B14F-4D97-AF65-F5344CB8AC3E}">
        <p14:creationId xmlns:p14="http://schemas.microsoft.com/office/powerpoint/2010/main" val="2564015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974793" y="2151727"/>
            <a:ext cx="62424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Lists, part 2</a:t>
            </a:r>
          </a:p>
        </p:txBody>
      </p:sp>
    </p:spTree>
    <p:extLst>
      <p:ext uri="{BB962C8B-B14F-4D97-AF65-F5344CB8AC3E}">
        <p14:creationId xmlns:p14="http://schemas.microsoft.com/office/powerpoint/2010/main" val="729696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9" y="589660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38452" y="807765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799952" y="1536174"/>
            <a:ext cx="85920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Lists with while and</a:t>
            </a:r>
          </a:p>
          <a:p>
            <a:r>
              <a:rPr lang="en-US" sz="8000" b="1" dirty="0" err="1">
                <a:solidFill>
                  <a:srgbClr val="FFFF00"/>
                </a:solidFill>
              </a:rPr>
              <a:t>TryParse</a:t>
            </a:r>
            <a:endParaRPr lang="en-US"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8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1D8FA-4FF3-49C8-BAC1-301EC1CA7564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$"Index: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"Not found."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7" y="829145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462007" y="2151727"/>
            <a:ext cx="92679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Use existing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995FA-F1EE-4D51-B89A-02C8A0105030}"/>
              </a:ext>
            </a:extLst>
          </p:cNvPr>
          <p:cNvSpPr txBox="1"/>
          <p:nvPr/>
        </p:nvSpPr>
        <p:spPr>
          <a:xfrm>
            <a:off x="1621530" y="89342"/>
            <a:ext cx="8803179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Write code to make your program beep.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B0916-AE02-42F5-A78D-AE27CF1A823D}"/>
              </a:ext>
            </a:extLst>
          </p:cNvPr>
          <p:cNvSpPr txBox="1"/>
          <p:nvPr/>
        </p:nvSpPr>
        <p:spPr>
          <a:xfrm>
            <a:off x="1517452" y="3475596"/>
            <a:ext cx="8736431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Write code to clear the console window.</a:t>
            </a:r>
          </a:p>
        </p:txBody>
      </p:sp>
    </p:spTree>
    <p:extLst>
      <p:ext uri="{BB962C8B-B14F-4D97-AF65-F5344CB8AC3E}">
        <p14:creationId xmlns:p14="http://schemas.microsoft.com/office/powerpoint/2010/main" val="37678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2" y="823109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2468565" y="1536174"/>
            <a:ext cx="7254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Overview of the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.NET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26917-AD8F-4D17-AA3B-EADC63AA17A9}"/>
              </a:ext>
            </a:extLst>
          </p:cNvPr>
          <p:cNvSpPr txBox="1"/>
          <p:nvPr/>
        </p:nvSpPr>
        <p:spPr>
          <a:xfrm>
            <a:off x="2074128" y="1672683"/>
            <a:ext cx="5441796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Don’t worry about the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code details, but at least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be aware of the overall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purpose of the .NET framework.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B7378-4E0D-4FDD-A932-8FE65D2B1BE1}"/>
              </a:ext>
            </a:extLst>
          </p:cNvPr>
          <p:cNvSpPr txBox="1"/>
          <p:nvPr/>
        </p:nvSpPr>
        <p:spPr>
          <a:xfrm>
            <a:off x="1327881" y="4512660"/>
            <a:ext cx="8770991" cy="1323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Pause and try this: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Trace Beep through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377931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7" y="829145"/>
            <a:ext cx="8401050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632374" y="1536174"/>
            <a:ext cx="89272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Writing less code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with using directives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4083B-BD7A-44E1-AA97-8C639BE26DB1}"/>
              </a:ext>
            </a:extLst>
          </p:cNvPr>
          <p:cNvSpPr txBox="1"/>
          <p:nvPr/>
        </p:nvSpPr>
        <p:spPr>
          <a:xfrm>
            <a:off x="246281" y="1425196"/>
            <a:ext cx="7581756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How do you print the updated variable value?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432F8-6415-4F2E-A4C7-058E23611790}"/>
              </a:ext>
            </a:extLst>
          </p:cNvPr>
          <p:cNvSpPr txBox="1"/>
          <p:nvPr/>
        </p:nvSpPr>
        <p:spPr>
          <a:xfrm>
            <a:off x="242564" y="2949196"/>
            <a:ext cx="804669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</a:rPr>
              <a:t>Pause and try this: </a:t>
            </a:r>
          </a:p>
          <a:p>
            <a:r>
              <a:rPr lang="en-US" sz="3000" b="1" dirty="0">
                <a:solidFill>
                  <a:srgbClr val="FFFF00"/>
                </a:solidFill>
              </a:rPr>
              <a:t>What do you think will show on the screen now? </a:t>
            </a:r>
          </a:p>
        </p:txBody>
      </p:sp>
    </p:spTree>
    <p:extLst>
      <p:ext uri="{BB962C8B-B14F-4D97-AF65-F5344CB8AC3E}">
        <p14:creationId xmlns:p14="http://schemas.microsoft.com/office/powerpoint/2010/main" val="83023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9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41856" y="819102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173375" y="1536174"/>
            <a:ext cx="100821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Creating and displaying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one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568E09-29F3-4ADB-A5F0-400610DCC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994256" y="971502"/>
            <a:ext cx="4633883" cy="10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7F36-3EAF-404C-B829-BBA99B86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0" y="610045"/>
            <a:ext cx="10763250" cy="563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8B4A6-B651-429C-A156-51922A289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42" b="24210"/>
          <a:stretch/>
        </p:blipFill>
        <p:spPr>
          <a:xfrm>
            <a:off x="891551" y="809163"/>
            <a:ext cx="4633883" cy="103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FD149-3B07-4206-B770-8EFAC3CCDE9B}"/>
              </a:ext>
            </a:extLst>
          </p:cNvPr>
          <p:cNvSpPr txBox="1"/>
          <p:nvPr/>
        </p:nvSpPr>
        <p:spPr>
          <a:xfrm>
            <a:off x="1003092" y="2151727"/>
            <a:ext cx="105235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In this lesson: </a:t>
            </a:r>
          </a:p>
          <a:p>
            <a:r>
              <a:rPr lang="en-US" sz="8000" b="1" dirty="0">
                <a:solidFill>
                  <a:srgbClr val="FFFF00"/>
                </a:solidFill>
              </a:rPr>
              <a:t>Data type consequences</a:t>
            </a:r>
          </a:p>
        </p:txBody>
      </p:sp>
    </p:spTree>
    <p:extLst>
      <p:ext uri="{BB962C8B-B14F-4D97-AF65-F5344CB8AC3E}">
        <p14:creationId xmlns:p14="http://schemas.microsoft.com/office/powerpoint/2010/main" val="39836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17397</TotalTime>
  <Words>1563</Words>
  <Application>Microsoft Office PowerPoint</Application>
  <PresentationFormat>Widescreen</PresentationFormat>
  <Paragraphs>241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111</cp:revision>
  <dcterms:created xsi:type="dcterms:W3CDTF">2018-04-05T12:25:12Z</dcterms:created>
  <dcterms:modified xsi:type="dcterms:W3CDTF">2018-04-19T00:52:45Z</dcterms:modified>
</cp:coreProperties>
</file>