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2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Labrador Retriever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44</c:v>
                </c:pt>
                <c:pt idx="1">
                  <c:v>56</c:v>
                </c:pt>
                <c:pt idx="2">
                  <c:v>99</c:v>
                </c:pt>
                <c:pt idx="3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0-41F0-8208-10D2FDEA949B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Pomeranian</c:v>
                </c:pt>
              </c:strCache>
            </c:strRef>
          </c:tx>
          <c:spPr>
            <a:gradFill rotWithShape="1">
              <a:gsLst>
                <a:gs pos="0">
                  <a:schemeClr val="accent3"/>
                </a:gs>
                <a:gs pos="90000">
                  <a:schemeClr val="accent3">
                    <a:shade val="100000"/>
                    <a:satMod val="105000"/>
                  </a:schemeClr>
                </a:gs>
                <a:gs pos="100000">
                  <a:schemeClr val="accent3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10</c:v>
                </c:pt>
                <c:pt idx="1">
                  <c:v>45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0-41F0-8208-10D2FDEA949B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Greyhound</c:v>
                </c:pt>
              </c:strCache>
            </c:strRef>
          </c:tx>
          <c:spPr>
            <a:gradFill rotWithShape="1">
              <a:gsLst>
                <a:gs pos="0">
                  <a:schemeClr val="accent4"/>
                </a:gs>
                <a:gs pos="90000">
                  <a:schemeClr val="accent4">
                    <a:shade val="100000"/>
                    <a:satMod val="105000"/>
                  </a:schemeClr>
                </a:gs>
                <a:gs pos="100000">
                  <a:schemeClr val="accent4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37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20-41F0-8208-10D2FDEA949B}"/>
            </c:ext>
          </c:extLst>
        </c:ser>
        <c:ser>
          <c:idx val="1"/>
          <c:order val="3"/>
          <c:tx>
            <c:strRef>
              <c:f>Sheet1!$A$3</c:f>
              <c:strCache>
                <c:ptCount val="1"/>
                <c:pt idx="0">
                  <c:v>Jack Russell</c:v>
                </c:pt>
              </c:strCache>
            </c:strRef>
          </c:tx>
          <c:spPr>
            <a:gradFill rotWithShape="1">
              <a:gsLst>
                <a:gs pos="0">
                  <a:schemeClr val="accent2"/>
                </a:gs>
                <a:gs pos="90000">
                  <a:schemeClr val="accent2">
                    <a:shade val="100000"/>
                    <a:satMod val="105000"/>
                  </a:schemeClr>
                </a:gs>
                <a:gs pos="100000">
                  <a:schemeClr val="accent2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6</c:v>
                </c:pt>
                <c:pt idx="1">
                  <c:v>20</c:v>
                </c:pt>
                <c:pt idx="2">
                  <c:v>2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0-41F0-8208-10D2FDEA949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Beagle</c:v>
                </c:pt>
              </c:strCache>
            </c:strRef>
          </c:tx>
          <c:spPr>
            <a:gradFill rotWithShape="1">
              <a:gsLst>
                <a:gs pos="0">
                  <a:schemeClr val="accent5"/>
                </a:gs>
                <a:gs pos="90000">
                  <a:schemeClr val="accent5">
                    <a:shade val="100000"/>
                    <a:satMod val="105000"/>
                  </a:schemeClr>
                </a:gs>
                <a:gs pos="100000">
                  <a:schemeClr val="accent5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Workshops</c:v>
                </c:pt>
                <c:pt idx="1">
                  <c:v>Consultation</c:v>
                </c:pt>
                <c:pt idx="2">
                  <c:v>Emergency</c:v>
                </c:pt>
                <c:pt idx="3">
                  <c:v>Theatre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23</c:v>
                </c:pt>
                <c:pt idx="1">
                  <c:v>16</c:v>
                </c:pt>
                <c:pt idx="2">
                  <c:v>24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2-45D5-82C4-73C784319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934685064"/>
        <c:axId val="934689656"/>
      </c:barChart>
      <c:catAx>
        <c:axId val="93468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9656"/>
        <c:crosses val="autoZero"/>
        <c:auto val="1"/>
        <c:lblAlgn val="ctr"/>
        <c:lblOffset val="100"/>
        <c:noMultiLvlLbl val="0"/>
      </c:catAx>
      <c:valAx>
        <c:axId val="934689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685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Dogs without Chip</cx:pt>
          <cx:pt idx="1">Dogs Walked Every Day</cx:pt>
          <cx:pt idx="2">Dogs Immunized</cx:pt>
          <cx:pt idx="3">Dogs Vet Visits</cx:pt>
          <cx:pt idx="4">Dogs Found</cx:pt>
        </cx:lvl>
      </cx:strDim>
      <cx:numDim type="val">
        <cx:f>Sheet1!$B$2:$B$6</cx:f>
        <cx:lvl ptCount="5" formatCode="General">
          <cx:pt idx="0">3275</cx:pt>
          <cx:pt idx="1">1935</cx:pt>
          <cx:pt idx="2">2234</cx:pt>
          <cx:pt idx="3">5623</cx:pt>
          <cx:pt idx="4">2250</cx:pt>
        </cx:lvl>
      </cx:numDim>
    </cx:data>
  </cx:chartData>
  <cx:chart>
    <cx:title pos="t" align="ctr" overlay="0">
      <cx:tx>
        <cx:txData>
          <cx:v>Chart Title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</a:rPr>
            <a:t>Chart Title</a:t>
          </a:r>
        </a:p>
      </cx:txPr>
    </cx:title>
    <cx:plotArea>
      <cx:plotAreaRegion>
        <cx:series layoutId="funnel" uniqueId="{A0ED133A-398D-4E9B-A812-1B5C1F26DB9F}">
          <cx:tx>
            <cx:txData>
              <cx:f>Sheet1!$B$1</cx:f>
              <cx:v>Series1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 descr="High Tier Cricle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SSG Employee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48287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SSG CEO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BERGQVIST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 Technology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ANGELICA ASTROM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 MATTSSON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FLORA BERGGREN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KALLE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KARLSSON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Assistant</a:t>
            </a:r>
          </a:p>
        </p:txBody>
      </p:sp>
      <p:pic>
        <p:nvPicPr>
          <p:cNvPr id="69" name="Picture 68" descr="Profile Photo Placeholder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62" name="Picture 61" descr="Profile Photo Placeholder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cond Tier Hierarchy Color Small Circl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 descr="Second Tier Hierarchy Color Small Circl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 descr="Second Tier Hierarchy Color Small Circl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 descr="Second Tier Hierarchy Color Small Circl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 descr="Second Tier Hierarchy Color Small Circl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 descr="Third Tier Hierarchy Color Connectors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 descr="Third Tier Hierarchy Color Connectors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 descr="Third Tier Hierarchy Color Connectors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 descr="Third Tier Hierarchy Color Connectors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 descr="Connector Lines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 descr="Connector Lines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hird Tier Hierarchy Color Connectors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 descr="Connector Lines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 descr="Connector Lines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 descr="Connector Lines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 ASSISTANT</a:t>
            </a:r>
          </a:p>
        </p:txBody>
      </p:sp>
      <p:sp>
        <p:nvSpPr>
          <p:cNvPr id="134" name="Oval 133" descr="Third Tier Hierarchy Color Connectors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 descr="Connector Lines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Profile Photo Placeholder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Participation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22DA1BE0-C48B-4E63-8F11-00FC3B1BE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12001"/>
              </p:ext>
            </p:extLst>
          </p:nvPr>
        </p:nvGraphicFramePr>
        <p:xfrm>
          <a:off x="1143000" y="2057400"/>
          <a:ext cx="9872664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52600764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32211914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24944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Workshop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Workshop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7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Pet Vet Statistics – First Quarter 2019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ABAE9B48-18EF-43F0-BC8A-40016F2F28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320847"/>
                  </p:ext>
                </p:extLst>
              </p:nvPr>
            </p:nvGraphicFramePr>
            <p:xfrm>
              <a:off x="1143000" y="2057400"/>
              <a:ext cx="9872663" cy="4038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ABAE9B48-18EF-43F0-BC8A-40016F2F28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2057400"/>
                <a:ext cx="9872663" cy="4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91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2598D3-0AC4-4EF6-B45D-325962D19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184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18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828058_Team organization chart_SL_V1.potx" id="{EDF7E32A-832F-4777-B7B7-7A99F8FD625C}" vid="{A48A3D83-8A04-49AF-BE75-CD5B39BE0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7FB66-5AEF-4592-ADF0-E0DD5FFC51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SafestSolTheme</Template>
  <TotalTime>0</TotalTime>
  <Words>57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Corbel</vt:lpstr>
      <vt:lpstr>Basis</vt:lpstr>
      <vt:lpstr>SSG Employee Chart</vt:lpstr>
      <vt:lpstr>Workshop Participation</vt:lpstr>
      <vt:lpstr>Pet Vet Statistics – First Quarter 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2019-11-27T13:19:19Z</dcterms:created>
  <dcterms:modified xsi:type="dcterms:W3CDTF">2019-11-29T15:59:20Z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