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2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/>
              <a:t>Safest Solutions Vet Stats</a:t>
            </a:r>
          </a:p>
        </c:rich>
      </c:tx>
      <c:overlay val="0"/>
      <c:spPr>
        <a:solidFill>
          <a:schemeClr val="accent1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Labrador Retriever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44</c:v>
                </c:pt>
                <c:pt idx="1">
                  <c:v>56</c:v>
                </c:pt>
                <c:pt idx="2">
                  <c:v>99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A-4662-BC0E-9C5870148DD3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Pomeranian</c:v>
                </c:pt>
              </c:strCache>
            </c:strRef>
          </c:tx>
          <c:spPr>
            <a:gradFill rotWithShape="1">
              <a:gsLst>
                <a:gs pos="0">
                  <a:schemeClr val="accent3"/>
                </a:gs>
                <a:gs pos="90000">
                  <a:schemeClr val="accent3">
                    <a:shade val="100000"/>
                    <a:satMod val="105000"/>
                  </a:schemeClr>
                </a:gs>
                <a:gs pos="100000">
                  <a:schemeClr val="accent3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10</c:v>
                </c:pt>
                <c:pt idx="1">
                  <c:v>45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A-4662-BC0E-9C5870148DD3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Greyhound</c:v>
                </c:pt>
              </c:strCache>
            </c:strRef>
          </c:tx>
          <c:spPr>
            <a:gradFill rotWithShape="1">
              <a:gsLst>
                <a:gs pos="0">
                  <a:schemeClr val="accent4"/>
                </a:gs>
                <a:gs pos="90000">
                  <a:schemeClr val="accent4">
                    <a:shade val="100000"/>
                    <a:satMod val="105000"/>
                  </a:schemeClr>
                </a:gs>
                <a:gs pos="100000">
                  <a:schemeClr val="accent4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glow" dir="t">
                <a:rot lat="0" lon="0" rev="4800000"/>
              </a:lightRig>
            </a:scene3d>
            <a:sp3d prstMaterial="matte">
              <a:bevelT w="127000" h="63500"/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37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A-4662-BC0E-9C5870148DD3}"/>
            </c:ext>
          </c:extLst>
        </c:ser>
        <c:ser>
          <c:idx val="1"/>
          <c:order val="3"/>
          <c:tx>
            <c:strRef>
              <c:f>Sheet1!$A$3</c:f>
              <c:strCache>
                <c:ptCount val="1"/>
                <c:pt idx="0">
                  <c:v>Jack Russell</c:v>
                </c:pt>
              </c:strCache>
            </c:strRef>
          </c:tx>
          <c:spPr>
            <a:gradFill rotWithShape="1">
              <a:gsLst>
                <a:gs pos="0">
                  <a:schemeClr val="accent2"/>
                </a:gs>
                <a:gs pos="90000">
                  <a:schemeClr val="accent2">
                    <a:shade val="100000"/>
                    <a:satMod val="105000"/>
                  </a:schemeClr>
                </a:gs>
                <a:gs pos="100000">
                  <a:schemeClr val="accent2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6</c:v>
                </c:pt>
                <c:pt idx="1">
                  <c:v>20</c:v>
                </c:pt>
                <c:pt idx="2">
                  <c:v>2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0A-4662-BC0E-9C5870148DD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Beagle</c:v>
                </c:pt>
              </c:strCache>
            </c:strRef>
          </c:tx>
          <c:spPr>
            <a:gradFill rotWithShape="1">
              <a:gsLst>
                <a:gs pos="0">
                  <a:schemeClr val="accent5"/>
                </a:gs>
                <a:gs pos="90000">
                  <a:schemeClr val="accent5">
                    <a:shade val="100000"/>
                    <a:satMod val="105000"/>
                  </a:schemeClr>
                </a:gs>
                <a:gs pos="100000">
                  <a:schemeClr val="accent5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23</c:v>
                </c:pt>
                <c:pt idx="1">
                  <c:v>16</c:v>
                </c:pt>
                <c:pt idx="2">
                  <c:v>24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0A-4662-BC0E-9C587014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934685064"/>
        <c:axId val="934689656"/>
      </c:barChart>
      <c:catAx>
        <c:axId val="93468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60000"/>
                  <a:lumOff val="40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689656"/>
        <c:crosses val="autoZero"/>
        <c:auto val="1"/>
        <c:lblAlgn val="ctr"/>
        <c:lblOffset val="100"/>
        <c:noMultiLvlLbl val="0"/>
      </c:catAx>
      <c:valAx>
        <c:axId val="934689656"/>
        <c:scaling>
          <c:orientation val="minMax"/>
        </c:scaling>
        <c:delete val="0"/>
        <c:axPos val="b"/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685064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tint val="55000"/>
        <a:satMod val="130000"/>
      </a:schemeClr>
    </a:solidFill>
    <a:ln w="100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/>
              <a:t>Safest Solutions Vet Stats</a:t>
            </a:r>
          </a:p>
        </c:rich>
      </c:tx>
      <c:overlay val="0"/>
      <c:spPr>
        <a:solidFill>
          <a:schemeClr val="accent1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Labrador Retriever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44</c:v>
                </c:pt>
                <c:pt idx="1">
                  <c:v>56</c:v>
                </c:pt>
                <c:pt idx="2">
                  <c:v>99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0-41F0-8208-10D2FDEA949B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Pomeranian</c:v>
                </c:pt>
              </c:strCache>
            </c:strRef>
          </c:tx>
          <c:spPr>
            <a:gradFill rotWithShape="1">
              <a:gsLst>
                <a:gs pos="0">
                  <a:schemeClr val="accent3"/>
                </a:gs>
                <a:gs pos="90000">
                  <a:schemeClr val="accent3">
                    <a:shade val="100000"/>
                    <a:satMod val="105000"/>
                  </a:schemeClr>
                </a:gs>
                <a:gs pos="100000">
                  <a:schemeClr val="accent3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10</c:v>
                </c:pt>
                <c:pt idx="1">
                  <c:v>45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20-41F0-8208-10D2FDEA949B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Greyhound</c:v>
                </c:pt>
              </c:strCache>
            </c:strRef>
          </c:tx>
          <c:spPr>
            <a:gradFill rotWithShape="1">
              <a:gsLst>
                <a:gs pos="0">
                  <a:schemeClr val="accent4"/>
                </a:gs>
                <a:gs pos="90000">
                  <a:schemeClr val="accent4">
                    <a:shade val="100000"/>
                    <a:satMod val="105000"/>
                  </a:schemeClr>
                </a:gs>
                <a:gs pos="100000">
                  <a:schemeClr val="accent4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glow" dir="t">
                <a:rot lat="0" lon="0" rev="4800000"/>
              </a:lightRig>
            </a:scene3d>
            <a:sp3d prstMaterial="matte">
              <a:bevelT w="127000" h="63500"/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37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20-41F0-8208-10D2FDEA949B}"/>
            </c:ext>
          </c:extLst>
        </c:ser>
        <c:ser>
          <c:idx val="1"/>
          <c:order val="3"/>
          <c:tx>
            <c:strRef>
              <c:f>Sheet1!$A$3</c:f>
              <c:strCache>
                <c:ptCount val="1"/>
                <c:pt idx="0">
                  <c:v>Jack Russell</c:v>
                </c:pt>
              </c:strCache>
            </c:strRef>
          </c:tx>
          <c:spPr>
            <a:gradFill rotWithShape="1">
              <a:gsLst>
                <a:gs pos="0">
                  <a:schemeClr val="accent2"/>
                </a:gs>
                <a:gs pos="90000">
                  <a:schemeClr val="accent2">
                    <a:shade val="100000"/>
                    <a:satMod val="105000"/>
                  </a:schemeClr>
                </a:gs>
                <a:gs pos="100000">
                  <a:schemeClr val="accent2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6</c:v>
                </c:pt>
                <c:pt idx="1">
                  <c:v>20</c:v>
                </c:pt>
                <c:pt idx="2">
                  <c:v>2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0-41F0-8208-10D2FDEA949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Beagle</c:v>
                </c:pt>
              </c:strCache>
            </c:strRef>
          </c:tx>
          <c:spPr>
            <a:gradFill rotWithShape="1">
              <a:gsLst>
                <a:gs pos="0">
                  <a:schemeClr val="accent5"/>
                </a:gs>
                <a:gs pos="90000">
                  <a:schemeClr val="accent5">
                    <a:shade val="100000"/>
                    <a:satMod val="105000"/>
                  </a:schemeClr>
                </a:gs>
                <a:gs pos="100000">
                  <a:schemeClr val="accent5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23</c:v>
                </c:pt>
                <c:pt idx="1">
                  <c:v>16</c:v>
                </c:pt>
                <c:pt idx="2">
                  <c:v>24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2-45D5-82C4-73C784319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934685064"/>
        <c:axId val="934689656"/>
      </c:barChart>
      <c:catAx>
        <c:axId val="93468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60000"/>
                  <a:lumOff val="40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689656"/>
        <c:crosses val="autoZero"/>
        <c:auto val="1"/>
        <c:lblAlgn val="ctr"/>
        <c:lblOffset val="100"/>
        <c:noMultiLvlLbl val="0"/>
      </c:catAx>
      <c:valAx>
        <c:axId val="934689656"/>
        <c:scaling>
          <c:orientation val="minMax"/>
        </c:scaling>
        <c:delete val="0"/>
        <c:axPos val="b"/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685064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tint val="55000"/>
        <a:satMod val="130000"/>
      </a:schemeClr>
    </a:solidFill>
    <a:ln w="100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EMERGENCIES - SEPTEMBER 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76D-40EE-8863-609B7387B9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76D-40EE-8863-609B7387B9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76D-40EE-8863-609B7387B9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76D-40EE-8863-609B7387B9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76D-40EE-8863-609B7387B9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Labrador Retriever</c:v>
                </c:pt>
                <c:pt idx="1">
                  <c:v>Jack Russell</c:v>
                </c:pt>
                <c:pt idx="2">
                  <c:v>Pomeranian</c:v>
                </c:pt>
                <c:pt idx="3">
                  <c:v>Greyhound</c:v>
                </c:pt>
                <c:pt idx="4">
                  <c:v>Beagle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2</c:v>
                </c:pt>
                <c:pt idx="2">
                  <c:v>7</c:v>
                </c:pt>
                <c:pt idx="3">
                  <c:v>37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F1-49D0-A53E-F3F5BB9F7E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0.77143</cdr:x>
      <cdr:y>0.12969</cdr:y>
    </cdr:from>
    <cdr:to>
      <cdr:x>0.88393</cdr:x>
      <cdr:y>0.29844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804F6FA-CC2F-431E-8147-03A8A1CCE536}"/>
            </a:ext>
          </a:extLst>
        </cdr:cNvPr>
        <cdr:cNvSpPr txBox="1"/>
      </cdr:nvSpPr>
      <cdr:spPr>
        <a:xfrm xmlns:a="http://schemas.openxmlformats.org/drawingml/2006/main">
          <a:off x="6270171" y="70273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ZA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 descr="Second Tier Hierarchy Color Large Circl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 descr="Second Tier Hierarchy Color Large Circl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 descr="Second Tier Hierarchy Color Large Circl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 descr="Second Tier Hierarchy Color Large Circl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 descr="Second Tier Hierarchy Color Large Circl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 descr="Mid Tier Circl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 descr="High Tier Cricle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SSG Employee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4482873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SSG CEO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 BERGQVIST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 Technology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ANGELICA ASTROM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47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ALLAN MATTSSON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FLORA BERGGREN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KALLE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KARLSSON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430000" y="3083862"/>
            <a:ext cx="1332000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Executive Assistant</a:t>
            </a:r>
          </a:p>
        </p:txBody>
      </p:sp>
      <p:pic>
        <p:nvPicPr>
          <p:cNvPr id="69" name="Picture 68" descr="Profile Photo Placeholder&#10;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2382433"/>
            <a:ext cx="720000" cy="720000"/>
          </a:xfrm>
          <a:prstGeom prst="ellipse">
            <a:avLst/>
          </a:prstGeom>
        </p:spPr>
      </p:pic>
      <p:pic>
        <p:nvPicPr>
          <p:cNvPr id="62" name="Picture 61" descr="Profile Photo Placeholder&#10;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84" y="3699148"/>
            <a:ext cx="720000" cy="720000"/>
          </a:xfrm>
          <a:prstGeom prst="ellipse">
            <a:avLst/>
          </a:prstGeom>
        </p:spPr>
      </p:pic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2382433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71" name="Oval 70" descr="Second Tier Hierarchy Color Small Circle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 descr="Second Tier Hierarchy Color Small Circle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 descr="Second Tier Hierarchy Color Small Circle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 descr="Second Tier Hierarchy Color Small Circle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 descr="Second Tier Hierarchy Color Small Circle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 descr="Third Tier Hierarchy Color Connectors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 descr="Third Tier Hierarchy Color Connectors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 descr="Third Tier Hierarchy Color Connectors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 descr="Third Tier Hierarchy Color Connectors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 descr="Connector Lines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 descr="Connector Lines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 descr="Third Tier Hierarchy Color Connectors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 descr="Connector Lines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 descr="Connector Lines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 descr="Connector Lines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 ASSISTANT</a:t>
            </a:r>
          </a:p>
        </p:txBody>
      </p:sp>
      <p:sp>
        <p:nvSpPr>
          <p:cNvPr id="134" name="Oval 133" descr="Third Tier Hierarchy Color Connectors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 descr="Connector Lines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Profile Photo Placeholder&#10;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5" y="3536570"/>
            <a:ext cx="1054152" cy="1054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1C7-5E5D-42C1-B555-FEA33BE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Participation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22DA1BE0-C48B-4E63-8F11-00FC3B1BE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12001"/>
              </p:ext>
            </p:extLst>
          </p:nvPr>
        </p:nvGraphicFramePr>
        <p:xfrm>
          <a:off x="1143000" y="2057400"/>
          <a:ext cx="9872664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52600764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322119142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24944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Workshop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Workshop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7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3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1C7-5E5D-42C1-B555-FEA33BE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Pet Vet Statistics – First Quarter 2019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3F62D9-2324-4778-AAAF-48A06743E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7644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91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2598D3-0AC4-4EF6-B45D-325962D19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3689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A39914-5668-49F5-9049-8E00F12BE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025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5AB45A-CBC7-4375-9677-878D46249F21}"/>
              </a:ext>
            </a:extLst>
          </p:cNvPr>
          <p:cNvCxnSpPr>
            <a:cxnSpLocks/>
          </p:cNvCxnSpPr>
          <p:nvPr/>
        </p:nvCxnSpPr>
        <p:spPr>
          <a:xfrm flipH="1">
            <a:off x="8075054" y="1493949"/>
            <a:ext cx="1867436" cy="940158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E94A80-5742-4471-969D-2A4B3845C62D}"/>
              </a:ext>
            </a:extLst>
          </p:cNvPr>
          <p:cNvSpPr txBox="1"/>
          <p:nvPr/>
        </p:nvSpPr>
        <p:spPr>
          <a:xfrm>
            <a:off x="9942489" y="1275008"/>
            <a:ext cx="16356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Problem Area?</a:t>
            </a:r>
          </a:p>
        </p:txBody>
      </p:sp>
    </p:spTree>
    <p:extLst>
      <p:ext uri="{BB962C8B-B14F-4D97-AF65-F5344CB8AC3E}">
        <p14:creationId xmlns:p14="http://schemas.microsoft.com/office/powerpoint/2010/main" val="31919803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828058_Team organization chart_SL_V1.potx" id="{EDF7E32A-832F-4777-B7B7-7A99F8FD625C}" vid="{A48A3D83-8A04-49AF-BE75-CD5B39BE0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7FB66-5AEF-4592-ADF0-E0DD5FFC51DC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SafestSolTheme</Template>
  <TotalTime>0</TotalTime>
  <Words>70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SSG Employee Chart</vt:lpstr>
      <vt:lpstr>Workshop Participation</vt:lpstr>
      <vt:lpstr>Pet Vet Statistics – First Quarter 2019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2019-11-27T13:19:19Z</dcterms:created>
  <dcterms:modified xsi:type="dcterms:W3CDTF">2019-11-30T19:01:48Z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