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Lst>
  <p:notesMasterIdLst>
    <p:notesMasterId r:id="rId28"/>
  </p:notesMasterIdLst>
  <p:handoutMasterIdLst>
    <p:handoutMasterId r:id="rId29"/>
  </p:handoutMasterIdLst>
  <p:sldIdLst>
    <p:sldId id="256" r:id="rId6"/>
    <p:sldId id="257" r:id="rId7"/>
    <p:sldId id="295" r:id="rId8"/>
    <p:sldId id="258" r:id="rId9"/>
    <p:sldId id="300" r:id="rId10"/>
    <p:sldId id="301" r:id="rId11"/>
    <p:sldId id="286" r:id="rId12"/>
    <p:sldId id="314" r:id="rId13"/>
    <p:sldId id="302" r:id="rId14"/>
    <p:sldId id="287" r:id="rId15"/>
    <p:sldId id="288" r:id="rId16"/>
    <p:sldId id="303" r:id="rId17"/>
    <p:sldId id="289" r:id="rId18"/>
    <p:sldId id="304" r:id="rId19"/>
    <p:sldId id="305" r:id="rId20"/>
    <p:sldId id="308" r:id="rId21"/>
    <p:sldId id="298" r:id="rId22"/>
    <p:sldId id="309" r:id="rId23"/>
    <p:sldId id="311" r:id="rId24"/>
    <p:sldId id="297" r:id="rId25"/>
    <p:sldId id="29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0655" autoAdjust="0"/>
  </p:normalViewPr>
  <p:slideViewPr>
    <p:cSldViewPr snapToGrid="0">
      <p:cViewPr varScale="1">
        <p:scale>
          <a:sx n="97" d="100"/>
          <a:sy n="97" d="100"/>
        </p:scale>
        <p:origin x="228" y="2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5/14/2025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388005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4165836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791743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B2A58-4FFA-3855-E954-C96F8D15C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6FFA7F-4039-2255-BCD4-E4FEA9DFFC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0ED13-ED62-8EAB-B120-B6AD21BFED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3ABE83-725B-3A9D-BC4B-D11FB765600E}"/>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4026957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B2A58-4FFA-3855-E954-C96F8D15C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6FFA7F-4039-2255-BCD4-E4FEA9DFFC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0ED13-ED62-8EAB-B120-B6AD21BFED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3ABE83-725B-3A9D-BC4B-D11FB765600E}"/>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889960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B2A58-4FFA-3855-E954-C96F8D15C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6FFA7F-4039-2255-BCD4-E4FEA9DFFC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0ED13-ED62-8EAB-B120-B6AD21BFED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3ABE83-725B-3A9D-BC4B-D11FB765600E}"/>
              </a:ext>
            </a:extLst>
          </p:cNvPr>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405290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390873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CBAA-8812-637C-4128-ED115B3AD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21B22-B0A7-707F-1232-0A5C29A9D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E615D-B3D9-7D17-4C36-64C336EB89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9E8254-20B6-9BE3-C376-4105190EE966}"/>
              </a:ext>
            </a:extLst>
          </p:cNvPr>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375348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D493E-EE82-FBBC-B44D-7EDD61AA8B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977546-F9B3-A02F-4C7D-F6BEB64DFD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D3DE04-E0EC-DBE9-5A21-0A207F3FE4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03C711-B520-A18F-EF05-28D04D70063C}"/>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72393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0DA92-09E9-C6A9-3180-B1011C6E0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1623F-0766-35A1-9CBE-18DC3A8664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D92D2B-3CA0-144C-1C39-6638AAF022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6E5BF0-E13B-8C28-8683-B34A544D7771}"/>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14351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4134783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2FF63-45A8-71E4-1744-68681E27B7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CCA8FC-4816-2245-FDBD-30BD03F26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FA7E24-CF5A-F900-7025-4A4C89857E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54CB92-64C2-FD94-1226-E08E04822DBC}"/>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50616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415315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7576652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2ED4-BDD2-B244-CF4C-254032780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8D175-98C3-C084-A5B0-3C74042E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95B3A-BADD-0CF0-7839-FC648AE58564}"/>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C781344C-4F35-D84E-2A32-956A206F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C0D-C350-1A5D-BF72-568DA9D0F8E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6130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3C73-74F3-3A6F-F301-AB48DDDC6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4837C-4AEC-F616-1B84-D9A96B397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6A93A-8445-2A7B-F2DA-A95D3CC50968}"/>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DE2C50A7-F5CF-8B22-48AE-1F6E623F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8714-CDD2-FC0B-81BC-C203C417ADE8}"/>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62495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E6DE-D475-D21C-18A9-CA57CDADB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58667-6BF7-1776-585C-4DD7C1DF76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3B5EA-1CC7-30C4-BD4C-431D5E7F374F}"/>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64615C76-414D-508E-9974-A94F77972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C6FB-24BF-E6F3-3D82-88FAF10DC073}"/>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2688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5FE6-8FD6-0615-9852-2928BE67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BBCE-10AD-83E9-534C-3DB5A03C8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B00C2-B826-D9F1-4975-4D0BC3DCD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9539B-8C83-8927-6B52-7F3378BC7630}"/>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6" name="Footer Placeholder 5">
            <a:extLst>
              <a:ext uri="{FF2B5EF4-FFF2-40B4-BE49-F238E27FC236}">
                <a16:creationId xmlns:a16="http://schemas.microsoft.com/office/drawing/2014/main" id="{C711DD1C-4153-8B7A-03E8-78AA62A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7BDD-73E4-3DF7-A97B-EC3F9A45A95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7907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BF7-979E-E8A0-8F52-261FB8DB7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2C689-8B34-00D0-C1CF-A08ACF3E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AFF12-51ED-527F-AEA2-C775956BC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412E4-7F34-55E7-6B56-9AE3ACB9E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52456-060D-7E46-1CA6-60DF51C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C579F-E324-15ED-816F-F07166E5383F}"/>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8" name="Footer Placeholder 7">
            <a:extLst>
              <a:ext uri="{FF2B5EF4-FFF2-40B4-BE49-F238E27FC236}">
                <a16:creationId xmlns:a16="http://schemas.microsoft.com/office/drawing/2014/main" id="{6CC0E1E0-B39C-9125-2965-3950A947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2CCAC-8A6A-AFB5-046A-98D968FD783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47549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2FF9-7A45-B77B-BEF4-069363F38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2C98AF-131F-35A8-E22A-FFB743CB664C}"/>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4" name="Footer Placeholder 3">
            <a:extLst>
              <a:ext uri="{FF2B5EF4-FFF2-40B4-BE49-F238E27FC236}">
                <a16:creationId xmlns:a16="http://schemas.microsoft.com/office/drawing/2014/main" id="{1E4FCA08-9263-5E81-92A2-AF91D5E9D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B5099-62AF-5940-DF7C-47D7267EB6E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0588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49D74-6213-5B3B-C271-0E2E0213E51D}"/>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3" name="Footer Placeholder 2">
            <a:extLst>
              <a:ext uri="{FF2B5EF4-FFF2-40B4-BE49-F238E27FC236}">
                <a16:creationId xmlns:a16="http://schemas.microsoft.com/office/drawing/2014/main" id="{33BAB77C-1FBE-67BA-8B27-D3F4C55B0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3FBB1-0F61-EAD1-A975-FE26A3BDB47E}"/>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16521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2136-D76A-A8AA-2429-B7AA697A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B0778-4027-02C8-868B-A258F2B65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A76469-D1A4-AAB3-32F9-4DA31F823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6C53-BC76-C482-247B-23D7785FB590}"/>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6" name="Footer Placeholder 5">
            <a:extLst>
              <a:ext uri="{FF2B5EF4-FFF2-40B4-BE49-F238E27FC236}">
                <a16:creationId xmlns:a16="http://schemas.microsoft.com/office/drawing/2014/main" id="{8546FAA6-B2DE-7377-4774-2DBEA7AA6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D2763-419E-EF0A-EABB-DA245BC57A1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83385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320A-7220-1C71-E47A-3D94D3DFE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25A3A-56B4-8B37-7757-AA4A729A6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194F4-5B0F-3928-6FA7-3B296A5C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6AA3-D98C-1012-B81E-F2A905E1B3BE}"/>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6" name="Footer Placeholder 5">
            <a:extLst>
              <a:ext uri="{FF2B5EF4-FFF2-40B4-BE49-F238E27FC236}">
                <a16:creationId xmlns:a16="http://schemas.microsoft.com/office/drawing/2014/main" id="{722B2240-62DA-22F5-4A99-083F23A4E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FEA5-E4D1-3C51-2500-029CCFF42AE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85775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E02E-E2CB-0923-0FC6-CA6C3FDCA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93F61-CAE8-F43C-B938-642252B96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750A1-93B5-4ACF-8DA1-EF5AD5DB5E7F}"/>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2F3926CD-520C-5DB8-5275-D8BF45FAB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3F185-5502-2EEC-1A45-5DC444234062}"/>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9014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379A3-FC6C-0F41-AACC-08324A3FD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1D8F7-CABA-D21B-6DD6-0462CF289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671B-B28A-2050-3DCF-3B03C91BE217}"/>
              </a:ext>
            </a:extLst>
          </p:cNvPr>
          <p:cNvSpPr>
            <a:spLocks noGrp="1"/>
          </p:cNvSpPr>
          <p:nvPr>
            <p:ph type="dt" sz="half" idx="10"/>
          </p:nvPr>
        </p:nvSpPr>
        <p:spPr/>
        <p:txBody>
          <a:body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E59E2D14-5FF7-D6A6-3B9C-5ABFE650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3CD22-F888-0E6F-7FC1-B37DCE7B3EF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73215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CD7CE-0E99-C1BC-6C5C-F6C7AACB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3C85A-2698-F61D-D9C5-170AC1003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132BC-17D4-C9DA-C5D1-2F6FE84ED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FF6E09-B5B1-4802-9BEA-686862CADC17}" type="datetimeFigureOut">
              <a:rPr lang="en-US" smtClean="0"/>
              <a:t>5/14/2025</a:t>
            </a:fld>
            <a:endParaRPr lang="en-US"/>
          </a:p>
        </p:txBody>
      </p:sp>
      <p:sp>
        <p:nvSpPr>
          <p:cNvPr id="5" name="Footer Placeholder 4">
            <a:extLst>
              <a:ext uri="{FF2B5EF4-FFF2-40B4-BE49-F238E27FC236}">
                <a16:creationId xmlns:a16="http://schemas.microsoft.com/office/drawing/2014/main" id="{67520E44-EFCA-5E1C-E7C9-2C819EADD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7E350D-A5B3-99C8-5C9F-35FC639A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E39200-752B-4044-999B-659DE1AE436A}" type="slidenum">
              <a:rPr lang="en-US" smtClean="0"/>
              <a:t>‹#›</a:t>
            </a:fld>
            <a:endParaRPr lang="en-US"/>
          </a:p>
        </p:txBody>
      </p:sp>
    </p:spTree>
    <p:extLst>
      <p:ext uri="{BB962C8B-B14F-4D97-AF65-F5344CB8AC3E}">
        <p14:creationId xmlns:p14="http://schemas.microsoft.com/office/powerpoint/2010/main" val="14300634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power-bi/connect-data/desktop-data-sources"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learn.microsoft.com/en-us/power-bi/transform-model/desktop-common-query-tasks" TargetMode="External"/><Relationship Id="rId5" Type="http://schemas.openxmlformats.org/officeDocument/2006/relationships/hyperlink" Target="https://learn.microsoft.com/en-us/power-bi/transform-model/desktop-query-overview" TargetMode="External"/><Relationship Id="rId4" Type="http://schemas.openxmlformats.org/officeDocument/2006/relationships/hyperlink" Target="https://learn.microsoft.com/en-us/power-query/connectors/exc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12536" y="4426956"/>
            <a:ext cx="6471154" cy="2103233"/>
          </a:xfrm>
        </p:spPr>
        <p:txBody>
          <a:bodyPr anchor="ctr"/>
          <a:lstStyle/>
          <a:p>
            <a:pPr marL="0" marR="0">
              <a:spcBef>
                <a:spcPts val="0"/>
              </a:spcBef>
              <a:spcAft>
                <a:spcPts val="4200"/>
              </a:spcAft>
            </a:pPr>
            <a: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t>Learn Power BI: Chapter 4</a:t>
            </a:r>
            <a:b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br>
              <a:rPr lang="en-GB" sz="3200"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r>
              <a:rPr lang="en-US" sz="3200" kern="160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Connecting to and transforming data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4098" name="Picture 2" descr="Picture 2, Picture">
            <a:extLst>
              <a:ext uri="{FF2B5EF4-FFF2-40B4-BE49-F238E27FC236}">
                <a16:creationId xmlns:a16="http://schemas.microsoft.com/office/drawing/2014/main" id="{19E8F359-6EEA-25F8-80AA-254BD495A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561975"/>
            <a:ext cx="1150620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96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Touring the Power Query Editor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8344777" cy="3593271"/>
          </a:xfrm>
        </p:spPr>
        <p:txBody>
          <a:bodyPr>
            <a:normAutofit lnSpcReduction="10000"/>
          </a:bodyPr>
          <a:lstStyle/>
          <a:p>
            <a:pPr marL="285750" indent="-285750">
              <a:buFont typeface="Arial" panose="020B0604020202020204" pitchFamily="34" charset="0"/>
              <a:buChar char="•"/>
            </a:pPr>
            <a:r>
              <a:rPr lang="en-US" sz="1400" dirty="0"/>
              <a:t>Header: </a:t>
            </a:r>
            <a:r>
              <a:rPr lang="en-US" sz="1400" b="0" dirty="0"/>
              <a:t>Standard for Windows applications.</a:t>
            </a:r>
          </a:p>
          <a:p>
            <a:pPr marL="285750" indent="-285750">
              <a:buFont typeface="Arial" panose="020B0604020202020204" pitchFamily="34" charset="0"/>
              <a:buChar char="•"/>
            </a:pPr>
            <a:r>
              <a:rPr lang="en-US" sz="1400" dirty="0"/>
              <a:t>Ribbon</a:t>
            </a:r>
            <a:r>
              <a:rPr lang="en-US" sz="1400" b="0" dirty="0"/>
              <a:t>: Includes tabs for </a:t>
            </a:r>
            <a:r>
              <a:rPr lang="en-US" sz="1400" dirty="0"/>
              <a:t>File</a:t>
            </a:r>
            <a:r>
              <a:rPr lang="en-US" sz="1400" b="0" dirty="0"/>
              <a:t>, </a:t>
            </a:r>
            <a:r>
              <a:rPr lang="en-US" sz="1400" dirty="0"/>
              <a:t>Home</a:t>
            </a:r>
            <a:r>
              <a:rPr lang="en-US" sz="1400" b="0" dirty="0"/>
              <a:t>, </a:t>
            </a:r>
            <a:r>
              <a:rPr lang="en-US" sz="1400" dirty="0"/>
              <a:t>Transform</a:t>
            </a:r>
            <a:r>
              <a:rPr lang="en-US" sz="1400" b="0" dirty="0"/>
              <a:t>, </a:t>
            </a:r>
            <a:r>
              <a:rPr lang="en-US" sz="1400" dirty="0"/>
              <a:t>Add Column</a:t>
            </a:r>
            <a:r>
              <a:rPr lang="en-US" sz="1400" b="0" dirty="0"/>
              <a:t>, </a:t>
            </a:r>
            <a:r>
              <a:rPr lang="en-US" sz="1400" dirty="0"/>
              <a:t>View, Tools</a:t>
            </a:r>
            <a:r>
              <a:rPr lang="en-US" sz="1400" b="0" dirty="0"/>
              <a:t>, </a:t>
            </a:r>
            <a:r>
              <a:rPr lang="en-US" sz="1400" dirty="0"/>
              <a:t>Help</a:t>
            </a:r>
          </a:p>
          <a:p>
            <a:pPr marL="285750" indent="-285750">
              <a:buFont typeface="Arial" panose="020B0604020202020204" pitchFamily="34" charset="0"/>
              <a:buChar char="•"/>
            </a:pPr>
            <a:r>
              <a:rPr lang="en-US" sz="1400" dirty="0"/>
              <a:t>Formula Bar</a:t>
            </a:r>
            <a:r>
              <a:rPr lang="en-US" sz="1400" b="0" dirty="0"/>
              <a:t>: Is contextual and allows the input of Power Query formula language (M) code.</a:t>
            </a:r>
          </a:p>
          <a:p>
            <a:pPr marL="285750" indent="-285750">
              <a:buFont typeface="Arial" panose="020B0604020202020204" pitchFamily="34" charset="0"/>
              <a:buChar char="•"/>
            </a:pPr>
            <a:r>
              <a:rPr lang="en-US" sz="1400" dirty="0"/>
              <a:t>Queries Pane</a:t>
            </a:r>
            <a:r>
              <a:rPr lang="en-US" sz="1400" b="0" dirty="0"/>
              <a:t>: </a:t>
            </a:r>
            <a:r>
              <a:rPr lang="en-US" sz="1400" b="0" dirty="0">
                <a:solidFill>
                  <a:srgbClr val="000000"/>
                </a:solidFill>
              </a:rPr>
              <a:t>D</a:t>
            </a:r>
            <a:r>
              <a:rPr lang="en-US" sz="1400" b="0" i="0" dirty="0">
                <a:solidFill>
                  <a:srgbClr val="000000"/>
                </a:solidFill>
                <a:effectLst/>
              </a:rPr>
              <a:t>isplays a list of the various queries associated with the current Power BI file. As queries are created, those queries are displayed here. This area also allows you to group queries, as well displays any errors that are generated by data rows within queries. </a:t>
            </a:r>
          </a:p>
          <a:p>
            <a:pPr marL="285750" indent="-285750">
              <a:buFont typeface="Arial" panose="020B0604020202020204" pitchFamily="34" charset="0"/>
              <a:buChar char="•"/>
            </a:pPr>
            <a:r>
              <a:rPr lang="en-US" sz="1400" dirty="0"/>
              <a:t>Data Canvas</a:t>
            </a:r>
            <a:r>
              <a:rPr lang="en-US" sz="1400" b="0" dirty="0"/>
              <a:t>: Main area where preview data is displayed. Is contextual depending on the query chosen.</a:t>
            </a:r>
          </a:p>
          <a:p>
            <a:pPr marL="285750" indent="-285750">
              <a:buFont typeface="Arial" panose="020B0604020202020204" pitchFamily="34" charset="0"/>
              <a:buChar char="•"/>
            </a:pPr>
            <a:r>
              <a:rPr lang="en-US" sz="1400" dirty="0"/>
              <a:t>Query Settings</a:t>
            </a:r>
            <a:r>
              <a:rPr lang="en-US" sz="1400" b="0" dirty="0"/>
              <a:t>: Provides access to properties for the query, such as the name of the query. By default, the name of the query becomes the name of the table within the semantic model. Also includes a list of </a:t>
            </a:r>
            <a:r>
              <a:rPr lang="en-US" sz="1400" dirty="0"/>
              <a:t>Applied Steps </a:t>
            </a:r>
            <a:r>
              <a:rPr lang="en-US" sz="1400" b="0" dirty="0"/>
              <a:t>for the query</a:t>
            </a:r>
          </a:p>
          <a:p>
            <a:pPr marL="285750" indent="-285750">
              <a:buFont typeface="Arial" panose="020B0604020202020204" pitchFamily="34" charset="0"/>
              <a:buChar char="•"/>
            </a:pPr>
            <a:r>
              <a:rPr lang="en-US" sz="1400" dirty="0"/>
              <a:t>Footer</a:t>
            </a:r>
            <a:r>
              <a:rPr lang="en-US" sz="1400" b="0" dirty="0"/>
              <a:t>: Contextual depending on what is selected and provides information such as number of rows, </a:t>
            </a:r>
            <a:r>
              <a:rPr lang="en-US" sz="1400" b="0" dirty="0" err="1"/>
              <a:t>colums</a:t>
            </a:r>
            <a:r>
              <a:rPr lang="en-US" sz="1400" b="0" dirty="0"/>
              <a:t>, etc.</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82144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Merging, copying, and appending queries</a:t>
            </a:r>
          </a:p>
        </p:txBody>
      </p:sp>
    </p:spTree>
    <p:extLst>
      <p:ext uri="{BB962C8B-B14F-4D97-AF65-F5344CB8AC3E}">
        <p14:creationId xmlns:p14="http://schemas.microsoft.com/office/powerpoint/2010/main" val="178430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5" name="Title 4">
            <a:extLst>
              <a:ext uri="{FF2B5EF4-FFF2-40B4-BE49-F238E27FC236}">
                <a16:creationId xmlns:a16="http://schemas.microsoft.com/office/drawing/2014/main" id="{0F585E4C-5F24-5DBB-3E07-47D663E4C6A8}"/>
              </a:ext>
            </a:extLst>
          </p:cNvPr>
          <p:cNvSpPr>
            <a:spLocks noGrp="1"/>
          </p:cNvSpPr>
          <p:nvPr>
            <p:ph type="title"/>
          </p:nvPr>
        </p:nvSpPr>
        <p:spPr>
          <a:xfrm>
            <a:off x="1322318" y="268360"/>
            <a:ext cx="7288282" cy="790765"/>
          </a:xfrm>
        </p:spPr>
        <p:txBody>
          <a:bodyPr/>
          <a:lstStyle/>
          <a:p>
            <a:r>
              <a:rPr lang="en-US" dirty="0"/>
              <a:t>Merging queries</a:t>
            </a:r>
          </a:p>
        </p:txBody>
      </p:sp>
      <p:pic>
        <p:nvPicPr>
          <p:cNvPr id="5122" name="Picture 2" descr="A screenshot of a computer&#10;&#10;Description automatically generated, Picture">
            <a:extLst>
              <a:ext uri="{FF2B5EF4-FFF2-40B4-BE49-F238E27FC236}">
                <a16:creationId xmlns:a16="http://schemas.microsoft.com/office/drawing/2014/main" id="{2C951922-F83E-D7BE-2242-529D8DAC7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197676"/>
            <a:ext cx="5670958" cy="51586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94BFBD8-8A40-E02A-AA21-E9E769FD4615}"/>
              </a:ext>
            </a:extLst>
          </p:cNvPr>
          <p:cNvSpPr txBox="1"/>
          <p:nvPr/>
        </p:nvSpPr>
        <p:spPr>
          <a:xfrm>
            <a:off x="7078794" y="1197676"/>
            <a:ext cx="4104515" cy="4318426"/>
          </a:xfrm>
          <a:prstGeom prst="rect">
            <a:avLst/>
          </a:prstGeom>
          <a:noFill/>
        </p:spPr>
        <p:txBody>
          <a:bodyPr wrap="square">
            <a:spAutoFit/>
          </a:bodyPr>
          <a:lstStyle/>
          <a:p>
            <a:pPr algn="l" rtl="0" fontAlgn="base">
              <a:lnSpc>
                <a:spcPts val="1737"/>
              </a:lnSpc>
              <a:spcBef>
                <a:spcPts val="600"/>
              </a:spcBef>
              <a:spcAft>
                <a:spcPts val="600"/>
              </a:spcAft>
              <a:buNone/>
            </a:pPr>
            <a:r>
              <a:rPr lang="en-US" sz="1800" b="0" i="0" dirty="0">
                <a:solidFill>
                  <a:srgbClr val="000000"/>
                </a:solidFill>
                <a:effectLst/>
              </a:rPr>
              <a:t>The </a:t>
            </a:r>
            <a:r>
              <a:rPr lang="en-US" sz="1800" b="1" i="0" dirty="0">
                <a:solidFill>
                  <a:srgbClr val="008000"/>
                </a:solidFill>
                <a:effectLst/>
              </a:rPr>
              <a:t>Join Kind</a:t>
            </a:r>
            <a:r>
              <a:rPr lang="en-US" sz="1800" b="0" i="0" dirty="0">
                <a:solidFill>
                  <a:srgbClr val="000000"/>
                </a:solidFill>
                <a:effectLst/>
              </a:rPr>
              <a:t> dialog displays </a:t>
            </a:r>
            <a:r>
              <a:rPr lang="en-US" sz="1800" b="1" i="0" dirty="0">
                <a:solidFill>
                  <a:srgbClr val="008000"/>
                </a:solidFill>
                <a:effectLst/>
              </a:rPr>
              <a:t>Left Outer (all from first, matching from second)</a:t>
            </a:r>
            <a:r>
              <a:rPr lang="en-US" sz="1800" b="0" i="0" dirty="0">
                <a:solidFill>
                  <a:srgbClr val="000000"/>
                </a:solidFill>
                <a:effectLst/>
              </a:rPr>
              <a:t>. Other types of joins are listed in the dropdown, including the following: </a:t>
            </a:r>
            <a:endParaRPr lang="en-US" b="0" i="0" dirty="0">
              <a:solidFill>
                <a:srgbClr val="000000"/>
              </a:solidFill>
              <a:effectLst/>
            </a:endParaRPr>
          </a:p>
          <a:p>
            <a:pPr marL="285750" indent="-285750" algn="l" rtl="0" fontAlgn="base">
              <a:lnSpc>
                <a:spcPct val="150000"/>
              </a:lnSpc>
              <a:buFont typeface="Arial" panose="020B0604020202020204" pitchFamily="34" charset="0"/>
              <a:buChar char="•"/>
            </a:pPr>
            <a:r>
              <a:rPr lang="en-US" sz="1800" b="1" i="0" dirty="0">
                <a:solidFill>
                  <a:srgbClr val="008000"/>
                </a:solidFill>
                <a:effectLst/>
              </a:rPr>
              <a:t>Left Outer (all rows from first table, matching from second)</a:t>
            </a:r>
            <a:r>
              <a:rPr lang="en-US" sz="1800" b="0" i="0" dirty="0">
                <a:solidFill>
                  <a:srgbClr val="008000"/>
                </a:solidFill>
                <a:effectLst/>
              </a:rPr>
              <a:t> </a:t>
            </a:r>
            <a:endParaRPr lang="en-US" sz="1800" b="0" i="0" dirty="0">
              <a:solidFill>
                <a:srgbClr val="000000"/>
              </a:solidFill>
              <a:effectLst/>
            </a:endParaRPr>
          </a:p>
          <a:p>
            <a:pPr marL="285750" indent="-285750" algn="l" rtl="0" fontAlgn="base">
              <a:lnSpc>
                <a:spcPct val="150000"/>
              </a:lnSpc>
              <a:buFont typeface="Arial" panose="020B0604020202020204" pitchFamily="34" charset="0"/>
              <a:buChar char="•"/>
            </a:pPr>
            <a:r>
              <a:rPr lang="en-US" sz="1800" b="1" i="0" dirty="0">
                <a:solidFill>
                  <a:srgbClr val="008000"/>
                </a:solidFill>
                <a:effectLst/>
              </a:rPr>
              <a:t>Right Outer (all rows from second table, matching from first)</a:t>
            </a:r>
            <a:r>
              <a:rPr lang="en-US" sz="1800" b="0" i="0" dirty="0">
                <a:solidFill>
                  <a:srgbClr val="008000"/>
                </a:solidFill>
                <a:effectLst/>
              </a:rPr>
              <a:t> </a:t>
            </a:r>
            <a:endParaRPr lang="en-US" sz="1800" b="0" i="0" dirty="0">
              <a:solidFill>
                <a:srgbClr val="000000"/>
              </a:solidFill>
              <a:effectLst/>
            </a:endParaRPr>
          </a:p>
          <a:p>
            <a:pPr marL="285750" indent="-285750" algn="l" rtl="0" fontAlgn="base">
              <a:lnSpc>
                <a:spcPct val="150000"/>
              </a:lnSpc>
              <a:buFont typeface="Arial" panose="020B0604020202020204" pitchFamily="34" charset="0"/>
              <a:buChar char="•"/>
            </a:pPr>
            <a:r>
              <a:rPr lang="en-US" sz="1800" b="1" i="0" dirty="0">
                <a:solidFill>
                  <a:srgbClr val="008000"/>
                </a:solidFill>
                <a:effectLst/>
              </a:rPr>
              <a:t>Full Outer (all rows from both)</a:t>
            </a:r>
            <a:r>
              <a:rPr lang="en-US" sz="1800" b="0" i="0" dirty="0">
                <a:solidFill>
                  <a:srgbClr val="008000"/>
                </a:solidFill>
                <a:effectLst/>
              </a:rPr>
              <a:t> </a:t>
            </a:r>
            <a:endParaRPr lang="en-US" sz="1800" b="0" i="0" dirty="0">
              <a:solidFill>
                <a:srgbClr val="000000"/>
              </a:solidFill>
              <a:effectLst/>
            </a:endParaRPr>
          </a:p>
          <a:p>
            <a:pPr marL="285750" indent="-285750" algn="l" rtl="0" fontAlgn="base">
              <a:lnSpc>
                <a:spcPct val="150000"/>
              </a:lnSpc>
              <a:buFont typeface="Arial" panose="020B0604020202020204" pitchFamily="34" charset="0"/>
              <a:buChar char="•"/>
            </a:pPr>
            <a:r>
              <a:rPr lang="en-US" sz="1800" b="1" i="0" dirty="0">
                <a:solidFill>
                  <a:srgbClr val="008000"/>
                </a:solidFill>
                <a:effectLst/>
              </a:rPr>
              <a:t>Inner (only matching rows)</a:t>
            </a:r>
            <a:r>
              <a:rPr lang="en-US" sz="1800" b="0" i="0" dirty="0">
                <a:solidFill>
                  <a:srgbClr val="008000"/>
                </a:solidFill>
                <a:effectLst/>
              </a:rPr>
              <a:t> </a:t>
            </a:r>
            <a:endParaRPr lang="en-US" sz="1800" b="0" i="0" dirty="0">
              <a:solidFill>
                <a:srgbClr val="000000"/>
              </a:solidFill>
              <a:effectLst/>
            </a:endParaRPr>
          </a:p>
          <a:p>
            <a:pPr marL="285750" indent="-285750" algn="l" rtl="0" fontAlgn="base">
              <a:lnSpc>
                <a:spcPct val="150000"/>
              </a:lnSpc>
              <a:buFont typeface="Arial" panose="020B0604020202020204" pitchFamily="34" charset="0"/>
              <a:buChar char="•"/>
            </a:pPr>
            <a:r>
              <a:rPr lang="en-US" sz="1800" b="1" i="0" dirty="0">
                <a:solidFill>
                  <a:srgbClr val="008000"/>
                </a:solidFill>
                <a:effectLst/>
              </a:rPr>
              <a:t>Left Anti (rows only in first)</a:t>
            </a:r>
            <a:r>
              <a:rPr lang="en-US" sz="1800" b="0" i="0" dirty="0">
                <a:solidFill>
                  <a:srgbClr val="008000"/>
                </a:solidFill>
                <a:effectLst/>
              </a:rPr>
              <a:t> </a:t>
            </a:r>
            <a:endParaRPr lang="en-US" sz="1800" b="0" i="0" dirty="0">
              <a:solidFill>
                <a:srgbClr val="000000"/>
              </a:solidFill>
              <a:effectLst/>
            </a:endParaRPr>
          </a:p>
          <a:p>
            <a:pPr marL="285750" indent="-285750" algn="l" rtl="0" fontAlgn="base">
              <a:lnSpc>
                <a:spcPct val="150000"/>
              </a:lnSpc>
              <a:buFont typeface="Arial" panose="020B0604020202020204" pitchFamily="34" charset="0"/>
              <a:buChar char="•"/>
            </a:pPr>
            <a:r>
              <a:rPr lang="en-US" sz="1800" b="1" i="0" dirty="0">
                <a:solidFill>
                  <a:srgbClr val="008000"/>
                </a:solidFill>
                <a:effectLst/>
              </a:rPr>
              <a:t>Right Anti (rows only in second)</a:t>
            </a:r>
            <a:r>
              <a:rPr lang="en-US" sz="1800" b="0" i="0" dirty="0">
                <a:solidFill>
                  <a:srgbClr val="008000"/>
                </a:solidFill>
                <a:effectLst/>
              </a:rPr>
              <a:t> </a:t>
            </a:r>
            <a:endParaRPr lang="en-US" sz="1800" b="0" i="0" dirty="0">
              <a:solidFill>
                <a:srgbClr val="000000"/>
              </a:solidFill>
              <a:effectLst/>
            </a:endParaRPr>
          </a:p>
        </p:txBody>
      </p:sp>
    </p:spTree>
    <p:extLst>
      <p:ext uri="{BB962C8B-B14F-4D97-AF65-F5344CB8AC3E}">
        <p14:creationId xmlns:p14="http://schemas.microsoft.com/office/powerpoint/2010/main" val="199916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Expand table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pic>
        <p:nvPicPr>
          <p:cNvPr id="6146" name="Picture 2" descr="A screenshot of a computer&#10;&#10;Description automatically generated, Picture">
            <a:extLst>
              <a:ext uri="{FF2B5EF4-FFF2-40B4-BE49-F238E27FC236}">
                <a16:creationId xmlns:a16="http://schemas.microsoft.com/office/drawing/2014/main" id="{985448BE-5FBF-4346-A549-32ABAE5C0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298" y="2501551"/>
            <a:ext cx="74580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06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Appending Queries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pic>
        <p:nvPicPr>
          <p:cNvPr id="7172" name="Picture 4" descr="A screenshot of a computer&#10;&#10;Description automatically generated, Picture">
            <a:extLst>
              <a:ext uri="{FF2B5EF4-FFF2-40B4-BE49-F238E27FC236}">
                <a16:creationId xmlns:a16="http://schemas.microsoft.com/office/drawing/2014/main" id="{9628FA8B-7B97-307F-CC1F-794687D50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2597543"/>
            <a:ext cx="4474691" cy="199064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 screenshot of a computer&#10;&#10;Description automatically generated, Picture">
            <a:extLst>
              <a:ext uri="{FF2B5EF4-FFF2-40B4-BE49-F238E27FC236}">
                <a16:creationId xmlns:a16="http://schemas.microsoft.com/office/drawing/2014/main" id="{725F7AA5-5FC7-2664-1B14-145D63166E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8994" y="2597543"/>
            <a:ext cx="6092015" cy="381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97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Verifying and loading data</a:t>
            </a:r>
          </a:p>
        </p:txBody>
      </p:sp>
    </p:spTree>
    <p:extLst>
      <p:ext uri="{BB962C8B-B14F-4D97-AF65-F5344CB8AC3E}">
        <p14:creationId xmlns:p14="http://schemas.microsoft.com/office/powerpoint/2010/main" val="317606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E8CF2-CFAE-A25D-F36D-AD4D707B2042}"/>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7090FF1E-1C11-2D0F-415E-0A594429CA8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7" name="TextBox 6">
            <a:extLst>
              <a:ext uri="{FF2B5EF4-FFF2-40B4-BE49-F238E27FC236}">
                <a16:creationId xmlns:a16="http://schemas.microsoft.com/office/drawing/2014/main" id="{7607693E-01A7-05E6-C879-FB2D16F82256}"/>
              </a:ext>
            </a:extLst>
          </p:cNvPr>
          <p:cNvSpPr txBox="1"/>
          <p:nvPr/>
        </p:nvSpPr>
        <p:spPr>
          <a:xfrm>
            <a:off x="1322387" y="687871"/>
            <a:ext cx="6101394" cy="1754326"/>
          </a:xfrm>
          <a:prstGeom prst="rect">
            <a:avLst/>
          </a:prstGeom>
          <a:noFill/>
        </p:spPr>
        <p:txBody>
          <a:bodyPr wrap="square">
            <a:spAutoFit/>
          </a:bodyPr>
          <a:lstStyle/>
          <a:p>
            <a:pPr marL="342900" indent="-342900" algn="l" rtl="0" fontAlgn="base">
              <a:buFont typeface="+mj-lt"/>
              <a:buAutoNum type="arabicPeriod"/>
            </a:pPr>
            <a:r>
              <a:rPr lang="en-US" sz="1800" b="0" i="0" dirty="0">
                <a:solidFill>
                  <a:srgbClr val="000000"/>
                </a:solidFill>
                <a:effectLst/>
              </a:rPr>
              <a:t>In </a:t>
            </a:r>
            <a:r>
              <a:rPr lang="en-US" sz="1800" b="1" i="0" dirty="0">
                <a:solidFill>
                  <a:srgbClr val="008000"/>
                </a:solidFill>
                <a:effectLst/>
              </a:rPr>
              <a:t>Power Query Editor</a:t>
            </a:r>
            <a:r>
              <a:rPr lang="en-US" sz="1800" b="0" i="0" dirty="0">
                <a:solidFill>
                  <a:srgbClr val="000000"/>
                </a:solidFill>
                <a:effectLst/>
              </a:rPr>
              <a:t>, click on the </a:t>
            </a:r>
            <a:r>
              <a:rPr lang="en-US" sz="1800" b="1" i="0" dirty="0">
                <a:solidFill>
                  <a:srgbClr val="008000"/>
                </a:solidFill>
                <a:effectLst/>
              </a:rPr>
              <a:t>View</a:t>
            </a:r>
            <a:r>
              <a:rPr lang="en-US" sz="1800" b="0" i="0" dirty="0">
                <a:solidFill>
                  <a:srgbClr val="000000"/>
                </a:solidFill>
                <a:effectLst/>
              </a:rPr>
              <a:t> tab of the Ribbon. </a:t>
            </a:r>
          </a:p>
          <a:p>
            <a:pPr marL="342900" indent="-342900" algn="l" rtl="0" fontAlgn="base">
              <a:buFont typeface="+mj-lt"/>
              <a:buAutoNum type="arabicPeriod"/>
            </a:pPr>
            <a:r>
              <a:rPr lang="en-US" sz="1800" b="0" i="0" dirty="0">
                <a:solidFill>
                  <a:srgbClr val="000000"/>
                </a:solidFill>
                <a:effectLst/>
              </a:rPr>
              <a:t>Click the </a:t>
            </a:r>
            <a:r>
              <a:rPr lang="en-US" sz="1800" b="1" i="0" dirty="0">
                <a:solidFill>
                  <a:srgbClr val="008000"/>
                </a:solidFill>
                <a:effectLst/>
              </a:rPr>
              <a:t>Query Dependencies</a:t>
            </a:r>
            <a:r>
              <a:rPr lang="en-US" sz="1800" b="0" i="0" dirty="0">
                <a:solidFill>
                  <a:srgbClr val="000000"/>
                </a:solidFill>
                <a:effectLst/>
              </a:rPr>
              <a:t> button in the </a:t>
            </a:r>
            <a:r>
              <a:rPr lang="en-US" sz="1800" b="1" i="0" dirty="0">
                <a:solidFill>
                  <a:srgbClr val="008000"/>
                </a:solidFill>
                <a:effectLst/>
              </a:rPr>
              <a:t>Dependencies</a:t>
            </a:r>
            <a:r>
              <a:rPr lang="en-US" sz="1800" b="0" i="0" dirty="0">
                <a:solidFill>
                  <a:srgbClr val="000000"/>
                </a:solidFill>
                <a:effectLst/>
              </a:rPr>
              <a:t> area of the Ribbon. This displays the </a:t>
            </a:r>
            <a:r>
              <a:rPr lang="en-US" sz="1800" b="1" i="0" dirty="0">
                <a:solidFill>
                  <a:srgbClr val="008000"/>
                </a:solidFill>
                <a:effectLst/>
              </a:rPr>
              <a:t>Query Dependencies</a:t>
            </a:r>
            <a:r>
              <a:rPr lang="en-US" sz="1800" b="0" i="0" dirty="0">
                <a:solidFill>
                  <a:srgbClr val="000000"/>
                </a:solidFill>
                <a:effectLst/>
              </a:rPr>
              <a:t> window, as shown in the following screenshot: </a:t>
            </a:r>
          </a:p>
        </p:txBody>
      </p:sp>
      <p:pic>
        <p:nvPicPr>
          <p:cNvPr id="8194" name="Picture 2" descr="A screenshot of a computer&#10;&#10;Description automatically generated, Picture">
            <a:extLst>
              <a:ext uri="{FF2B5EF4-FFF2-40B4-BE49-F238E27FC236}">
                <a16:creationId xmlns:a16="http://schemas.microsoft.com/office/drawing/2014/main" id="{0EC343A8-1AB5-13C3-CA44-472A8B117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378" y="2558536"/>
            <a:ext cx="4611343" cy="403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17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E8CF2-CFAE-A25D-F36D-AD4D707B2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785B1-EE7A-98C7-D074-D79F4829A9FC}"/>
              </a:ext>
            </a:extLst>
          </p:cNvPr>
          <p:cNvSpPr>
            <a:spLocks noGrp="1"/>
          </p:cNvSpPr>
          <p:nvPr>
            <p:ph type="title"/>
          </p:nvPr>
        </p:nvSpPr>
        <p:spPr>
          <a:xfrm>
            <a:off x="1322318" y="268360"/>
            <a:ext cx="7288282" cy="790765"/>
          </a:xfrm>
        </p:spPr>
        <p:txBody>
          <a:bodyPr/>
          <a:lstStyle/>
          <a:p>
            <a:r>
              <a:rPr lang="en-US" dirty="0"/>
              <a:t>Organizing Queries</a:t>
            </a:r>
          </a:p>
        </p:txBody>
      </p:sp>
      <p:sp>
        <p:nvSpPr>
          <p:cNvPr id="14" name="Slide Number Placeholder 5">
            <a:extLst>
              <a:ext uri="{FF2B5EF4-FFF2-40B4-BE49-F238E27FC236}">
                <a16:creationId xmlns:a16="http://schemas.microsoft.com/office/drawing/2014/main" id="{7090FF1E-1C11-2D0F-415E-0A594429CA8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
        <p:nvSpPr>
          <p:cNvPr id="7" name="TextBox 6">
            <a:extLst>
              <a:ext uri="{FF2B5EF4-FFF2-40B4-BE49-F238E27FC236}">
                <a16:creationId xmlns:a16="http://schemas.microsoft.com/office/drawing/2014/main" id="{7D97DAAE-79D6-B042-F1C2-1529A89D1805}"/>
              </a:ext>
            </a:extLst>
          </p:cNvPr>
          <p:cNvSpPr txBox="1"/>
          <p:nvPr/>
        </p:nvSpPr>
        <p:spPr>
          <a:xfrm>
            <a:off x="1322318" y="1189165"/>
            <a:ext cx="6101482" cy="1200329"/>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In </a:t>
            </a:r>
            <a:r>
              <a:rPr lang="en-US" sz="1800" b="1" i="0" dirty="0">
                <a:solidFill>
                  <a:srgbClr val="008000"/>
                </a:solidFill>
                <a:effectLst/>
                <a:latin typeface="Calibri" panose="020F0502020204030204" pitchFamily="34" charset="0"/>
              </a:rPr>
              <a:t>Power Query Editor</a:t>
            </a:r>
            <a:r>
              <a:rPr lang="en-US" sz="1800" b="0" i="0" dirty="0">
                <a:solidFill>
                  <a:srgbClr val="000000"/>
                </a:solidFill>
                <a:effectLst/>
                <a:latin typeface="Calibri" panose="020F0502020204030204" pitchFamily="34" charset="0"/>
              </a:rPr>
              <a:t>, in the </a:t>
            </a:r>
            <a:r>
              <a:rPr lang="en-US" sz="1800" b="1" i="0" dirty="0">
                <a:solidFill>
                  <a:srgbClr val="008000"/>
                </a:solidFill>
                <a:effectLst/>
                <a:latin typeface="Calibri" panose="020F0502020204030204" pitchFamily="34" charset="0"/>
              </a:rPr>
              <a:t>Queries</a:t>
            </a:r>
            <a:r>
              <a:rPr lang="en-US" sz="1800" b="0" i="0" dirty="0">
                <a:solidFill>
                  <a:srgbClr val="000000"/>
                </a:solidFill>
                <a:effectLst/>
                <a:latin typeface="Calibri" panose="020F0502020204030204" pitchFamily="34" charset="0"/>
              </a:rPr>
              <a:t> pane, right-click a query and select </a:t>
            </a:r>
            <a:r>
              <a:rPr lang="en-US" sz="1800" b="1" i="0" dirty="0">
                <a:solidFill>
                  <a:srgbClr val="008000"/>
                </a:solidFill>
                <a:effectLst/>
                <a:latin typeface="Calibri" panose="020F0502020204030204" pitchFamily="34" charset="0"/>
              </a:rPr>
              <a:t>Move To Group</a:t>
            </a:r>
            <a:r>
              <a:rPr lang="en-US" sz="1800" b="0" i="0" dirty="0">
                <a:solidFill>
                  <a:srgbClr val="000000"/>
                </a:solidFill>
                <a:effectLst/>
                <a:latin typeface="Calibri" panose="020F0502020204030204" pitchFamily="34" charset="0"/>
              </a:rPr>
              <a:t> and then </a:t>
            </a:r>
            <a:r>
              <a:rPr lang="en-US" sz="1800" b="1" i="0" dirty="0">
                <a:solidFill>
                  <a:srgbClr val="008000"/>
                </a:solidFill>
                <a:effectLst/>
                <a:latin typeface="Calibri" panose="020F0502020204030204" pitchFamily="34" charset="0"/>
              </a:rPr>
              <a:t>New Group…</a:t>
            </a:r>
            <a:r>
              <a:rPr lang="en-US" sz="1800" b="0" i="0" dirty="0">
                <a:solidFill>
                  <a:srgbClr val="000000"/>
                </a:solidFill>
                <a:effectLst/>
                <a:latin typeface="Calibri" panose="020F0502020204030204" pitchFamily="34" charset="0"/>
              </a:rPr>
              <a:t>. The </a:t>
            </a:r>
            <a:r>
              <a:rPr lang="en-US" sz="1800" b="1" i="0" dirty="0">
                <a:solidFill>
                  <a:srgbClr val="008000"/>
                </a:solidFill>
                <a:effectLst/>
                <a:latin typeface="Calibri" panose="020F0502020204030204" pitchFamily="34" charset="0"/>
              </a:rPr>
              <a:t>New Group</a:t>
            </a:r>
            <a:r>
              <a:rPr lang="en-US" sz="1800" b="0" i="0" dirty="0">
                <a:solidFill>
                  <a:srgbClr val="000000"/>
                </a:solidFill>
                <a:effectLst/>
                <a:latin typeface="Calibri" panose="020F0502020204030204" pitchFamily="34" charset="0"/>
              </a:rPr>
              <a:t> dialog is displayed, as shown in the following screenshot: </a:t>
            </a:r>
            <a:endParaRPr lang="en-US" dirty="0"/>
          </a:p>
        </p:txBody>
      </p:sp>
      <p:pic>
        <p:nvPicPr>
          <p:cNvPr id="9218" name="Picture 2" descr="A screenshot of a computer&#10;&#10;Description automatically generated, Picture">
            <a:extLst>
              <a:ext uri="{FF2B5EF4-FFF2-40B4-BE49-F238E27FC236}">
                <a16:creationId xmlns:a16="http://schemas.microsoft.com/office/drawing/2014/main" id="{C46866FA-7D94-CA30-7F35-6A2655605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2389494"/>
            <a:ext cx="5905500"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82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E8CF2-CFAE-A25D-F36D-AD4D707B2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785B1-EE7A-98C7-D074-D79F4829A9FC}"/>
              </a:ext>
            </a:extLst>
          </p:cNvPr>
          <p:cNvSpPr>
            <a:spLocks noGrp="1"/>
          </p:cNvSpPr>
          <p:nvPr>
            <p:ph type="title"/>
          </p:nvPr>
        </p:nvSpPr>
        <p:spPr>
          <a:xfrm>
            <a:off x="1322318" y="268360"/>
            <a:ext cx="7288282" cy="1047323"/>
          </a:xfrm>
        </p:spPr>
        <p:txBody>
          <a:bodyPr/>
          <a:lstStyle/>
          <a:p>
            <a:r>
              <a:rPr lang="en-US" dirty="0"/>
              <a:t>Checking column quality, distribution, and profiles </a:t>
            </a:r>
          </a:p>
        </p:txBody>
      </p:sp>
      <p:sp>
        <p:nvSpPr>
          <p:cNvPr id="14" name="Slide Number Placeholder 5">
            <a:extLst>
              <a:ext uri="{FF2B5EF4-FFF2-40B4-BE49-F238E27FC236}">
                <a16:creationId xmlns:a16="http://schemas.microsoft.com/office/drawing/2014/main" id="{7090FF1E-1C11-2D0F-415E-0A594429CA8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
        <p:nvSpPr>
          <p:cNvPr id="7" name="TextBox 6">
            <a:extLst>
              <a:ext uri="{FF2B5EF4-FFF2-40B4-BE49-F238E27FC236}">
                <a16:creationId xmlns:a16="http://schemas.microsoft.com/office/drawing/2014/main" id="{2EE81CE9-BA57-749C-B825-3D74DA02DF60}"/>
              </a:ext>
            </a:extLst>
          </p:cNvPr>
          <p:cNvSpPr txBox="1"/>
          <p:nvPr/>
        </p:nvSpPr>
        <p:spPr>
          <a:xfrm>
            <a:off x="1322318" y="1428052"/>
            <a:ext cx="6101482" cy="923330"/>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Click the </a:t>
            </a:r>
            <a:r>
              <a:rPr lang="en-US" sz="1800" b="1" i="0" dirty="0">
                <a:solidFill>
                  <a:srgbClr val="008000"/>
                </a:solidFill>
                <a:effectLst/>
                <a:latin typeface="Calibri" panose="020F0502020204030204" pitchFamily="34" charset="0"/>
              </a:rPr>
              <a:t>View</a:t>
            </a:r>
            <a:r>
              <a:rPr lang="en-US" sz="1800" b="0" i="0" dirty="0">
                <a:solidFill>
                  <a:srgbClr val="000000"/>
                </a:solidFill>
                <a:effectLst/>
                <a:latin typeface="Calibri" panose="020F0502020204030204" pitchFamily="34" charset="0"/>
              </a:rPr>
              <a:t> tab of the Ribbon and check the box next to </a:t>
            </a:r>
            <a:r>
              <a:rPr lang="en-US" sz="1800" b="1" i="0" dirty="0">
                <a:solidFill>
                  <a:srgbClr val="008000"/>
                </a:solidFill>
                <a:effectLst/>
                <a:latin typeface="Calibri" panose="020F0502020204030204" pitchFamily="34" charset="0"/>
              </a:rPr>
              <a:t>Column quality</a:t>
            </a:r>
            <a:r>
              <a:rPr lang="en-US" sz="1800" b="0" i="0" dirty="0">
                <a:solidFill>
                  <a:srgbClr val="000000"/>
                </a:solidFill>
                <a:effectLst/>
                <a:latin typeface="Calibri" panose="020F0502020204030204" pitchFamily="34" charset="0"/>
              </a:rPr>
              <a:t>, </a:t>
            </a:r>
            <a:r>
              <a:rPr lang="en-US" sz="1800" b="1" i="0" dirty="0">
                <a:solidFill>
                  <a:srgbClr val="008000"/>
                </a:solidFill>
                <a:effectLst/>
                <a:latin typeface="Calibri" panose="020F0502020204030204" pitchFamily="34" charset="0"/>
              </a:rPr>
              <a:t>Column distribution</a:t>
            </a:r>
            <a:r>
              <a:rPr lang="en-US" sz="1800" b="0" i="0" dirty="0">
                <a:solidFill>
                  <a:srgbClr val="000000"/>
                </a:solidFill>
                <a:effectLst/>
                <a:latin typeface="Calibri" panose="020F0502020204030204" pitchFamily="34" charset="0"/>
              </a:rPr>
              <a:t>, and </a:t>
            </a:r>
            <a:r>
              <a:rPr lang="en-US" sz="1800" b="1" i="0" dirty="0">
                <a:solidFill>
                  <a:srgbClr val="008000"/>
                </a:solidFill>
                <a:effectLst/>
                <a:latin typeface="Calibri" panose="020F0502020204030204" pitchFamily="34" charset="0"/>
              </a:rPr>
              <a:t>Column profile </a:t>
            </a:r>
            <a:r>
              <a:rPr lang="en-US" sz="1800" b="0" i="0" dirty="0">
                <a:solidFill>
                  <a:srgbClr val="000000"/>
                </a:solidFill>
                <a:effectLst/>
                <a:latin typeface="Calibri" panose="020F0502020204030204" pitchFamily="34" charset="0"/>
              </a:rPr>
              <a:t>in the </a:t>
            </a:r>
            <a:r>
              <a:rPr lang="en-US" sz="1800" b="1" i="0" dirty="0">
                <a:solidFill>
                  <a:srgbClr val="008000"/>
                </a:solidFill>
                <a:effectLst/>
                <a:latin typeface="Calibri" panose="020F0502020204030204" pitchFamily="34" charset="0"/>
              </a:rPr>
              <a:t>Data Preview</a:t>
            </a:r>
            <a:r>
              <a:rPr lang="en-US" sz="1800" b="0" i="0" dirty="0">
                <a:solidFill>
                  <a:srgbClr val="000000"/>
                </a:solidFill>
                <a:effectLst/>
                <a:latin typeface="Calibri" panose="020F0502020204030204" pitchFamily="34" charset="0"/>
              </a:rPr>
              <a:t> section.</a:t>
            </a:r>
            <a:endParaRPr lang="en-US" dirty="0"/>
          </a:p>
        </p:txBody>
      </p:sp>
      <p:pic>
        <p:nvPicPr>
          <p:cNvPr id="10242" name="Picture 2" descr="A green and white box with black text&#10;&#10;Description automatically generated, Picture">
            <a:extLst>
              <a:ext uri="{FF2B5EF4-FFF2-40B4-BE49-F238E27FC236}">
                <a16:creationId xmlns:a16="http://schemas.microsoft.com/office/drawing/2014/main" id="{BC5AA1AB-6868-123C-5466-8C69ED157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2685062"/>
            <a:ext cx="230505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 screenshot of a computer&#10;&#10;Description automatically generated, Picture">
            <a:extLst>
              <a:ext uri="{FF2B5EF4-FFF2-40B4-BE49-F238E27FC236}">
                <a16:creationId xmlns:a16="http://schemas.microsoft.com/office/drawing/2014/main" id="{A92A403C-2CB7-45F6-FBDD-B597FAF1A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3023" y="2647409"/>
            <a:ext cx="2314575" cy="229552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A screenshot of a computer&#10;&#10;Description automatically generated, Picture">
            <a:extLst>
              <a:ext uri="{FF2B5EF4-FFF2-40B4-BE49-F238E27FC236}">
                <a16:creationId xmlns:a16="http://schemas.microsoft.com/office/drawing/2014/main" id="{618CFB17-2848-763B-0A79-01C5EB01D5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3253" y="2647410"/>
            <a:ext cx="5483557" cy="187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26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599"/>
          </a:xfrm>
        </p:spPr>
        <p:txBody>
          <a:bodyPr/>
          <a:lstStyle/>
          <a:p>
            <a:r>
              <a:rPr lang="en-US" dirty="0"/>
              <a:t>Lesson Plan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1828800"/>
            <a:ext cx="3143907" cy="4439569"/>
          </a:xfrm>
        </p:spPr>
        <p:txBody>
          <a:bodyPr>
            <a:normAutofit/>
          </a:bodyPr>
          <a:lstStyle/>
          <a:p>
            <a:r>
              <a:rPr lang="en-US" dirty="0"/>
              <a:t>Getting data</a:t>
            </a:r>
          </a:p>
          <a:p>
            <a:r>
              <a:rPr lang="en-US" dirty="0"/>
              <a:t>Transforming data</a:t>
            </a:r>
          </a:p>
          <a:p>
            <a:r>
              <a:rPr lang="en-US" dirty="0"/>
              <a:t>Merging, copying, and appending queries</a:t>
            </a:r>
          </a:p>
          <a:p>
            <a:r>
              <a:rPr lang="en-US" dirty="0"/>
              <a:t>Verifying and loading data</a:t>
            </a:r>
          </a:p>
          <a:p>
            <a:r>
              <a:rPr lang="en-US" dirty="0"/>
              <a:t>Summary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7F689-B43A-391D-062E-EE155A543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60054-6D92-DD29-CF6A-9CCED3331A40}"/>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46640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814849"/>
            <a:ext cx="5242560" cy="604049"/>
          </a:xfrm>
        </p:spPr>
        <p:txBody>
          <a:bodyPr/>
          <a:lstStyle/>
          <a:p>
            <a:r>
              <a:rPr lang="en-US" dirty="0"/>
              <a:t>Review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1418898"/>
            <a:ext cx="6983073" cy="4669387"/>
          </a:xfrm>
        </p:spPr>
        <p:txBody>
          <a:bodyPr>
            <a:noAutofit/>
          </a:bodyPr>
          <a:lstStyle/>
          <a:p>
            <a:pPr marL="285750" indent="-285750" algn="l" rtl="0" fontAlgn="base">
              <a:lnSpc>
                <a:spcPct val="100000"/>
              </a:lnSpc>
              <a:buFont typeface="Arial" panose="020B0604020202020204" pitchFamily="34" charset="0"/>
              <a:buChar char="•"/>
            </a:pPr>
            <a:r>
              <a:rPr lang="en-US" sz="1800" b="0" i="0" dirty="0">
                <a:effectLst/>
              </a:rPr>
              <a:t>How many different connectors are available for ingesting data in Power BI? </a:t>
            </a:r>
          </a:p>
          <a:p>
            <a:pPr marL="285750" indent="-285750" algn="l" rtl="0" fontAlgn="base">
              <a:lnSpc>
                <a:spcPct val="100000"/>
              </a:lnSpc>
              <a:buFont typeface="Arial" panose="020B0604020202020204" pitchFamily="34" charset="0"/>
              <a:buChar char="•"/>
            </a:pPr>
            <a:r>
              <a:rPr lang="en-US" sz="1800" b="0" i="0" dirty="0">
                <a:effectLst/>
              </a:rPr>
              <a:t>What is the powerful sub-application included with Power BI that's used for ingesting and shaping data? </a:t>
            </a:r>
          </a:p>
          <a:p>
            <a:pPr marL="285750" indent="-285750" algn="l" rtl="0" fontAlgn="base">
              <a:lnSpc>
                <a:spcPct val="100000"/>
              </a:lnSpc>
              <a:buFont typeface="Arial" panose="020B0604020202020204" pitchFamily="34" charset="0"/>
              <a:buChar char="•"/>
            </a:pPr>
            <a:r>
              <a:rPr lang="en-US" sz="1800" b="0" i="0" dirty="0">
                <a:effectLst/>
              </a:rPr>
              <a:t>What is the name of the language that's used behind the scenes when creating queries? </a:t>
            </a:r>
          </a:p>
          <a:p>
            <a:pPr marL="285750" indent="-285750" algn="l" rtl="0" fontAlgn="base">
              <a:lnSpc>
                <a:spcPct val="100000"/>
              </a:lnSpc>
              <a:buFont typeface="Arial" panose="020B0604020202020204" pitchFamily="34" charset="0"/>
              <a:buChar char="•"/>
            </a:pPr>
            <a:r>
              <a:rPr lang="en-US" sz="1800" b="0" i="0" dirty="0">
                <a:effectLst/>
              </a:rPr>
              <a:t>Turning columns into rows is called what? </a:t>
            </a:r>
          </a:p>
          <a:p>
            <a:pPr marL="285750" indent="-285750" algn="l" rtl="0" fontAlgn="base">
              <a:lnSpc>
                <a:spcPct val="100000"/>
              </a:lnSpc>
              <a:buFont typeface="Arial" panose="020B0604020202020204" pitchFamily="34" charset="0"/>
              <a:buChar char="•"/>
            </a:pPr>
            <a:r>
              <a:rPr lang="en-US" sz="1800" b="0" i="0" dirty="0">
                <a:effectLst/>
              </a:rPr>
              <a:t>What icons are displayed in the headers of columns for text, whole number, decimal, and date columns? </a:t>
            </a:r>
          </a:p>
          <a:p>
            <a:pPr marL="285750" indent="-285750" algn="l" rtl="0" fontAlgn="base">
              <a:lnSpc>
                <a:spcPct val="100000"/>
              </a:lnSpc>
              <a:buFont typeface="Arial" panose="020B0604020202020204" pitchFamily="34" charset="0"/>
              <a:buChar char="•"/>
            </a:pPr>
            <a:r>
              <a:rPr lang="en-US" sz="1800" b="0" i="0" dirty="0">
                <a:effectLst/>
              </a:rPr>
              <a:t>Joining two queries together based on columns is called what? </a:t>
            </a:r>
          </a:p>
          <a:p>
            <a:pPr marL="285750" indent="-285750" algn="l" rtl="0" fontAlgn="base">
              <a:lnSpc>
                <a:spcPct val="100000"/>
              </a:lnSpc>
              <a:buFont typeface="Arial" panose="020B0604020202020204" pitchFamily="34" charset="0"/>
              <a:buChar char="•"/>
            </a:pPr>
            <a:r>
              <a:rPr lang="en-US" sz="1800" b="0" i="0" dirty="0">
                <a:effectLst/>
              </a:rPr>
              <a:t>What are the six different kinds of join operations that can be performed when joining queries? </a:t>
            </a:r>
          </a:p>
          <a:p>
            <a:pPr marL="285750" indent="-285750" algn="l" rtl="0" fontAlgn="base">
              <a:lnSpc>
                <a:spcPct val="100000"/>
              </a:lnSpc>
              <a:buFont typeface="Arial" panose="020B0604020202020204" pitchFamily="34" charset="0"/>
              <a:buChar char="•"/>
            </a:pPr>
            <a:r>
              <a:rPr lang="en-US" sz="1800" b="0" i="0" dirty="0">
                <a:effectLst/>
              </a:rPr>
              <a:t>Adding one query to another query is called what? </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379968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76AA-E40D-55D1-F3E6-5D5061A81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0CFA9-5AAF-E5C8-A1B7-AA421578F815}"/>
              </a:ext>
            </a:extLst>
          </p:cNvPr>
          <p:cNvSpPr>
            <a:spLocks noGrp="1"/>
          </p:cNvSpPr>
          <p:nvPr>
            <p:ph type="title"/>
          </p:nvPr>
        </p:nvSpPr>
        <p:spPr>
          <a:xfrm>
            <a:off x="679085" y="268360"/>
            <a:ext cx="7288282" cy="2121177"/>
          </a:xfrm>
        </p:spPr>
        <p:txBody>
          <a:bodyPr/>
          <a:lstStyle/>
          <a:p>
            <a:r>
              <a:rPr lang="en-US" dirty="0"/>
              <a:t>Follow-up and Next lesson</a:t>
            </a:r>
          </a:p>
        </p:txBody>
      </p:sp>
      <p:sp>
        <p:nvSpPr>
          <p:cNvPr id="3" name="Text Placeholder 2">
            <a:extLst>
              <a:ext uri="{FF2B5EF4-FFF2-40B4-BE49-F238E27FC236}">
                <a16:creationId xmlns:a16="http://schemas.microsoft.com/office/drawing/2014/main" id="{7A7D68E0-9565-516F-2D21-88C01DED5EBD}"/>
              </a:ext>
            </a:extLst>
          </p:cNvPr>
          <p:cNvSpPr>
            <a:spLocks noGrp="1"/>
          </p:cNvSpPr>
          <p:nvPr>
            <p:ph sz="half" idx="2"/>
          </p:nvPr>
        </p:nvSpPr>
        <p:spPr>
          <a:xfrm>
            <a:off x="679085" y="2763078"/>
            <a:ext cx="7424396" cy="3407051"/>
          </a:xfrm>
        </p:spPr>
        <p:txBody>
          <a:bodyPr>
            <a:normAutofit fontScale="92500" lnSpcReduction="10000"/>
          </a:bodyPr>
          <a:lstStyle/>
          <a:p>
            <a:r>
              <a:rPr lang="en-US" dirty="0">
                <a:ea typeface="Calibri" panose="020F0502020204030204" pitchFamily="34" charset="0"/>
                <a:cs typeface="Times New Roman" panose="02020603050405020304" pitchFamily="18" charset="0"/>
              </a:rPr>
              <a:t>To learn more about the topics that were covered in this chapter, please take a look at the following references:</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Data sources in Power BI Desktop: </a:t>
            </a:r>
            <a:r>
              <a:rPr lang="en-US" dirty="0">
                <a:ea typeface="Calibri" panose="020F0502020204030204" pitchFamily="34" charset="0"/>
                <a:cs typeface="Times New Roman" panose="02020603050405020304" pitchFamily="18" charset="0"/>
                <a:hlinkClick r:id="rId3"/>
              </a:rPr>
              <a:t>https://learn.microsoft.com/en-us/power-bi/connect-data/desktop-data-sources</a:t>
            </a:r>
            <a:endParaRPr lang="en-US"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Excel: </a:t>
            </a:r>
            <a:r>
              <a:rPr lang="en-US" dirty="0">
                <a:ea typeface="Calibri" panose="020F0502020204030204" pitchFamily="34" charset="0"/>
                <a:cs typeface="Times New Roman" panose="02020603050405020304" pitchFamily="18" charset="0"/>
                <a:hlinkClick r:id="rId4"/>
              </a:rPr>
              <a:t>https://learn.microsoft.com/en-us/power-query/connectors/excel</a:t>
            </a:r>
            <a:endParaRPr lang="en-US"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Query overview in Power BI Desktop: </a:t>
            </a:r>
            <a:r>
              <a:rPr lang="en-US" dirty="0">
                <a:ea typeface="Calibri" panose="020F0502020204030204" pitchFamily="34" charset="0"/>
                <a:cs typeface="Times New Roman" panose="02020603050405020304" pitchFamily="18" charset="0"/>
                <a:hlinkClick r:id="rId5"/>
              </a:rPr>
              <a:t>https://learn.microsoft.com/en-us/power-bi/transform-model/desktop-query-overview</a:t>
            </a:r>
            <a:endParaRPr lang="en-US"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Perform common query tasks in Power BI Desktop: </a:t>
            </a:r>
            <a:r>
              <a:rPr lang="en-US" dirty="0">
                <a:ea typeface="Calibri" panose="020F0502020204030204" pitchFamily="34" charset="0"/>
                <a:cs typeface="Times New Roman" panose="02020603050405020304" pitchFamily="18" charset="0"/>
                <a:hlinkClick r:id="rId6"/>
              </a:rPr>
              <a:t>https://learn.microsoft.com/en-us/power-bi/transform-model/desktop-common-query-tasks</a:t>
            </a:r>
            <a:endParaRPr lang="en-US"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ea typeface="Calibri" panose="020F0502020204030204" pitchFamily="34"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B7D3EB97-35E9-71A7-8CC9-BD3D6DC7062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22</a:t>
            </a:fld>
            <a:endParaRPr lang="en-US" dirty="0"/>
          </a:p>
        </p:txBody>
      </p:sp>
      <p:sp>
        <p:nvSpPr>
          <p:cNvPr id="4" name="Content Placeholder 2">
            <a:extLst>
              <a:ext uri="{FF2B5EF4-FFF2-40B4-BE49-F238E27FC236}">
                <a16:creationId xmlns:a16="http://schemas.microsoft.com/office/drawing/2014/main" id="{D6BD4F4D-C9F3-03C8-9C7E-66F8B0109ED0}"/>
              </a:ext>
            </a:extLst>
          </p:cNvPr>
          <p:cNvSpPr txBox="1">
            <a:spLocks/>
          </p:cNvSpPr>
          <p:nvPr/>
        </p:nvSpPr>
        <p:spPr>
          <a:xfrm>
            <a:off x="8380955" y="3291786"/>
            <a:ext cx="3143907" cy="3083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Chapter 5 – Creating Semantic Models and Calculations</a:t>
            </a:r>
          </a:p>
        </p:txBody>
      </p:sp>
      <p:sp>
        <p:nvSpPr>
          <p:cNvPr id="5" name="Title 1">
            <a:extLst>
              <a:ext uri="{FF2B5EF4-FFF2-40B4-BE49-F238E27FC236}">
                <a16:creationId xmlns:a16="http://schemas.microsoft.com/office/drawing/2014/main" id="{BCBAF74B-27B1-4E87-F919-3EE5EF82E44B}"/>
              </a:ext>
            </a:extLst>
          </p:cNvPr>
          <p:cNvSpPr txBox="1">
            <a:spLocks/>
          </p:cNvSpPr>
          <p:nvPr/>
        </p:nvSpPr>
        <p:spPr>
          <a:xfrm>
            <a:off x="8380955" y="1909411"/>
            <a:ext cx="289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NEXT LESSON</a:t>
            </a:r>
          </a:p>
        </p:txBody>
      </p:sp>
    </p:spTree>
    <p:extLst>
      <p:ext uri="{BB962C8B-B14F-4D97-AF65-F5344CB8AC3E}">
        <p14:creationId xmlns:p14="http://schemas.microsoft.com/office/powerpoint/2010/main" val="239192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Getting Data</a:t>
            </a:r>
          </a:p>
        </p:txBody>
      </p:sp>
    </p:spTree>
    <p:extLst>
      <p:ext uri="{BB962C8B-B14F-4D97-AF65-F5344CB8AC3E}">
        <p14:creationId xmlns:p14="http://schemas.microsoft.com/office/powerpoint/2010/main" val="102282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Requirements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7487383" cy="3407051"/>
          </a:xfrm>
        </p:spPr>
        <p:txBody>
          <a:bodyPr>
            <a:normAutofit/>
          </a:bodyPr>
          <a:lstStyle/>
          <a:p>
            <a:pPr marL="342900" marR="0" lvl="0" indent="-342900">
              <a:lnSpc>
                <a:spcPct val="115000"/>
              </a:lnSpc>
              <a:spcBef>
                <a:spcPts val="600"/>
              </a:spcBef>
              <a:spcAft>
                <a:spcPts val="0"/>
              </a:spcAft>
              <a:buFont typeface="Symbol" panose="05050102010706020507" pitchFamily="18" charset="2"/>
              <a:buChar char=""/>
              <a:tabLst>
                <a:tab pos="228600" algn="l"/>
              </a:tabLst>
            </a:pPr>
            <a:r>
              <a:rPr lang="en-US" sz="1800" b="0" dirty="0">
                <a:effectLst/>
                <a:ea typeface="Times New Roman" panose="02020603050405020304" pitchFamily="18" charset="0"/>
                <a:cs typeface="Times New Roman" panose="02020603050405020304" pitchFamily="18" charset="0"/>
              </a:rPr>
              <a:t>You will need a connection to the internet.</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sz="1800" b="0" dirty="0">
                <a:effectLst/>
                <a:ea typeface="Times New Roman" panose="02020603050405020304" pitchFamily="18" charset="0"/>
                <a:cs typeface="Times New Roman" panose="02020603050405020304" pitchFamily="18" charset="0"/>
              </a:rPr>
              <a:t>Power BI Desktop</a:t>
            </a:r>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8AD04-E678-2C78-C388-F8E73B478437}"/>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541402FC-D340-0A73-4254-AA97A29FD7C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9" name="TextBox 8">
            <a:extLst>
              <a:ext uri="{FF2B5EF4-FFF2-40B4-BE49-F238E27FC236}">
                <a16:creationId xmlns:a16="http://schemas.microsoft.com/office/drawing/2014/main" id="{8CB4A780-6D0B-6562-8747-0F72B08EFA6A}"/>
              </a:ext>
            </a:extLst>
          </p:cNvPr>
          <p:cNvSpPr txBox="1"/>
          <p:nvPr/>
        </p:nvSpPr>
        <p:spPr>
          <a:xfrm>
            <a:off x="1458764" y="906646"/>
            <a:ext cx="6101482" cy="923330"/>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In </a:t>
            </a:r>
            <a:r>
              <a:rPr lang="en-US" sz="1800" b="1" i="0" dirty="0">
                <a:solidFill>
                  <a:srgbClr val="008000"/>
                </a:solidFill>
                <a:effectLst/>
                <a:latin typeface="Calibri" panose="020F0502020204030204" pitchFamily="34" charset="0"/>
              </a:rPr>
              <a:t>Power BI Desktop</a:t>
            </a:r>
            <a:r>
              <a:rPr lang="en-US" sz="1800" b="0" i="0" dirty="0">
                <a:solidFill>
                  <a:srgbClr val="000000"/>
                </a:solidFill>
                <a:effectLst/>
                <a:latin typeface="Calibri" panose="020F0502020204030204" pitchFamily="34" charset="0"/>
              </a:rPr>
              <a:t>, choose </a:t>
            </a:r>
            <a:r>
              <a:rPr lang="en-US" sz="1800" b="1" i="0" dirty="0">
                <a:solidFill>
                  <a:srgbClr val="008000"/>
                </a:solidFill>
                <a:effectLst/>
                <a:latin typeface="Calibri" panose="020F0502020204030204" pitchFamily="34" charset="0"/>
              </a:rPr>
              <a:t>Get Data</a:t>
            </a:r>
            <a:r>
              <a:rPr lang="en-US" sz="1800" b="0" i="0" dirty="0">
                <a:solidFill>
                  <a:srgbClr val="000000"/>
                </a:solidFill>
                <a:effectLst/>
                <a:latin typeface="Calibri" panose="020F0502020204030204" pitchFamily="34" charset="0"/>
              </a:rPr>
              <a:t> from the </a:t>
            </a:r>
            <a:r>
              <a:rPr lang="en-US" sz="1800" b="1" i="0" dirty="0">
                <a:solidFill>
                  <a:srgbClr val="008000"/>
                </a:solidFill>
                <a:effectLst/>
                <a:latin typeface="Calibri" panose="020F0502020204030204" pitchFamily="34" charset="0"/>
              </a:rPr>
              <a:t>Home</a:t>
            </a:r>
            <a:r>
              <a:rPr lang="en-US" sz="1800" b="0" i="0" dirty="0">
                <a:solidFill>
                  <a:srgbClr val="000000"/>
                </a:solidFill>
                <a:effectLst/>
                <a:latin typeface="Calibri" panose="020F0502020204030204" pitchFamily="34" charset="0"/>
              </a:rPr>
              <a:t> tab of the ribbon. Note the default list of potential data sources and select </a:t>
            </a:r>
            <a:r>
              <a:rPr lang="en-US" sz="1800" b="1" i="0" dirty="0">
                <a:solidFill>
                  <a:srgbClr val="008000"/>
                </a:solidFill>
                <a:effectLst/>
                <a:latin typeface="Calibri" panose="020F0502020204030204" pitchFamily="34" charset="0"/>
              </a:rPr>
              <a:t>More...</a:t>
            </a:r>
            <a:r>
              <a:rPr lang="en-US" sz="1800" b="0" i="0" dirty="0">
                <a:solidFill>
                  <a:srgbClr val="000000"/>
                </a:solidFill>
                <a:effectLst/>
                <a:latin typeface="Calibri" panose="020F0502020204030204" pitchFamily="34" charset="0"/>
              </a:rPr>
              <a:t> at the bottom of the list: </a:t>
            </a:r>
            <a:endParaRPr lang="en-US" dirty="0"/>
          </a:p>
        </p:txBody>
      </p:sp>
      <p:pic>
        <p:nvPicPr>
          <p:cNvPr id="1026" name="Picture 2" descr="A screenshot of a computer&#10;&#10;Description automatically generated, Picture">
            <a:extLst>
              <a:ext uri="{FF2B5EF4-FFF2-40B4-BE49-F238E27FC236}">
                <a16:creationId xmlns:a16="http://schemas.microsoft.com/office/drawing/2014/main" id="{FF2B07BC-7862-1389-BFD7-5F19B7C8B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397" y="1982548"/>
            <a:ext cx="4569469" cy="443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27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6D818-A2FC-8DC5-9FD8-428502E8EECB}"/>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89BCC6D2-AB16-1ADC-FDC7-5D20CC34270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9" name="TextBox 8">
            <a:extLst>
              <a:ext uri="{FF2B5EF4-FFF2-40B4-BE49-F238E27FC236}">
                <a16:creationId xmlns:a16="http://schemas.microsoft.com/office/drawing/2014/main" id="{CCAD4A93-3767-0B07-A211-734BF1BC6E23}"/>
              </a:ext>
            </a:extLst>
          </p:cNvPr>
          <p:cNvSpPr txBox="1"/>
          <p:nvPr/>
        </p:nvSpPr>
        <p:spPr>
          <a:xfrm>
            <a:off x="1407782" y="469615"/>
            <a:ext cx="9874204" cy="5868273"/>
          </a:xfrm>
          <a:prstGeom prst="rect">
            <a:avLst/>
          </a:prstGeom>
          <a:noFill/>
        </p:spPr>
        <p:txBody>
          <a:bodyPr wrap="square">
            <a:spAutoFit/>
          </a:bodyPr>
          <a:lstStyle/>
          <a:p>
            <a:pPr algn="l" rtl="0" fontAlgn="base">
              <a:lnSpc>
                <a:spcPts val="1737"/>
              </a:lnSpc>
              <a:spcBef>
                <a:spcPts val="600"/>
              </a:spcBef>
              <a:spcAft>
                <a:spcPts val="600"/>
              </a:spcAft>
              <a:buNone/>
            </a:pPr>
            <a:r>
              <a:rPr lang="en-US" sz="1800" b="0" i="0" dirty="0">
                <a:solidFill>
                  <a:srgbClr val="000000"/>
                </a:solidFill>
                <a:effectLst/>
              </a:rPr>
              <a:t>There are approximately 200 default </a:t>
            </a:r>
            <a:r>
              <a:rPr lang="en-US" sz="1800" b="1" i="0" dirty="0">
                <a:solidFill>
                  <a:srgbClr val="008000"/>
                </a:solidFill>
                <a:effectLst/>
              </a:rPr>
              <a:t>connectors</a:t>
            </a:r>
            <a:r>
              <a:rPr lang="en-US" sz="1800" b="0" i="0" dirty="0">
                <a:solidFill>
                  <a:srgbClr val="000000"/>
                </a:solidFill>
                <a:effectLst/>
              </a:rPr>
              <a:t> available for ingesting data. These connectors are broken down into several categories: </a:t>
            </a:r>
            <a:endParaRPr lang="en-US" b="0" i="0" dirty="0">
              <a:solidFill>
                <a:srgbClr val="000000"/>
              </a:solidFill>
              <a:effectLst/>
            </a:endParaRPr>
          </a:p>
          <a:p>
            <a:pPr marL="285750" indent="-285750" algn="l" rtl="0" fontAlgn="base">
              <a:buFont typeface="Arial" panose="020B0604020202020204" pitchFamily="34" charset="0"/>
              <a:buChar char="•"/>
            </a:pPr>
            <a:r>
              <a:rPr lang="en-US" sz="1800" b="1" i="0" dirty="0">
                <a:solidFill>
                  <a:srgbClr val="008000"/>
                </a:solidFill>
                <a:effectLst/>
              </a:rPr>
              <a:t>All</a:t>
            </a:r>
            <a:r>
              <a:rPr lang="en-US" sz="1800" b="0" i="0" dirty="0">
                <a:solidFill>
                  <a:srgbClr val="000000"/>
                </a:solidFill>
                <a:effectLst/>
              </a:rPr>
              <a:t>: This lists all of the available connectors. </a:t>
            </a:r>
          </a:p>
          <a:p>
            <a:pPr marL="285750" indent="-285750" algn="l" rtl="0" fontAlgn="base">
              <a:buFont typeface="Arial" panose="020B0604020202020204" pitchFamily="34" charset="0"/>
              <a:buChar char="•"/>
            </a:pPr>
            <a:r>
              <a:rPr lang="en-US" sz="1800" b="1" i="0" dirty="0">
                <a:solidFill>
                  <a:srgbClr val="008000"/>
                </a:solidFill>
                <a:effectLst/>
              </a:rPr>
              <a:t>File</a:t>
            </a:r>
            <a:r>
              <a:rPr lang="en-US" sz="1800" b="0" i="0" dirty="0">
                <a:solidFill>
                  <a:srgbClr val="000000"/>
                </a:solidFill>
                <a:effectLst/>
              </a:rPr>
              <a:t>: </a:t>
            </a:r>
            <a:r>
              <a:rPr lang="en-US" sz="1800" b="1" i="0" dirty="0">
                <a:solidFill>
                  <a:srgbClr val="008000"/>
                </a:solidFill>
                <a:effectLst/>
              </a:rPr>
              <a:t>File</a:t>
            </a:r>
            <a:r>
              <a:rPr lang="en-US" sz="1800" b="0" i="0" dirty="0">
                <a:solidFill>
                  <a:srgbClr val="000000"/>
                </a:solidFill>
                <a:effectLst/>
              </a:rPr>
              <a:t> connectors, including Excel, text/CSV, XML, JSON, folder, PDF, Parquet, and SharePoint folders. </a:t>
            </a:r>
          </a:p>
          <a:p>
            <a:pPr marL="285750" indent="-285750" algn="l" rtl="0" fontAlgn="base">
              <a:buFont typeface="Arial" panose="020B0604020202020204" pitchFamily="34" charset="0"/>
              <a:buChar char="•"/>
            </a:pPr>
            <a:r>
              <a:rPr lang="en-US" sz="1800" b="1" i="0" dirty="0">
                <a:solidFill>
                  <a:srgbClr val="008000"/>
                </a:solidFill>
                <a:effectLst/>
              </a:rPr>
              <a:t>Database</a:t>
            </a:r>
            <a:r>
              <a:rPr lang="en-US" sz="1800" b="0" i="0" dirty="0">
                <a:solidFill>
                  <a:srgbClr val="000000"/>
                </a:solidFill>
                <a:effectLst/>
              </a:rPr>
              <a:t>: The </a:t>
            </a:r>
            <a:r>
              <a:rPr lang="en-US" sz="1800" b="1" i="0" dirty="0">
                <a:solidFill>
                  <a:srgbClr val="008000"/>
                </a:solidFill>
                <a:effectLst/>
              </a:rPr>
              <a:t>Database</a:t>
            </a:r>
            <a:r>
              <a:rPr lang="en-US" sz="1800" b="0" i="0" dirty="0">
                <a:solidFill>
                  <a:srgbClr val="000000"/>
                </a:solidFill>
                <a:effectLst/>
              </a:rPr>
              <a:t> section lists sources such as SQL Server, Access, Oracle, IBM DB2, IBM Informix, IBM Netezza, MySQL, PostgreSQL, Sybase, Teradata, SAP, Impala, Google </a:t>
            </a:r>
            <a:r>
              <a:rPr lang="en-US" sz="1800" b="0" i="0" dirty="0" err="1">
                <a:solidFill>
                  <a:srgbClr val="000000"/>
                </a:solidFill>
                <a:effectLst/>
              </a:rPr>
              <a:t>BigQuery</a:t>
            </a:r>
            <a:r>
              <a:rPr lang="en-US" sz="1800" b="0" i="0" dirty="0">
                <a:solidFill>
                  <a:srgbClr val="000000"/>
                </a:solidFill>
                <a:effectLst/>
              </a:rPr>
              <a:t>, Vertica, Snowflake, Essbase, and </a:t>
            </a:r>
            <a:r>
              <a:rPr lang="en-US" sz="1800" b="0" i="0" dirty="0" err="1">
                <a:solidFill>
                  <a:srgbClr val="000000"/>
                </a:solidFill>
                <a:effectLst/>
              </a:rPr>
              <a:t>AtScale</a:t>
            </a:r>
            <a:r>
              <a:rPr lang="en-US" sz="1800" b="0" i="0" dirty="0">
                <a:solidFill>
                  <a:srgbClr val="000000"/>
                </a:solidFill>
                <a:effectLst/>
              </a:rPr>
              <a:t>. </a:t>
            </a:r>
          </a:p>
          <a:p>
            <a:pPr marL="285750" indent="-285750" algn="l" rtl="0" fontAlgn="base">
              <a:buFont typeface="Arial" panose="020B0604020202020204" pitchFamily="34" charset="0"/>
              <a:buChar char="•"/>
            </a:pPr>
            <a:r>
              <a:rPr lang="en-US" sz="1800" b="1" i="0" dirty="0">
                <a:solidFill>
                  <a:srgbClr val="008000"/>
                </a:solidFill>
                <a:effectLst/>
              </a:rPr>
              <a:t>Microsoft Fabric</a:t>
            </a:r>
            <a:r>
              <a:rPr lang="en-US" sz="1800" b="0" i="0" dirty="0">
                <a:solidFill>
                  <a:srgbClr val="000000"/>
                </a:solidFill>
                <a:effectLst/>
              </a:rPr>
              <a:t>: Includes traditional Power BI assets such as semantic models, </a:t>
            </a:r>
            <a:r>
              <a:rPr lang="en-US" sz="1800" b="0" i="0" dirty="0" err="1">
                <a:solidFill>
                  <a:srgbClr val="000000"/>
                </a:solidFill>
                <a:effectLst/>
              </a:rPr>
              <a:t>Datamarts</a:t>
            </a:r>
            <a:r>
              <a:rPr lang="en-US" sz="1800" b="0" i="0" dirty="0">
                <a:solidFill>
                  <a:srgbClr val="000000"/>
                </a:solidFill>
                <a:effectLst/>
              </a:rPr>
              <a:t>, and Dataflows as well as Fabric assets such as Warehouses, </a:t>
            </a:r>
            <a:r>
              <a:rPr lang="en-US" sz="1800" b="0" i="0" dirty="0" err="1">
                <a:solidFill>
                  <a:srgbClr val="000000"/>
                </a:solidFill>
                <a:effectLst/>
              </a:rPr>
              <a:t>Lakehouses</a:t>
            </a:r>
            <a:r>
              <a:rPr lang="en-US" sz="1800" b="0" i="0" dirty="0">
                <a:solidFill>
                  <a:srgbClr val="000000"/>
                </a:solidFill>
                <a:effectLst/>
              </a:rPr>
              <a:t> and KQL Databases. </a:t>
            </a:r>
          </a:p>
          <a:p>
            <a:pPr marL="285750" indent="-285750" algn="l" rtl="0" fontAlgn="base">
              <a:buFont typeface="Arial" panose="020B0604020202020204" pitchFamily="34" charset="0"/>
              <a:buChar char="•"/>
            </a:pPr>
            <a:r>
              <a:rPr lang="en-US" sz="1800" b="1" i="0" dirty="0">
                <a:solidFill>
                  <a:srgbClr val="008000"/>
                </a:solidFill>
                <a:effectLst/>
              </a:rPr>
              <a:t>Power Platform</a:t>
            </a:r>
            <a:r>
              <a:rPr lang="en-US" sz="1800" b="0" i="0" dirty="0">
                <a:solidFill>
                  <a:srgbClr val="000000"/>
                </a:solidFill>
                <a:effectLst/>
              </a:rPr>
              <a:t>: </a:t>
            </a:r>
            <a:r>
              <a:rPr lang="en-US" sz="1800" b="1" i="0" dirty="0">
                <a:solidFill>
                  <a:srgbClr val="008000"/>
                </a:solidFill>
                <a:effectLst/>
              </a:rPr>
              <a:t>Power Platform</a:t>
            </a:r>
            <a:r>
              <a:rPr lang="en-US" sz="1800" b="0" i="0" dirty="0">
                <a:solidFill>
                  <a:srgbClr val="000000"/>
                </a:solidFill>
                <a:effectLst/>
              </a:rPr>
              <a:t> includes Dataflows and Dataverse. </a:t>
            </a:r>
          </a:p>
          <a:p>
            <a:pPr marL="285750" indent="-285750" algn="l" rtl="0" fontAlgn="base">
              <a:buFont typeface="Arial" panose="020B0604020202020204" pitchFamily="34" charset="0"/>
              <a:buChar char="•"/>
            </a:pPr>
            <a:r>
              <a:rPr lang="en-US" sz="1800" b="1" i="0" dirty="0">
                <a:solidFill>
                  <a:srgbClr val="008000"/>
                </a:solidFill>
                <a:effectLst/>
              </a:rPr>
              <a:t>Azure</a:t>
            </a:r>
            <a:r>
              <a:rPr lang="en-US" sz="1800" b="0" i="0" dirty="0">
                <a:solidFill>
                  <a:srgbClr val="000000"/>
                </a:solidFill>
                <a:effectLst/>
              </a:rPr>
              <a:t>: </a:t>
            </a:r>
            <a:r>
              <a:rPr lang="en-US" sz="1800" b="1" i="0" dirty="0">
                <a:solidFill>
                  <a:srgbClr val="008000"/>
                </a:solidFill>
                <a:effectLst/>
              </a:rPr>
              <a:t>Azure</a:t>
            </a:r>
            <a:r>
              <a:rPr lang="en-US" sz="1800" b="0" i="0" dirty="0">
                <a:solidFill>
                  <a:srgbClr val="000000"/>
                </a:solidFill>
                <a:effectLst/>
              </a:rPr>
              <a:t> lists many different services, such as Azure SQL Database, Azure Synapse Analytics, Azure Analysis Services, Azure Blob Storage, Azure Table Storage, Azure Cosmos DB, Azure Data Lake Storage, Azure </a:t>
            </a:r>
            <a:r>
              <a:rPr lang="en-US" sz="1800" b="0" i="0" dirty="0" err="1">
                <a:solidFill>
                  <a:srgbClr val="000000"/>
                </a:solidFill>
                <a:effectLst/>
              </a:rPr>
              <a:t>HDInsights</a:t>
            </a:r>
            <a:r>
              <a:rPr lang="en-US" sz="1800" b="0" i="0" dirty="0">
                <a:solidFill>
                  <a:srgbClr val="000000"/>
                </a:solidFill>
                <a:effectLst/>
              </a:rPr>
              <a:t> (HDFS), Azure </a:t>
            </a:r>
            <a:r>
              <a:rPr lang="en-US" sz="1800" b="0" i="0" dirty="0" err="1">
                <a:solidFill>
                  <a:srgbClr val="000000"/>
                </a:solidFill>
                <a:effectLst/>
              </a:rPr>
              <a:t>HDInsights</a:t>
            </a:r>
            <a:r>
              <a:rPr lang="en-US" sz="1800" b="0" i="0" dirty="0">
                <a:solidFill>
                  <a:srgbClr val="000000"/>
                </a:solidFill>
                <a:effectLst/>
              </a:rPr>
              <a:t> Spark, Azure Data Explorer (Kusto), Azure Databricks, and Azure Cost Management. </a:t>
            </a:r>
          </a:p>
          <a:p>
            <a:pPr marL="285750" indent="-285750" algn="l" rtl="0" fontAlgn="base">
              <a:buFont typeface="Arial" panose="020B0604020202020204" pitchFamily="34" charset="0"/>
              <a:buChar char="•"/>
            </a:pPr>
            <a:r>
              <a:rPr lang="en-US" sz="1800" b="1" i="0" dirty="0">
                <a:solidFill>
                  <a:srgbClr val="008000"/>
                </a:solidFill>
                <a:effectLst/>
              </a:rPr>
              <a:t>Online Services</a:t>
            </a:r>
            <a:r>
              <a:rPr lang="en-US" sz="1800" b="0" i="0" dirty="0">
                <a:solidFill>
                  <a:srgbClr val="000000"/>
                </a:solidFill>
                <a:effectLst/>
              </a:rPr>
              <a:t>: There is a substantial collection of online services, including Microsoft technologies such as SharePoint Online, Exchange Online, Dynamics 365, Common Data Service, DevOps, and GitHub, as well as third parties such as Salesforce, Google, Adobe, QuickBooks, Smartsheet, Twilio, Zendesk, and many others. </a:t>
            </a:r>
          </a:p>
          <a:p>
            <a:pPr marL="285750" indent="-285750" algn="l" rtl="0" fontAlgn="base">
              <a:buFont typeface="Arial" panose="020B0604020202020204" pitchFamily="34" charset="0"/>
              <a:buChar char="•"/>
            </a:pPr>
            <a:r>
              <a:rPr lang="en-US" sz="1800" b="1" i="0" dirty="0">
                <a:solidFill>
                  <a:srgbClr val="008000"/>
                </a:solidFill>
                <a:effectLst/>
              </a:rPr>
              <a:t>Other</a:t>
            </a:r>
            <a:r>
              <a:rPr lang="en-US" sz="1800" b="0" i="0" dirty="0">
                <a:solidFill>
                  <a:srgbClr val="000000"/>
                </a:solidFill>
                <a:effectLst/>
              </a:rPr>
              <a:t>: other connectors include Web, OData, Spark, Hadoop (HDFS), ODBC, R, Python, and OLE DB. </a:t>
            </a:r>
          </a:p>
        </p:txBody>
      </p:sp>
    </p:spTree>
    <p:extLst>
      <p:ext uri="{BB962C8B-B14F-4D97-AF65-F5344CB8AC3E}">
        <p14:creationId xmlns:p14="http://schemas.microsoft.com/office/powerpoint/2010/main" val="244644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476F4B93-6DB2-ABC6-1D1F-AE775782F519}"/>
              </a:ext>
            </a:extLst>
          </p:cNvPr>
          <p:cNvSpPr txBox="1"/>
          <p:nvPr/>
        </p:nvSpPr>
        <p:spPr>
          <a:xfrm>
            <a:off x="1671253" y="648534"/>
            <a:ext cx="7663521" cy="646331"/>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The </a:t>
            </a:r>
            <a:r>
              <a:rPr lang="en-US" sz="1800" b="1" i="0" dirty="0">
                <a:solidFill>
                  <a:srgbClr val="008000"/>
                </a:solidFill>
                <a:effectLst/>
                <a:latin typeface="Calibri" panose="020F0502020204030204" pitchFamily="34" charset="0"/>
              </a:rPr>
              <a:t>Navigator</a:t>
            </a:r>
            <a:r>
              <a:rPr lang="en-US" sz="1800" b="0" i="0" dirty="0">
                <a:solidFill>
                  <a:srgbClr val="000000"/>
                </a:solidFill>
                <a:effectLst/>
                <a:latin typeface="Calibri" panose="020F0502020204030204" pitchFamily="34" charset="0"/>
              </a:rPr>
              <a:t> dialog allows you to choose specific data from a data source as well </a:t>
            </a:r>
            <a:r>
              <a:rPr lang="en-US" dirty="0">
                <a:solidFill>
                  <a:srgbClr val="000000"/>
                </a:solidFill>
                <a:latin typeface="Calibri" panose="020F0502020204030204" pitchFamily="34" charset="0"/>
              </a:rPr>
              <a:t>as preview that data.</a:t>
            </a:r>
            <a:endParaRPr lang="en-US" dirty="0"/>
          </a:p>
        </p:txBody>
      </p:sp>
      <p:pic>
        <p:nvPicPr>
          <p:cNvPr id="2050" name="Picture 2" descr="A screenshot of a computer&#10;&#10;Description automatically generated, Picture">
            <a:extLst>
              <a:ext uri="{FF2B5EF4-FFF2-40B4-BE49-F238E27FC236}">
                <a16:creationId xmlns:a16="http://schemas.microsoft.com/office/drawing/2014/main" id="{93A71779-BC39-DB6A-275F-E683D6CB3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253" y="1815644"/>
            <a:ext cx="7611127" cy="4332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0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BD65B-EB20-137E-2004-B9FA9EC51951}"/>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AF6C4924-01F1-E058-D0AF-887B0EF566B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3" name="TextBox 2">
            <a:extLst>
              <a:ext uri="{FF2B5EF4-FFF2-40B4-BE49-F238E27FC236}">
                <a16:creationId xmlns:a16="http://schemas.microsoft.com/office/drawing/2014/main" id="{E667448F-97BB-FF69-31F7-069E1D74C5E6}"/>
              </a:ext>
            </a:extLst>
          </p:cNvPr>
          <p:cNvSpPr txBox="1"/>
          <p:nvPr/>
        </p:nvSpPr>
        <p:spPr>
          <a:xfrm>
            <a:off x="1517970" y="920508"/>
            <a:ext cx="6101482" cy="646331"/>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Once the loading dialog completes, click on the </a:t>
            </a:r>
            <a:r>
              <a:rPr lang="en-US" sz="1800" b="1" i="0" dirty="0">
                <a:solidFill>
                  <a:srgbClr val="008000"/>
                </a:solidFill>
                <a:effectLst/>
                <a:latin typeface="Calibri" panose="020F0502020204030204" pitchFamily="34" charset="0"/>
              </a:rPr>
              <a:t>Data</a:t>
            </a:r>
            <a:r>
              <a:rPr lang="en-US" sz="1800" b="0" i="0" dirty="0">
                <a:solidFill>
                  <a:srgbClr val="000000"/>
                </a:solidFill>
                <a:effectLst/>
                <a:latin typeface="Calibri" panose="020F0502020204030204" pitchFamily="34" charset="0"/>
              </a:rPr>
              <a:t> view in Power BI Desktop to view the loaded data.</a:t>
            </a:r>
            <a:endParaRPr lang="en-US" dirty="0"/>
          </a:p>
        </p:txBody>
      </p:sp>
      <p:pic>
        <p:nvPicPr>
          <p:cNvPr id="3074" name="Picture 2" descr="Figure 4.4 – Budgets and Forecast table , Picture">
            <a:extLst>
              <a:ext uri="{FF2B5EF4-FFF2-40B4-BE49-F238E27FC236}">
                <a16:creationId xmlns:a16="http://schemas.microsoft.com/office/drawing/2014/main" id="{0298DCAC-5815-4844-671D-326B17381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294" y="1807625"/>
            <a:ext cx="502920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63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Transforming data</a:t>
            </a:r>
          </a:p>
        </p:txBody>
      </p:sp>
    </p:spTree>
    <p:extLst>
      <p:ext uri="{BB962C8B-B14F-4D97-AF65-F5344CB8AC3E}">
        <p14:creationId xmlns:p14="http://schemas.microsoft.com/office/powerpoint/2010/main" val="148977472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{6EA9C428-B11C-4151-80F0-6C77F10FC0DA}tf67328976_win32</Template>
  <TotalTime>501</TotalTime>
  <Words>1096</Words>
  <Application>Microsoft Office PowerPoint</Application>
  <PresentationFormat>Widescreen</PresentationFormat>
  <Paragraphs>101</Paragraphs>
  <Slides>22</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Aptos</vt:lpstr>
      <vt:lpstr>Aptos Display</vt:lpstr>
      <vt:lpstr>Arial</vt:lpstr>
      <vt:lpstr>Calibri</vt:lpstr>
      <vt:lpstr>Symbol</vt:lpstr>
      <vt:lpstr>Tenorite</vt:lpstr>
      <vt:lpstr>Times New Roman</vt:lpstr>
      <vt:lpstr>Trebuchet MS</vt:lpstr>
      <vt:lpstr>Custom</vt:lpstr>
      <vt:lpstr>Custom Design</vt:lpstr>
      <vt:lpstr>Learn Power BI: Chapter 4  Connecting to and transforming data</vt:lpstr>
      <vt:lpstr>Lesson Plan</vt:lpstr>
      <vt:lpstr>Getting Data</vt:lpstr>
      <vt:lpstr>Requirements</vt:lpstr>
      <vt:lpstr>PowerPoint Presentation</vt:lpstr>
      <vt:lpstr>PowerPoint Presentation</vt:lpstr>
      <vt:lpstr>PowerPoint Presentation</vt:lpstr>
      <vt:lpstr>PowerPoint Presentation</vt:lpstr>
      <vt:lpstr>Transforming data</vt:lpstr>
      <vt:lpstr>PowerPoint Presentation</vt:lpstr>
      <vt:lpstr>Touring the Power Query Editor</vt:lpstr>
      <vt:lpstr>Merging, copying, and appending queries</vt:lpstr>
      <vt:lpstr>Merging queries</vt:lpstr>
      <vt:lpstr>Expand table</vt:lpstr>
      <vt:lpstr>Appending Queries</vt:lpstr>
      <vt:lpstr>Verifying and loading data</vt:lpstr>
      <vt:lpstr>PowerPoint Presentation</vt:lpstr>
      <vt:lpstr>Organizing Queries</vt:lpstr>
      <vt:lpstr>Checking column quality, distribution, and profiles </vt:lpstr>
      <vt:lpstr>Summary</vt:lpstr>
      <vt:lpstr>Review Questions</vt:lpstr>
      <vt:lpstr>Follow-up and 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Gregory Deckler</dc:creator>
  <cp:lastModifiedBy>Greg Deckler</cp:lastModifiedBy>
  <cp:revision>5</cp:revision>
  <dcterms:created xsi:type="dcterms:W3CDTF">2024-10-03T14:53:25Z</dcterms:created>
  <dcterms:modified xsi:type="dcterms:W3CDTF">2025-05-14T18:53:23Z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