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7" r:id="rId2"/>
    <p:sldId id="26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6" autoAdjust="0"/>
    <p:restoredTop sz="94660"/>
  </p:normalViewPr>
  <p:slideViewPr>
    <p:cSldViewPr snapToGrid="0">
      <p:cViewPr varScale="1">
        <p:scale>
          <a:sx n="98" d="100"/>
          <a:sy n="98" d="100"/>
        </p:scale>
        <p:origin x="69"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openxmlformats.org/officeDocument/2006/relationships/customXml" Target="../customXml/item3.xml"/><Relationship Id="rId5" Type="http://schemas.openxmlformats.org/officeDocument/2006/relationships/presProps" Target="presProps.xml"/><Relationship Id="rId10" Type="http://schemas.openxmlformats.org/officeDocument/2006/relationships/customXml" Target="../customXml/item2.xml"/><Relationship Id="rId4" Type="http://schemas.openxmlformats.org/officeDocument/2006/relationships/notesMaster" Target="notesMasters/notesMaster1.xml"/><Relationship Id="rId9"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E52C4-68EE-4B5A-8259-C61DE2E41D43}" type="datetimeFigureOut">
              <a:rPr lang="en-AU" smtClean="0"/>
              <a:t>5/12/2018</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B13BF-4B94-4F4F-A62E-4B83D4B5EEE1}" type="slidenum">
              <a:rPr lang="en-AU" smtClean="0"/>
              <a:t>‹#›</a:t>
            </a:fld>
            <a:endParaRPr lang="en-AU"/>
          </a:p>
        </p:txBody>
      </p:sp>
    </p:spTree>
    <p:extLst>
      <p:ext uri="{BB962C8B-B14F-4D97-AF65-F5344CB8AC3E}">
        <p14:creationId xmlns:p14="http://schemas.microsoft.com/office/powerpoint/2010/main" val="222074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some key concepts</a:t>
            </a:r>
            <a:r>
              <a:rPr lang="en-AU" baseline="0" dirty="0"/>
              <a:t> and terms that are used in Agile. Let’s start with User Stories. User stories are basically product features, requirements or tasks that add value to the end customer. And by adding value I mean that whatever it is, it’s something that the end customer would actually pay for or they would find really valuable and important. If something doesn’t add value to the customer then it can’t be considered a user story and should remain a task, subtask or requirement.  </a:t>
            </a:r>
          </a:p>
          <a:p>
            <a:r>
              <a:rPr lang="en-AU" baseline="0" dirty="0"/>
              <a:t>User stories are written in a specific format which you can see on screen. For example, As a customer I want to be able to use my </a:t>
            </a:r>
            <a:r>
              <a:rPr lang="en-AU" baseline="0" dirty="0" err="1"/>
              <a:t>facebook</a:t>
            </a:r>
            <a:r>
              <a:rPr lang="en-AU" baseline="0" dirty="0"/>
              <a:t> login credentials to log into the ecommerce website so that I don’t have to create a new account. As you can see this user story provides value to the customer since it helps him avoid creating a new user and password hence saving him time. So in Agile we create user stories for all project requirements and features that add value to the customer and then add them to what we call the Product Backlog. The product backlog basically contains all the user stories that will be part of the project but of course in agile that can be a changing list, since you might start say with 50 user stories and over time add 50 more. How many you add or remove will depend on what you and your team define throughout execution and you have the flexibility and autonomy to define that. Now the Sprint Backlog is just taking a couple of user stories from your Product Backlog and adding them to your Sprint and committing to the delivery of those user stories in that sprint. So basically, it’s the amount of work you will do in those two weeks. Remember that in Agile sprints generally last 2 weeks, but you can make them 3 or 4 weeks if you and your team find that best for you. From experience I recommend 2 weeks but like I said that is not mandatory. And finally the story points. The story points simply denote the level of complexity a user story has. So you assign story points to each user story you create. Personally I’m a big advocate of keeping things simple so generally I would recommend using a basic scale of 1, 3 5. One being low complexity, 3 being medium complexity and 5 being high complexity. Now don’t worry too much about spending a lot of time estimating your story points. Keep it simple, follow your instinct, experience and gut feeling. How many story points is something you can add to each user story as a team, or you can also ask the person working on the user story what level of complexity they consider it has. The scale I have just suggested is just an example of course, you can create your own scale, or use existing scales such as </a:t>
            </a:r>
            <a:r>
              <a:rPr lang="en-AU" baseline="0" dirty="0" err="1"/>
              <a:t>Fibonachi</a:t>
            </a:r>
            <a:r>
              <a:rPr lang="en-AU" baseline="0" dirty="0"/>
              <a:t>. Discuss with your team what scale they want to use and use it. And if it doesn’t work well after you finish the sprint you’ll have the opportunity to discuss that in your team’s Retrospective (or lessons learned session) and you can then adjust as required. If you want to keep it simple, then follow my recommendation of 1, 3, 5.</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Now let’s go over the concept of Velocity. Do you</a:t>
            </a:r>
            <a:r>
              <a:rPr lang="en-AU" baseline="0" dirty="0"/>
              <a:t> remember I said that velocity relates to the speed of execution? Well basically the velocity of an Agile project is the number of story points the team delivers over a sprint. And of course you will see variations of that, especially at the beginning when you are just learning how many user story points you are actually able to deliver as a team. So at the beginning you are </a:t>
            </a:r>
            <a:r>
              <a:rPr lang="en-AU" baseline="0" dirty="0" err="1"/>
              <a:t>kinda</a:t>
            </a:r>
            <a:r>
              <a:rPr lang="en-AU" baseline="0" dirty="0"/>
              <a:t> of guessing or estimating how many story points you can deliver in a sprint but after a couple of sprints you will be able to average the number of story points and then conclude for example that on average your team is able to deliver 20 story points per sprint. And that is your velocity. You will always be able to calculate your velocity at the end of your sprint once you have reviewed what you delivered vs. what you had planned. Your velocity is not what you had planned or what you thought you would deliver, it’s what you actually delivered in story points.</a:t>
            </a:r>
          </a:p>
          <a:p>
            <a:r>
              <a:rPr lang="en-AU" baseline="0" dirty="0" err="1"/>
              <a:t>Swimlanes</a:t>
            </a:r>
            <a:r>
              <a:rPr lang="en-AU" baseline="0" dirty="0"/>
              <a:t> are a visual representation the status of stories on the agile/Kanban board. But that is better understood with an example and a visual than by me explaining it with words so don’t worry I’ll add a link in your lecture resources so that you can check what </a:t>
            </a:r>
            <a:r>
              <a:rPr lang="en-AU" baseline="0" dirty="0" err="1"/>
              <a:t>swimlanes</a:t>
            </a:r>
            <a:r>
              <a:rPr lang="en-AU" baseline="0" dirty="0"/>
              <a:t> look like and how you can use them.</a:t>
            </a:r>
          </a:p>
          <a:p>
            <a:r>
              <a:rPr lang="en-AU" baseline="0" dirty="0"/>
              <a:t>Now let’s switch to one of my favourite concepts in Agile: the MVP. And no, this does not stand for Most Valuable Player, in Agile MVP stands for Minimum Viable Product. And basically it means the bare minimum you can deliver to meet the customers expectations. So if you think about the example we saw earlier in the course the MVP is the skateboard, not the Ferrari. And this is really powerful, because this will allow you to deliver quickly and often. And iterate and build up and enhance your solution over time. This is a key Agile principle. </a:t>
            </a:r>
          </a:p>
          <a:p>
            <a:r>
              <a:rPr lang="en-AU" baseline="0" dirty="0"/>
              <a:t>A release as the name implies is when you move our user stories to a production environment. So when you make them live. Generally Agile teams make releases to production once a month so after 2 sprints, but you might find some Agile team making releases to production every 4 sprints and not 2, so every 2 months. At the end of the day that is for the project team to decide, but remember Agile is about doing things quickly and efficiently so the shorter the better. But don’t push it too much. Be careful with exaggerating. Try to keep a good balance and releases that keep the team comfortable. And finally, the Sprint. By now you’re already familiar with what a sprint means, but let’s recap anyway. A sprint is a period of time over which the team will deliver a set of user stories. Generally sprints last 2 weeks, but some teams may have their sprints setup for 3 or 4 week and that’s ok.  You need to define what works best for your and your team given your specific context and project dynamics. But if you’re unsure start with 2 weeks and then change that to 3 or 4 if required. Remember in Agile you are allowed to experiment so that you can review, adapt and adjust to whatever works best for you and your team.</a:t>
            </a:r>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7CB83DF-D948-4A4A-812C-8E67B494F8FE}"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37987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93652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71524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6375"/>
            <a:ext cx="2743200" cy="4387851"/>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06375"/>
            <a:ext cx="8026400" cy="43878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30347503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10426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C30506-654E-4D32-8089-8307FD8ADCD2}" type="datetimeFigureOut">
              <a:rPr lang="en-AU" smtClean="0"/>
              <a:t>5/12/2018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265134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171934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63C30506-654E-4D32-8089-8307FD8ADCD2}" type="datetimeFigureOut">
              <a:rPr lang="en-AU" smtClean="0"/>
              <a:t>5/12/2018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183371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63C30506-654E-4D32-8089-8307FD8ADCD2}" type="datetimeFigureOut">
              <a:rPr lang="en-AU" smtClean="0"/>
              <a:t>5/12/2018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844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C30506-654E-4D32-8089-8307FD8ADCD2}" type="datetimeFigureOut">
              <a:rPr lang="en-AU" smtClean="0"/>
              <a:t>5/12/2018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205967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7" b="1"/>
            </a:lvl1pPr>
          </a:lstStyle>
          <a:p>
            <a:r>
              <a:rPr lang="en-US"/>
              <a:t>Click to edit Master title style</a:t>
            </a:r>
            <a:endParaRPr lang="en-AU"/>
          </a:p>
        </p:txBody>
      </p:sp>
      <p:sp>
        <p:nvSpPr>
          <p:cNvPr id="3" name="Content Placeholder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403138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AU"/>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3C30506-654E-4D32-8089-8307FD8ADCD2}" type="datetimeFigureOut">
              <a:rPr lang="en-AU" smtClean="0"/>
              <a:t>5/12/2018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FFD752D3-B4B9-448F-8B45-5060A682A243}" type="slidenum">
              <a:rPr lang="en-AU" smtClean="0"/>
              <a:t>‹#›</a:t>
            </a:fld>
            <a:endParaRPr lang="en-AU"/>
          </a:p>
        </p:txBody>
      </p:sp>
    </p:spTree>
    <p:extLst>
      <p:ext uri="{BB962C8B-B14F-4D97-AF65-F5344CB8AC3E}">
        <p14:creationId xmlns:p14="http://schemas.microsoft.com/office/powerpoint/2010/main" val="293470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63C30506-654E-4D32-8089-8307FD8ADCD2}" type="datetimeFigureOut">
              <a:rPr lang="en-AU" smtClean="0"/>
              <a:t>5/12/2018</a:t>
            </a:fld>
            <a:endParaRPr lang="en-AU"/>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D752D3-B4B9-448F-8B45-5060A682A243}" type="slidenum">
              <a:rPr lang="en-AU" smtClean="0"/>
              <a:t>‹#›</a:t>
            </a:fld>
            <a:endParaRPr lang="en-AU"/>
          </a:p>
        </p:txBody>
      </p:sp>
      <p:grpSp>
        <p:nvGrpSpPr>
          <p:cNvPr id="7" name="Group 6"/>
          <p:cNvGrpSpPr/>
          <p:nvPr userDrawn="1"/>
        </p:nvGrpSpPr>
        <p:grpSpPr>
          <a:xfrm>
            <a:off x="-3189" y="6693363"/>
            <a:ext cx="12202547" cy="164727"/>
            <a:chOff x="-2392" y="5020022"/>
            <a:chExt cx="9151910" cy="123545"/>
          </a:xfrm>
        </p:grpSpPr>
        <p:sp>
          <p:nvSpPr>
            <p:cNvPr id="8" name="Rectangle 7"/>
            <p:cNvSpPr/>
            <p:nvPr/>
          </p:nvSpPr>
          <p:spPr>
            <a:xfrm>
              <a:off x="-2392" y="5020023"/>
              <a:ext cx="7310696" cy="12354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sz="2400"/>
            </a:p>
          </p:txBody>
        </p:sp>
        <p:sp>
          <p:nvSpPr>
            <p:cNvPr id="9" name="Rectangle 8"/>
            <p:cNvSpPr/>
            <p:nvPr/>
          </p:nvSpPr>
          <p:spPr>
            <a:xfrm>
              <a:off x="7308303" y="5020022"/>
              <a:ext cx="1841215" cy="123544"/>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AU" sz="2400"/>
            </a:p>
          </p:txBody>
        </p:sp>
      </p:grpSp>
    </p:spTree>
    <p:extLst>
      <p:ext uri="{BB962C8B-B14F-4D97-AF65-F5344CB8AC3E}">
        <p14:creationId xmlns:p14="http://schemas.microsoft.com/office/powerpoint/2010/main" val="244419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anose="020B0604020202020204"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anose="020B0604020202020204"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a:solidFill>
                  <a:schemeClr val="tx1"/>
                </a:solidFill>
                <a:latin typeface="+mj-lt"/>
                <a:ea typeface="+mj-ea"/>
                <a:cs typeface="+mj-cs"/>
              </a:rPr>
              <a:t>Key concepts</a:t>
            </a:r>
          </a:p>
        </p:txBody>
      </p:sp>
      <p:pic>
        <p:nvPicPr>
          <p:cNvPr id="21" name="Graphic 20" descr="Pencil">
            <a:extLst>
              <a:ext uri="{FF2B5EF4-FFF2-40B4-BE49-F238E27FC236}">
                <a16:creationId xmlns:a16="http://schemas.microsoft.com/office/drawing/2014/main" id="{4AC303B7-2D51-403C-83B2-473E302DE70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a:bodyPr>
          <a:lstStyle/>
          <a:p>
            <a:pPr>
              <a:lnSpc>
                <a:spcPct val="90000"/>
              </a:lnSpc>
              <a:spcAft>
                <a:spcPts val="600"/>
              </a:spcAft>
            </a:pPr>
            <a:r>
              <a:rPr lang="en-US" sz="1400" b="1" dirty="0"/>
              <a:t>User Stories</a:t>
            </a:r>
          </a:p>
          <a:p>
            <a:pPr indent="-228600">
              <a:lnSpc>
                <a:spcPct val="90000"/>
              </a:lnSpc>
              <a:spcAft>
                <a:spcPts val="600"/>
              </a:spcAft>
              <a:buFont typeface="Arial" panose="020B0604020202020204" pitchFamily="34" charset="0"/>
              <a:buChar char="•"/>
            </a:pPr>
            <a:r>
              <a:rPr lang="en-US" sz="1400" dirty="0"/>
              <a:t>As a &lt;user&gt; (who) I want... &lt;what&gt; so that... &lt;why&gt; </a:t>
            </a:r>
          </a:p>
          <a:p>
            <a:pPr indent="-228600">
              <a:lnSpc>
                <a:spcPct val="90000"/>
              </a:lnSpc>
              <a:spcAft>
                <a:spcPts val="600"/>
              </a:spcAft>
              <a:buFont typeface="Arial" panose="020B0604020202020204" pitchFamily="34" charset="0"/>
              <a:buChar char="•"/>
            </a:pPr>
            <a:r>
              <a:rPr lang="en-US" sz="1400" dirty="0"/>
              <a:t>+ story points + acceptance criteria. Should be independent, negotiable, valuable, estimable, sized appropriately, testable (INVEST).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Story points</a:t>
            </a:r>
          </a:p>
          <a:p>
            <a:pPr indent="-228600">
              <a:lnSpc>
                <a:spcPct val="90000"/>
              </a:lnSpc>
              <a:spcAft>
                <a:spcPts val="600"/>
              </a:spcAft>
              <a:buFont typeface="Arial" panose="020B0604020202020204" pitchFamily="34" charset="0"/>
              <a:buChar char="•"/>
            </a:pPr>
            <a:r>
              <a:rPr lang="en-US" sz="1400" dirty="0"/>
              <a:t>Story points are a relative unit of measure to assess whether a user story is big or small. You can use different scales for story points (e.g. 1, 3 or 5 ; t-shirt sizes s, m, l, xl, </a:t>
            </a:r>
            <a:r>
              <a:rPr lang="en-US" sz="1400" dirty="0" err="1"/>
              <a:t>xxl</a:t>
            </a:r>
            <a:r>
              <a:rPr lang="en-US" sz="1400" dirty="0"/>
              <a: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Product Backlog</a:t>
            </a:r>
          </a:p>
          <a:p>
            <a:pPr indent="-228600">
              <a:lnSpc>
                <a:spcPct val="90000"/>
              </a:lnSpc>
              <a:spcAft>
                <a:spcPts val="600"/>
              </a:spcAft>
              <a:buFont typeface="Arial" panose="020B0604020202020204" pitchFamily="34" charset="0"/>
              <a:buChar char="•"/>
            </a:pPr>
            <a:r>
              <a:rPr lang="en-US" sz="1400" dirty="0"/>
              <a:t>An ordered list of everything that might be needed in the product (also known as Master Story List).</a:t>
            </a:r>
          </a:p>
          <a:p>
            <a:pPr indent="-228600">
              <a:lnSpc>
                <a:spcPct val="90000"/>
              </a:lnSpc>
              <a:spcAft>
                <a:spcPts val="600"/>
              </a:spcAft>
              <a:buFont typeface="Arial" panose="020B0604020202020204" pitchFamily="34" charset="0"/>
              <a:buChar char="•"/>
            </a:pPr>
            <a:endParaRPr lang="en-US" sz="1400" b="1" dirty="0"/>
          </a:p>
          <a:p>
            <a:pPr>
              <a:lnSpc>
                <a:spcPct val="90000"/>
              </a:lnSpc>
              <a:spcAft>
                <a:spcPts val="600"/>
              </a:spcAft>
            </a:pPr>
            <a:r>
              <a:rPr lang="en-US" sz="1400" b="1" dirty="0"/>
              <a:t>Sprint Backlog</a:t>
            </a:r>
          </a:p>
          <a:p>
            <a:pPr indent="-228600">
              <a:lnSpc>
                <a:spcPct val="90000"/>
              </a:lnSpc>
              <a:spcAft>
                <a:spcPts val="600"/>
              </a:spcAft>
              <a:buFont typeface="Arial" panose="020B0604020202020204" pitchFamily="34" charset="0"/>
              <a:buChar char="•"/>
            </a:pPr>
            <a:r>
              <a:rPr lang="en-US" sz="1400" dirty="0"/>
              <a:t>The set of Backlog items selected  to be delivered over a period of time.</a:t>
            </a:r>
          </a:p>
        </p:txBody>
      </p:sp>
      <p:pic>
        <p:nvPicPr>
          <p:cNvPr id="18" name="Picture 17" descr="A picture containing furniture&#10;&#10;Description automatically generated">
            <a:extLst>
              <a:ext uri="{FF2B5EF4-FFF2-40B4-BE49-F238E27FC236}">
                <a16:creationId xmlns:a16="http://schemas.microsoft.com/office/drawing/2014/main" id="{D1C680F7-788A-45D8-B52D-BE43CA4059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128546491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3">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384039" y="365125"/>
            <a:ext cx="7164493" cy="1325563"/>
          </a:xfrm>
        </p:spPr>
        <p:txBody>
          <a:bodyPr vert="horz" lIns="91440" tIns="45720" rIns="91440" bIns="45720" rtlCol="0" anchor="ctr">
            <a:normAutofit/>
          </a:bodyPr>
          <a:lstStyle/>
          <a:p>
            <a:pPr algn="l" defTabSz="914400">
              <a:lnSpc>
                <a:spcPct val="90000"/>
              </a:lnSpc>
            </a:pPr>
            <a:r>
              <a:rPr lang="en-US" sz="4400" kern="1200" dirty="0">
                <a:solidFill>
                  <a:schemeClr val="tx1"/>
                </a:solidFill>
                <a:latin typeface="+mj-lt"/>
                <a:ea typeface="+mj-ea"/>
                <a:cs typeface="+mj-cs"/>
              </a:rPr>
              <a:t>Key concepts</a:t>
            </a:r>
          </a:p>
        </p:txBody>
      </p:sp>
      <p:pic>
        <p:nvPicPr>
          <p:cNvPr id="19" name="Graphic 6" descr="Presentation with Checklist">
            <a:extLst>
              <a:ext uri="{FF2B5EF4-FFF2-40B4-BE49-F238E27FC236}">
                <a16:creationId xmlns:a16="http://schemas.microsoft.com/office/drawing/2014/main" id="{2571DF2F-1D2E-4070-988B-E5B658B0B6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060" y="1715781"/>
            <a:ext cx="3425957" cy="3425957"/>
          </a:xfrm>
          <a:prstGeom prst="rect">
            <a:avLst/>
          </a:prstGeom>
        </p:spPr>
      </p:pic>
      <p:sp>
        <p:nvSpPr>
          <p:cNvPr id="3" name="TextBox 2"/>
          <p:cNvSpPr txBox="1"/>
          <p:nvPr/>
        </p:nvSpPr>
        <p:spPr>
          <a:xfrm>
            <a:off x="4387515" y="2022601"/>
            <a:ext cx="7161017" cy="4154361"/>
          </a:xfrm>
          <a:prstGeom prst="rect">
            <a:avLst/>
          </a:prstGeom>
        </p:spPr>
        <p:txBody>
          <a:bodyPr vert="horz" lIns="91440" tIns="45720" rIns="91440" bIns="45720" rtlCol="0">
            <a:normAutofit lnSpcReduction="10000"/>
          </a:bodyPr>
          <a:lstStyle/>
          <a:p>
            <a:pPr>
              <a:lnSpc>
                <a:spcPct val="90000"/>
              </a:lnSpc>
              <a:spcAft>
                <a:spcPts val="600"/>
              </a:spcAft>
            </a:pPr>
            <a:r>
              <a:rPr lang="en-US" sz="1400" b="1" dirty="0"/>
              <a:t>Velocity</a:t>
            </a:r>
          </a:p>
          <a:p>
            <a:pPr indent="-228600">
              <a:lnSpc>
                <a:spcPct val="90000"/>
              </a:lnSpc>
              <a:spcAft>
                <a:spcPts val="600"/>
              </a:spcAft>
              <a:buFont typeface="Arial" panose="020B0604020202020204" pitchFamily="34" charset="0"/>
              <a:buChar char="•"/>
            </a:pPr>
            <a:r>
              <a:rPr lang="en-US" sz="1400" dirty="0"/>
              <a:t>The number of story points delivered over a sprint.</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err="1"/>
              <a:t>Swimlanes</a:t>
            </a:r>
            <a:endParaRPr lang="en-US" sz="1400" b="1" dirty="0"/>
          </a:p>
          <a:p>
            <a:pPr indent="-228600">
              <a:lnSpc>
                <a:spcPct val="90000"/>
              </a:lnSpc>
              <a:spcAft>
                <a:spcPts val="600"/>
              </a:spcAft>
              <a:buFont typeface="Arial" panose="020B0604020202020204" pitchFamily="34" charset="0"/>
              <a:buChar char="•"/>
            </a:pPr>
            <a:r>
              <a:rPr lang="en-US" sz="1400" dirty="0"/>
              <a:t>A visual representation of stories (y axis) vs. status on the </a:t>
            </a:r>
            <a:r>
              <a:rPr lang="en-US" sz="1400" dirty="0" err="1"/>
              <a:t>kanban</a:t>
            </a:r>
            <a:r>
              <a:rPr lang="en-US" sz="1400" dirty="0"/>
              <a:t>/agile board: To Do; Doing; Done (x axis). </a:t>
            </a:r>
            <a:r>
              <a:rPr lang="en-US" sz="1400" dirty="0" err="1"/>
              <a:t>Swimlanes</a:t>
            </a:r>
            <a:r>
              <a:rPr lang="en-US" sz="1400" dirty="0"/>
              <a:t> let the team see progress on individual stories, while highlighting specific areas that need attention.</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Minimum Viable Product (MVP)</a:t>
            </a:r>
          </a:p>
          <a:p>
            <a:pPr indent="-228600">
              <a:lnSpc>
                <a:spcPct val="90000"/>
              </a:lnSpc>
              <a:spcAft>
                <a:spcPts val="600"/>
              </a:spcAft>
              <a:buFont typeface="Arial" panose="020B0604020202020204" pitchFamily="34" charset="0"/>
              <a:buChar char="•"/>
            </a:pPr>
            <a:r>
              <a:rPr lang="en-US" sz="1400" dirty="0"/>
              <a:t>The bare minimum product that meets the client’s expectations. Includes all must haves and excludes all nice to haves (no bells and whistles).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Release</a:t>
            </a:r>
          </a:p>
          <a:p>
            <a:pPr indent="-228600">
              <a:lnSpc>
                <a:spcPct val="90000"/>
              </a:lnSpc>
              <a:spcAft>
                <a:spcPts val="600"/>
              </a:spcAft>
              <a:buFont typeface="Arial" panose="020B0604020202020204" pitchFamily="34" charset="0"/>
              <a:buChar char="•"/>
            </a:pPr>
            <a:r>
              <a:rPr lang="en-US" sz="1400" dirty="0"/>
              <a:t>Comprised of several iterations or sprints.</a:t>
            </a:r>
          </a:p>
          <a:p>
            <a:pPr indent="-228600">
              <a:lnSpc>
                <a:spcPct val="90000"/>
              </a:lnSpc>
              <a:spcAft>
                <a:spcPts val="600"/>
              </a:spcAft>
              <a:buFont typeface="Arial" panose="020B0604020202020204" pitchFamily="34" charset="0"/>
              <a:buChar char="•"/>
            </a:pPr>
            <a:endParaRPr lang="en-US" sz="1400" dirty="0"/>
          </a:p>
          <a:p>
            <a:pPr>
              <a:lnSpc>
                <a:spcPct val="90000"/>
              </a:lnSpc>
              <a:spcAft>
                <a:spcPts val="600"/>
              </a:spcAft>
            </a:pPr>
            <a:r>
              <a:rPr lang="en-US" sz="1400" b="1" dirty="0"/>
              <a:t>Sprint</a:t>
            </a:r>
          </a:p>
          <a:p>
            <a:pPr indent="-228600">
              <a:lnSpc>
                <a:spcPct val="90000"/>
              </a:lnSpc>
              <a:spcAft>
                <a:spcPts val="600"/>
              </a:spcAft>
              <a:buFont typeface="Arial" panose="020B0604020202020204" pitchFamily="34" charset="0"/>
              <a:buChar char="•"/>
            </a:pPr>
            <a:r>
              <a:rPr lang="en-US" sz="1400" dirty="0"/>
              <a:t>A period of time in which the team will work on a defined set of user stories. </a:t>
            </a:r>
          </a:p>
          <a:p>
            <a:pPr>
              <a:lnSpc>
                <a:spcPct val="90000"/>
              </a:lnSpc>
              <a:spcAft>
                <a:spcPts val="600"/>
              </a:spcAft>
            </a:pPr>
            <a:endParaRPr lang="en-US" sz="1400" dirty="0"/>
          </a:p>
          <a:p>
            <a:pPr indent="-228600">
              <a:lnSpc>
                <a:spcPct val="90000"/>
              </a:lnSpc>
              <a:spcAft>
                <a:spcPts val="600"/>
              </a:spcAft>
              <a:buFont typeface="Arial" panose="020B0604020202020204" pitchFamily="34" charset="0"/>
              <a:buChar char="•"/>
            </a:pPr>
            <a:endParaRPr lang="en-US" sz="1400" dirty="0"/>
          </a:p>
          <a:p>
            <a:pPr indent="-228600">
              <a:lnSpc>
                <a:spcPct val="90000"/>
              </a:lnSpc>
              <a:spcAft>
                <a:spcPts val="600"/>
              </a:spcAft>
              <a:buFont typeface="Arial" panose="020B0604020202020204" pitchFamily="34" charset="0"/>
              <a:buChar char="•"/>
            </a:pPr>
            <a:endParaRPr lang="en-US" sz="1400" dirty="0"/>
          </a:p>
        </p:txBody>
      </p:sp>
      <p:pic>
        <p:nvPicPr>
          <p:cNvPr id="20" name="Picture 19" descr="A picture containing furniture&#10;&#10;Description automatically generated">
            <a:extLst>
              <a:ext uri="{FF2B5EF4-FFF2-40B4-BE49-F238E27FC236}">
                <a16:creationId xmlns:a16="http://schemas.microsoft.com/office/drawing/2014/main" id="{3A8AA6E3-B7A3-4A9B-AC51-0A2C5F4CD3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011" y="6492678"/>
            <a:ext cx="1343212" cy="247685"/>
          </a:xfrm>
          <a:prstGeom prst="rect">
            <a:avLst/>
          </a:prstGeom>
        </p:spPr>
      </p:pic>
    </p:spTree>
    <p:extLst>
      <p:ext uri="{BB962C8B-B14F-4D97-AF65-F5344CB8AC3E}">
        <p14:creationId xmlns:p14="http://schemas.microsoft.com/office/powerpoint/2010/main" val="232468770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3" ma:contentTypeDescription="Create a new document." ma:contentTypeScope="" ma:versionID="2ed94a41d966dadefce7d6cb6e267ff6">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4c3cb9bab2f6492a419f9f8c6078ec35"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uration xmlns="92b31412-8c8f-44f1-a883-141cef3f34cc" xsi:nil="true"/>
  </documentManagement>
</p:properties>
</file>

<file path=customXml/itemProps1.xml><?xml version="1.0" encoding="utf-8"?>
<ds:datastoreItem xmlns:ds="http://schemas.openxmlformats.org/officeDocument/2006/customXml" ds:itemID="{89CA4AD6-7DB8-4227-9EED-48C568F39E9F}"/>
</file>

<file path=customXml/itemProps2.xml><?xml version="1.0" encoding="utf-8"?>
<ds:datastoreItem xmlns:ds="http://schemas.openxmlformats.org/officeDocument/2006/customXml" ds:itemID="{74744021-0D03-4078-8E08-ED919D1FA5D7}"/>
</file>

<file path=customXml/itemProps3.xml><?xml version="1.0" encoding="utf-8"?>
<ds:datastoreItem xmlns:ds="http://schemas.openxmlformats.org/officeDocument/2006/customXml" ds:itemID="{CA3E7BC9-8835-4E58-AB08-17EEAE8EE12F}"/>
</file>

<file path=docProps/app.xml><?xml version="1.0" encoding="utf-8"?>
<Properties xmlns="http://schemas.openxmlformats.org/officeDocument/2006/extended-properties" xmlns:vt="http://schemas.openxmlformats.org/officeDocument/2006/docPropsVTypes">
  <TotalTime>1</TotalTime>
  <Words>1485</Words>
  <Application>Microsoft Office PowerPoint</Application>
  <PresentationFormat>Widescreen</PresentationFormat>
  <Paragraphs>37</Paragraphs>
  <Slides>2</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1_Office Theme</vt:lpstr>
      <vt:lpstr>Key concepts</vt:lpstr>
      <vt:lpstr>Key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 concepts</dc:title>
  <dc:creator>Mauricio Rubio</dc:creator>
  <cp:lastModifiedBy>Mauricio Rubio</cp:lastModifiedBy>
  <cp:revision>1</cp:revision>
  <dcterms:created xsi:type="dcterms:W3CDTF">2018-12-05T11:57:20Z</dcterms:created>
  <dcterms:modified xsi:type="dcterms:W3CDTF">2018-12-05T11:58:56Z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ies>
</file>