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3"/>
  </p:notesMasterIdLst>
  <p:sldIdLst>
    <p:sldId id="274" r:id="rId3"/>
    <p:sldId id="269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71" r:id="rId12"/>
  </p:sldIdLst>
  <p:sldSz cx="18288000" cy="10282238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36" y="66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76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762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5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313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98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435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538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76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1" y="3636868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77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775"/>
            </a:lvl2pPr>
            <a:lvl3pPr lvl="2" rtl="0">
              <a:spcBef>
                <a:spcPts val="0"/>
              </a:spcBef>
              <a:buSzPct val="100000"/>
              <a:defRPr sz="9775"/>
            </a:lvl3pPr>
            <a:lvl4pPr lvl="3" rtl="0">
              <a:spcBef>
                <a:spcPts val="0"/>
              </a:spcBef>
              <a:buSzPct val="100000"/>
              <a:defRPr sz="9775"/>
            </a:lvl4pPr>
            <a:lvl5pPr lvl="4" rtl="0">
              <a:spcBef>
                <a:spcPts val="0"/>
              </a:spcBef>
              <a:buSzPct val="100000"/>
              <a:defRPr sz="9775"/>
            </a:lvl5pPr>
            <a:lvl6pPr lvl="5" rtl="0">
              <a:spcBef>
                <a:spcPts val="0"/>
              </a:spcBef>
              <a:buSzPct val="100000"/>
              <a:defRPr sz="9775"/>
            </a:lvl6pPr>
            <a:lvl7pPr lvl="6" rtl="0">
              <a:spcBef>
                <a:spcPts val="0"/>
              </a:spcBef>
              <a:buSzPct val="100000"/>
              <a:defRPr sz="9775"/>
            </a:lvl7pPr>
            <a:lvl8pPr lvl="7" rtl="0">
              <a:spcBef>
                <a:spcPts val="0"/>
              </a:spcBef>
              <a:buSzPct val="100000"/>
              <a:defRPr sz="9775"/>
            </a:lvl8pPr>
            <a:lvl9pPr lvl="8" rtl="0">
              <a:spcBef>
                <a:spcPts val="0"/>
              </a:spcBef>
              <a:buSzPct val="100000"/>
              <a:defRPr sz="977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1" y="5575679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8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29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6113" tIns="186113" rIns="186113" bIns="186113" anchor="ctr" anchorCtr="0">
            <a:noAutofit/>
          </a:bodyPr>
          <a:lstStyle/>
          <a:p>
            <a:endParaRPr sz="3767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2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6113" tIns="186113" rIns="186113" bIns="186113" anchor="ctr" anchorCtr="0">
            <a:noAutofit/>
          </a:bodyPr>
          <a:lstStyle/>
          <a:p>
            <a:endParaRPr sz="3767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2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9727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573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302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127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099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0495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76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969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7584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1" y="2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699" tIns="182699" rIns="182699" bIns="182699" anchor="ctr" anchorCtr="0">
            <a:noAutofit/>
          </a:bodyPr>
          <a:lstStyle/>
          <a:p>
            <a:endParaRPr sz="3698"/>
          </a:p>
        </p:txBody>
      </p:sp>
      <p:sp>
        <p:nvSpPr>
          <p:cNvPr id="48" name="Shape 48"/>
          <p:cNvSpPr/>
          <p:nvPr/>
        </p:nvSpPr>
        <p:spPr>
          <a:xfrm rot="5400000">
            <a:off x="3895231" y="5033120"/>
            <a:ext cx="10281038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699" tIns="182699" rIns="182699" bIns="182699" anchor="ctr" anchorCtr="0">
            <a:noAutofit/>
          </a:bodyPr>
          <a:lstStyle/>
          <a:p>
            <a:endParaRPr sz="3698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1" y="2465208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396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1" y="5556361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198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1" y="1447731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199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37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1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1" y="3836376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1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36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36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740534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628937" y="3663524"/>
            <a:ext cx="16743304" cy="1899402"/>
          </a:xfrm>
          <a:prstGeom prst="rect">
            <a:avLst/>
          </a:prstGeom>
        </p:spPr>
        <p:txBody>
          <a:bodyPr lIns="186109" tIns="186109" rIns="186109" bIns="186109" anchor="b" anchorCtr="0">
            <a:noAutofit/>
          </a:bodyPr>
          <a:lstStyle/>
          <a:p>
            <a:pPr algn="ctr"/>
            <a:r>
              <a:rPr lang="en-US" sz="9595" dirty="0"/>
              <a:t>Introduction to CUDA</a:t>
            </a:r>
          </a:p>
        </p:txBody>
      </p:sp>
      <p:sp>
        <p:nvSpPr>
          <p:cNvPr id="4" name="Shape 155"/>
          <p:cNvSpPr txBox="1">
            <a:spLocks/>
          </p:cNvSpPr>
          <p:nvPr/>
        </p:nvSpPr>
        <p:spPr>
          <a:xfrm>
            <a:off x="628937" y="4613225"/>
            <a:ext cx="16743304" cy="1899402"/>
          </a:xfrm>
          <a:prstGeom prst="rect">
            <a:avLst/>
          </a:prstGeom>
          <a:noFill/>
          <a:ln>
            <a:noFill/>
          </a:ln>
        </p:spPr>
        <p:txBody>
          <a:bodyPr lIns="186109" tIns="186109" rIns="186109" bIns="18610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97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buClr>
                <a:srgbClr val="FFFFFF"/>
              </a:buClr>
            </a:pPr>
            <a:r>
              <a:rPr lang="en-US" sz="4398" dirty="0">
                <a:solidFill>
                  <a:srgbClr val="FFFFFF"/>
                </a:solidFill>
              </a:rPr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337194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Installing the CUDA </a:t>
            </a:r>
            <a:br>
              <a:rPr lang="en-IN" dirty="0"/>
            </a:br>
            <a:r>
              <a:rPr lang="en-IN" dirty="0"/>
              <a:t>Toolkit on Windows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207953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Overview of CUDA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General-purpose parallel processors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Thousands of cores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Specialized for data parallel processing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GPU Programming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37400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Large speedups for many workloads:</a:t>
            </a:r>
          </a:p>
          <a:p>
            <a:pPr marL="2011680" lvl="0" indent="-713232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Deep learning</a:t>
            </a:r>
          </a:p>
          <a:p>
            <a:pPr marL="2011680" lvl="0" indent="-713232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Image processing</a:t>
            </a:r>
          </a:p>
          <a:p>
            <a:pPr marL="2011680" lvl="0" indent="-713232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Linear algebra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GPU Programming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56658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Data is spread across cores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SIMT: Single Instruction, Multiple Thread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Works well for large array or matrix operations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Data Parallelism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98980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Comparison of Floating Point Speed</a:t>
            </a:r>
            <a:endParaRPr lang="en" sz="4402" dirty="0"/>
          </a:p>
        </p:txBody>
      </p:sp>
      <p:pic>
        <p:nvPicPr>
          <p:cNvPr id="5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E5482E7-14DC-4206-83A4-80F10DDC7D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7871" y="2602455"/>
            <a:ext cx="11732258" cy="61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1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Comparison of Memory Bandwidth</a:t>
            </a:r>
            <a:endParaRPr lang="en" sz="4402" dirty="0"/>
          </a:p>
        </p:txBody>
      </p:sp>
      <p:pic>
        <p:nvPicPr>
          <p:cNvPr id="5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186C49E-3AC7-4A1D-ABBF-B3308A8E5F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1327" y="2338150"/>
            <a:ext cx="8285347" cy="60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5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General-purpose programming model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Scales to thousands of parallel cores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Easy learning curve for C++ programmers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CUDA Programming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33829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NVCC compiler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Debuggers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NVIDIA Visual Profiler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Libraries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Documentation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The CUDA Toolkit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724305231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103</Words>
  <Application>Microsoft Office PowerPoint</Application>
  <PresentationFormat>Custom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Courier New</vt:lpstr>
      <vt:lpstr>Roboto</vt:lpstr>
      <vt:lpstr>Arial</vt:lpstr>
      <vt:lpstr>Packt</vt:lpstr>
      <vt:lpstr>1_Packt</vt:lpstr>
      <vt:lpstr>Introduction to CUDA</vt:lpstr>
      <vt:lpstr>Overview of CUDA</vt:lpstr>
      <vt:lpstr>GPU Programming</vt:lpstr>
      <vt:lpstr>GPU Programming (Continued)</vt:lpstr>
      <vt:lpstr>Data Parallelism</vt:lpstr>
      <vt:lpstr>Comparison of Floating Point Speed</vt:lpstr>
      <vt:lpstr>Comparison of Memory Bandwidth</vt:lpstr>
      <vt:lpstr>CUDA Programming</vt:lpstr>
      <vt:lpstr>The CUDA Toolkit</vt:lpstr>
      <vt:lpstr>Installing the CUDA  Toolkit on Windows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cp:lastModifiedBy>Shailaja Kulkarni</cp:lastModifiedBy>
  <cp:revision>47</cp:revision>
  <dcterms:modified xsi:type="dcterms:W3CDTF">2019-10-03T08:08:03Z</dcterms:modified>
</cp:coreProperties>
</file>