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9" r:id="rId2"/>
    <p:sldId id="269" r:id="rId3"/>
    <p:sldId id="271" r:id="rId4"/>
    <p:sldId id="277" r:id="rId5"/>
    <p:sldId id="276" r:id="rId6"/>
    <p:sldId id="261" r:id="rId7"/>
    <p:sldId id="275" r:id="rId8"/>
    <p:sldId id="274" r:id="rId9"/>
    <p:sldId id="279" r:id="rId10"/>
    <p:sldId id="280" r:id="rId11"/>
    <p:sldId id="283" r:id="rId12"/>
    <p:sldId id="284" r:id="rId13"/>
    <p:sldId id="289" r:id="rId14"/>
    <p:sldId id="286" r:id="rId15"/>
    <p:sldId id="287" r:id="rId16"/>
    <p:sldId id="288" r:id="rId17"/>
    <p:sldId id="272" r:id="rId18"/>
  </p:sldIdLst>
  <p:sldSz cx="18288000" cy="10282238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49"/>
    <a:srgbClr val="3E5DAA"/>
    <a:srgbClr val="29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6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76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76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896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636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1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3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Calibri"/>
              <a:buNone/>
              <a:defRPr sz="1200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6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94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Programming with CUDA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/>
              <a:t>Section 2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Streaming Multiprocessors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Several SMs on each GPU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Multiple CUDA cores per SM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Shared cache, registers, and memory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r>
              <a:rPr lang="en-IN" sz="3999">
                <a:solidFill>
                  <a:srgbClr val="434343"/>
                </a:solidFill>
              </a:rPr>
              <a:t>Global memory shared by all SMs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No branch prediction or speculative execution</a:t>
            </a:r>
          </a:p>
        </p:txBody>
      </p:sp>
    </p:spTree>
    <p:extLst>
      <p:ext uri="{BB962C8B-B14F-4D97-AF65-F5344CB8AC3E}">
        <p14:creationId xmlns:p14="http://schemas.microsoft.com/office/powerpoint/2010/main" val="383917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algn="ctr"/>
            <a:r>
              <a:rPr lang="en" sz="11600" dirty="0"/>
              <a:t>Compute Capability</a:t>
            </a:r>
            <a:endParaRPr lang="en-US" sz="11600" dirty="0"/>
          </a:p>
        </p:txBody>
      </p:sp>
      <p:sp>
        <p:nvSpPr>
          <p:cNvPr id="71" name="Google Shape;71;p21"/>
          <p:cNvSpPr txBox="1">
            <a:spLocks noGrp="1"/>
          </p:cNvSpPr>
          <p:nvPr>
            <p:ph type="subTitle" idx="1"/>
          </p:nvPr>
        </p:nvSpPr>
        <p:spPr>
          <a:xfrm>
            <a:off x="450377" y="5575678"/>
            <a:ext cx="17414542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914400" indent="-712800" algn="ctr">
              <a:lnSpc>
                <a:spcPct val="114000"/>
              </a:lnSpc>
              <a:spcAft>
                <a:spcPts val="1600"/>
              </a:spcAft>
            </a:pPr>
            <a:r>
              <a:rPr lang="en-IN" sz="4400" dirty="0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" sz="4400" dirty="0">
                <a:solidFill>
                  <a:schemeClr val="bg1"/>
                </a:solidFill>
                <a:latin typeface="Calibri" panose="020F0502020204030204" pitchFamily="34" charset="0"/>
              </a:rPr>
              <a:t>ersion number which identifies general specifications of a CUDA device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2" name="Google Shape;72;p21"/>
          <p:cNvGraphicFramePr/>
          <p:nvPr/>
        </p:nvGraphicFramePr>
        <p:xfrm>
          <a:off x="9687764" y="9100247"/>
          <a:ext cx="6574600" cy="1022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700"/>
                        <a:buFont typeface="Calibri"/>
                        <a:buNone/>
                      </a:pPr>
                      <a:endParaRPr lang="en" sz="3700" b="1" u="none" strike="noStrike" cap="none" dirty="0">
                        <a:solidFill>
                          <a:schemeClr val="lt2"/>
                        </a:solidFill>
                        <a:latin typeface="Calibri"/>
                        <a:cs typeface="Calibri"/>
                      </a:endParaRPr>
                    </a:p>
                  </a:txBody>
                  <a:tcPr marL="182925" marR="182925" marT="182775" marB="1827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700"/>
                        <a:buFont typeface="Calibri"/>
                        <a:buNone/>
                      </a:pPr>
                      <a:endParaRPr lang="en" sz="3700" b="1" u="none" strike="noStrike" cap="none" dirty="0">
                        <a:solidFill>
                          <a:schemeClr val="lt2"/>
                        </a:solidFill>
                        <a:latin typeface="Calibri"/>
                        <a:cs typeface="Calibri"/>
                      </a:endParaRPr>
                    </a:p>
                  </a:txBody>
                  <a:tcPr marL="182925" marR="182925" marT="182775" marB="1827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700"/>
                        <a:buFont typeface="Calibri"/>
                        <a:buNone/>
                      </a:pPr>
                      <a:endParaRPr lang="en" sz="3700" b="1" u="none" strike="noStrike" cap="none" dirty="0">
                        <a:solidFill>
                          <a:schemeClr val="lt2"/>
                        </a:solidFill>
                        <a:latin typeface="Calibri"/>
                        <a:cs typeface="Calibri"/>
                      </a:endParaRPr>
                    </a:p>
                  </a:txBody>
                  <a:tcPr marL="182925" marR="182925" marT="182775" marB="1827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700"/>
                        <a:buFont typeface="Calibri"/>
                        <a:buNone/>
                      </a:pPr>
                      <a:endParaRPr lang="en" sz="3700" b="1" u="none" strike="noStrike" cap="none" dirty="0">
                        <a:solidFill>
                          <a:schemeClr val="lt2"/>
                        </a:solidFill>
                        <a:latin typeface="Calibri"/>
                        <a:cs typeface="Calibri"/>
                      </a:endParaRPr>
                    </a:p>
                  </a:txBody>
                  <a:tcPr marL="182925" marR="182925" marT="182775" marB="1827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2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SIMT Architecture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Single instruction and multiple thread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Unlike SIMD, the width here is variable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Threads have independent states and can diverge</a:t>
            </a:r>
          </a:p>
        </p:txBody>
      </p:sp>
    </p:spTree>
    <p:extLst>
      <p:ext uri="{BB962C8B-B14F-4D97-AF65-F5344CB8AC3E}">
        <p14:creationId xmlns:p14="http://schemas.microsoft.com/office/powerpoint/2010/main" val="251895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-IN" sz="11600" dirty="0"/>
              <a:t>Warps</a:t>
            </a:r>
            <a:endParaRPr lang="en-US" sz="1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9FDEC-2223-4D4B-8734-5B022AA5E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Calibri" panose="020F0502020204030204" pitchFamily="34" charset="0"/>
              </a:rPr>
              <a:t>Groups of 32 threads, are scheduled, and run as a unit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Hardware Multithreading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Execution context stays on chip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No overhead for switching warps</a:t>
            </a:r>
          </a:p>
        </p:txBody>
      </p:sp>
    </p:spTree>
    <p:extLst>
      <p:ext uri="{BB962C8B-B14F-4D97-AF65-F5344CB8AC3E}">
        <p14:creationId xmlns:p14="http://schemas.microsoft.com/office/powerpoint/2010/main" val="322185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Running a Kernel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Blocks are assigned to available SMs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Blocks are split into warps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Multiple warps/blocks run on each SM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As blocks finish, new blocks are scheduled</a:t>
            </a:r>
          </a:p>
        </p:txBody>
      </p:sp>
    </p:spTree>
    <p:extLst>
      <p:ext uri="{BB962C8B-B14F-4D97-AF65-F5344CB8AC3E}">
        <p14:creationId xmlns:p14="http://schemas.microsoft.com/office/powerpoint/2010/main" val="37127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Summary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6324531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Looked at driver and runtime APIs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Looked at kernels executed by many threads, and organized into a                    grid of blocks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Explained SIMT hardware architecture scales to hardware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0559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Kernel Execution Configurations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The CUDA Programming Model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Overview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Software – driver and runtime APIs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Execution model – kernels, threads, and blocks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Drive API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Low level API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Shipped along with the display driver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Runtime API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High level API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Included with the CUDA toolkit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Redistribute with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9600" dirty="0"/>
              <a:t>Runtime API </a:t>
            </a:r>
            <a:r>
              <a:rPr lang="en-IN" sz="9600" dirty="0"/>
              <a:t>V</a:t>
            </a:r>
            <a:r>
              <a:rPr lang="en" sz="9600" dirty="0"/>
              <a:t>ersion Must </a:t>
            </a:r>
            <a:r>
              <a:rPr lang="en-IN" sz="9600" dirty="0"/>
              <a:t>b</a:t>
            </a:r>
            <a:r>
              <a:rPr lang="en" sz="9600" dirty="0"/>
              <a:t>e &gt;= </a:t>
            </a:r>
            <a:br>
              <a:rPr lang="en" sz="9600" dirty="0"/>
            </a:br>
            <a:r>
              <a:rPr lang="en" sz="9600" dirty="0"/>
              <a:t>Driver API </a:t>
            </a:r>
            <a:r>
              <a:rPr lang="en-IN" sz="9600" dirty="0"/>
              <a:t>V</a:t>
            </a:r>
            <a:r>
              <a:rPr lang="en" sz="9600" dirty="0"/>
              <a:t>ersion</a:t>
            </a:r>
            <a:endParaRPr lang="en-US" sz="9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Execution Model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Kernel – top-level device function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Executed by N CUDA threads in parallel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Threads and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F205A-EA4F-4D4D-BAFA-8F44E2DBB598}"/>
              </a:ext>
            </a:extLst>
          </p:cNvPr>
          <p:cNvSpPr/>
          <p:nvPr/>
        </p:nvSpPr>
        <p:spPr>
          <a:xfrm>
            <a:off x="2795920" y="3007950"/>
            <a:ext cx="4039638" cy="5550322"/>
          </a:xfrm>
          <a:prstGeom prst="rect">
            <a:avLst/>
          </a:prstGeom>
          <a:solidFill>
            <a:srgbClr val="00A34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A85B0-FF0A-4CF7-8F4F-ACA926EF0855}"/>
              </a:ext>
            </a:extLst>
          </p:cNvPr>
          <p:cNvSpPr txBox="1"/>
          <p:nvPr/>
        </p:nvSpPr>
        <p:spPr>
          <a:xfrm>
            <a:off x="2843567" y="30585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Grid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CD4C8-34C7-435A-B500-8F3D73A8912B}"/>
              </a:ext>
            </a:extLst>
          </p:cNvPr>
          <p:cNvSpPr/>
          <p:nvPr/>
        </p:nvSpPr>
        <p:spPr>
          <a:xfrm>
            <a:off x="2926883" y="3567006"/>
            <a:ext cx="3552434" cy="1330445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EA6CC-067F-425E-B17C-8D5CCBFA4347}"/>
              </a:ext>
            </a:extLst>
          </p:cNvPr>
          <p:cNvSpPr txBox="1"/>
          <p:nvPr/>
        </p:nvSpPr>
        <p:spPr>
          <a:xfrm>
            <a:off x="2927399" y="357009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9475A-02CA-4165-96F0-064AD8967F6F}"/>
              </a:ext>
            </a:extLst>
          </p:cNvPr>
          <p:cNvSpPr/>
          <p:nvPr/>
        </p:nvSpPr>
        <p:spPr>
          <a:xfrm>
            <a:off x="3034470" y="3923980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43D7A-679C-415E-824C-9471694947D2}"/>
              </a:ext>
            </a:extLst>
          </p:cNvPr>
          <p:cNvSpPr txBox="1"/>
          <p:nvPr/>
        </p:nvSpPr>
        <p:spPr>
          <a:xfrm>
            <a:off x="3321205" y="674306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3358B-5DB9-4645-BCF5-3479D6D17230}"/>
              </a:ext>
            </a:extLst>
          </p:cNvPr>
          <p:cNvSpPr/>
          <p:nvPr/>
        </p:nvSpPr>
        <p:spPr>
          <a:xfrm>
            <a:off x="10090073" y="3828417"/>
            <a:ext cx="6344948" cy="3636518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2CEDF-F910-4589-B149-B3CCC0F48C3A}"/>
              </a:ext>
            </a:extLst>
          </p:cNvPr>
          <p:cNvSpPr txBox="1"/>
          <p:nvPr/>
        </p:nvSpPr>
        <p:spPr>
          <a:xfrm>
            <a:off x="10090589" y="38315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71303-15B3-43A6-9641-7870679BADBA}"/>
              </a:ext>
            </a:extLst>
          </p:cNvPr>
          <p:cNvSpPr/>
          <p:nvPr/>
        </p:nvSpPr>
        <p:spPr>
          <a:xfrm>
            <a:off x="10185818" y="4292324"/>
            <a:ext cx="5857742" cy="427033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Arial"/>
              </a:rPr>
              <a:t>Thread 0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08A27-8F82-49E9-B988-85ABFA5DD852}"/>
              </a:ext>
            </a:extLst>
          </p:cNvPr>
          <p:cNvSpPr txBox="1"/>
          <p:nvPr/>
        </p:nvSpPr>
        <p:spPr>
          <a:xfrm>
            <a:off x="11884908" y="683811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91494-DEAA-4D1C-B83D-A83DA9DEEEA2}"/>
              </a:ext>
            </a:extLst>
          </p:cNvPr>
          <p:cNvSpPr/>
          <p:nvPr/>
        </p:nvSpPr>
        <p:spPr>
          <a:xfrm>
            <a:off x="3035542" y="4316087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D6046-F235-4929-B633-E0E44CA79EB2}"/>
              </a:ext>
            </a:extLst>
          </p:cNvPr>
          <p:cNvSpPr/>
          <p:nvPr/>
        </p:nvSpPr>
        <p:spPr>
          <a:xfrm>
            <a:off x="3035607" y="4126003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AFC6B-53E3-4A45-8D1A-8D877EC9538F}"/>
              </a:ext>
            </a:extLst>
          </p:cNvPr>
          <p:cNvSpPr/>
          <p:nvPr/>
        </p:nvSpPr>
        <p:spPr>
          <a:xfrm>
            <a:off x="3035674" y="4506229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AE1143-D987-43EE-8125-237FE60A6137}"/>
              </a:ext>
            </a:extLst>
          </p:cNvPr>
          <p:cNvSpPr/>
          <p:nvPr/>
        </p:nvSpPr>
        <p:spPr>
          <a:xfrm>
            <a:off x="3035739" y="4696351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E7633C-E741-4EF8-905C-739B0513B355}"/>
              </a:ext>
            </a:extLst>
          </p:cNvPr>
          <p:cNvSpPr/>
          <p:nvPr/>
        </p:nvSpPr>
        <p:spPr>
          <a:xfrm>
            <a:off x="2939796" y="5052209"/>
            <a:ext cx="3552434" cy="1330445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8360B-1B65-47E3-8FDD-2091053A5A04}"/>
              </a:ext>
            </a:extLst>
          </p:cNvPr>
          <p:cNvSpPr txBox="1"/>
          <p:nvPr/>
        </p:nvSpPr>
        <p:spPr>
          <a:xfrm>
            <a:off x="2940312" y="50552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Block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8E9EB-B5C5-40D9-A9F2-4283BACB75E1}"/>
              </a:ext>
            </a:extLst>
          </p:cNvPr>
          <p:cNvSpPr/>
          <p:nvPr/>
        </p:nvSpPr>
        <p:spPr>
          <a:xfrm>
            <a:off x="2952713" y="6525530"/>
            <a:ext cx="3552434" cy="1330445"/>
          </a:xfrm>
          <a:prstGeom prst="rect">
            <a:avLst/>
          </a:prstGeom>
          <a:solidFill>
            <a:srgbClr val="3E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DA5BC-B02E-4AD3-AC77-D778D65F8BFF}"/>
              </a:ext>
            </a:extLst>
          </p:cNvPr>
          <p:cNvSpPr txBox="1"/>
          <p:nvPr/>
        </p:nvSpPr>
        <p:spPr>
          <a:xfrm>
            <a:off x="2953230" y="652861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Block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73257-01CD-4874-A93F-911831B256C9}"/>
              </a:ext>
            </a:extLst>
          </p:cNvPr>
          <p:cNvSpPr txBox="1"/>
          <p:nvPr/>
        </p:nvSpPr>
        <p:spPr>
          <a:xfrm>
            <a:off x="3439998" y="793122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08A60-2E84-445C-81D8-4560A36A2D63}"/>
              </a:ext>
            </a:extLst>
          </p:cNvPr>
          <p:cNvSpPr/>
          <p:nvPr/>
        </p:nvSpPr>
        <p:spPr>
          <a:xfrm>
            <a:off x="10189260" y="4838890"/>
            <a:ext cx="5857742" cy="427033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Arial"/>
              </a:rPr>
              <a:t>Thread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BB5243-0421-4BC0-964A-10AF051E1BAE}"/>
              </a:ext>
            </a:extLst>
          </p:cNvPr>
          <p:cNvSpPr/>
          <p:nvPr/>
        </p:nvSpPr>
        <p:spPr>
          <a:xfrm>
            <a:off x="10189326" y="5361695"/>
            <a:ext cx="5857742" cy="427033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Arial"/>
              </a:rPr>
              <a:t>Thread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AF7B7B-1E6F-42D5-8825-F32F1CB6F35B}"/>
              </a:ext>
            </a:extLst>
          </p:cNvPr>
          <p:cNvSpPr/>
          <p:nvPr/>
        </p:nvSpPr>
        <p:spPr>
          <a:xfrm>
            <a:off x="10189391" y="5908261"/>
            <a:ext cx="5857742" cy="427033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Arial"/>
              </a:rPr>
              <a:t>Thread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F8772-6A40-41B6-9CFE-42F06C6B3D87}"/>
              </a:ext>
            </a:extLst>
          </p:cNvPr>
          <p:cNvSpPr/>
          <p:nvPr/>
        </p:nvSpPr>
        <p:spPr>
          <a:xfrm>
            <a:off x="10189458" y="6466708"/>
            <a:ext cx="5857742" cy="427033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Arial"/>
              </a:rPr>
              <a:t>Thread 4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EB7C1A-8DC8-4280-ADAE-FE8AF7B1BA6D}"/>
              </a:ext>
            </a:extLst>
          </p:cNvPr>
          <p:cNvCxnSpPr>
            <a:cxnSpLocks/>
          </p:cNvCxnSpPr>
          <p:nvPr/>
        </p:nvCxnSpPr>
        <p:spPr>
          <a:xfrm>
            <a:off x="6442956" y="3579912"/>
            <a:ext cx="3647117" cy="248505"/>
          </a:xfrm>
          <a:prstGeom prst="straightConnector1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F6A9B2-1E96-47E1-B3FC-B4C5571179CD}"/>
              </a:ext>
            </a:extLst>
          </p:cNvPr>
          <p:cNvCxnSpPr>
            <a:cxnSpLocks/>
          </p:cNvCxnSpPr>
          <p:nvPr/>
        </p:nvCxnSpPr>
        <p:spPr>
          <a:xfrm>
            <a:off x="6468881" y="4887430"/>
            <a:ext cx="3623733" cy="2531033"/>
          </a:xfrm>
          <a:prstGeom prst="straightConnector1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59E6B-9EE3-47C5-B861-4DB0486DEBDE}"/>
              </a:ext>
            </a:extLst>
          </p:cNvPr>
          <p:cNvSpPr/>
          <p:nvPr/>
        </p:nvSpPr>
        <p:spPr>
          <a:xfrm>
            <a:off x="3034489" y="5409183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6D73E-FD7B-4B20-BBAC-223FEE94F753}"/>
              </a:ext>
            </a:extLst>
          </p:cNvPr>
          <p:cNvSpPr/>
          <p:nvPr/>
        </p:nvSpPr>
        <p:spPr>
          <a:xfrm>
            <a:off x="3035561" y="5801290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4595E-2AEF-42A2-95DB-FBBE71A8E4F5}"/>
              </a:ext>
            </a:extLst>
          </p:cNvPr>
          <p:cNvSpPr/>
          <p:nvPr/>
        </p:nvSpPr>
        <p:spPr>
          <a:xfrm>
            <a:off x="3035626" y="5611206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C5CA81-56C6-4593-B149-FAA768BF5F92}"/>
              </a:ext>
            </a:extLst>
          </p:cNvPr>
          <p:cNvSpPr/>
          <p:nvPr/>
        </p:nvSpPr>
        <p:spPr>
          <a:xfrm>
            <a:off x="3035693" y="5991432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604131-59B7-47C9-9A4C-AC28818997D7}"/>
              </a:ext>
            </a:extLst>
          </p:cNvPr>
          <p:cNvSpPr/>
          <p:nvPr/>
        </p:nvSpPr>
        <p:spPr>
          <a:xfrm>
            <a:off x="3035758" y="6181554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32E40A-AE97-41FD-99A9-5CB198D6AE60}"/>
              </a:ext>
            </a:extLst>
          </p:cNvPr>
          <p:cNvSpPr/>
          <p:nvPr/>
        </p:nvSpPr>
        <p:spPr>
          <a:xfrm>
            <a:off x="3046385" y="6882505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F6C61-F1BD-48D2-AABB-E533295AD690}"/>
              </a:ext>
            </a:extLst>
          </p:cNvPr>
          <p:cNvSpPr/>
          <p:nvPr/>
        </p:nvSpPr>
        <p:spPr>
          <a:xfrm>
            <a:off x="3047457" y="7274612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E1B4A8-FA5A-4E77-AC91-E26F50E55C7A}"/>
              </a:ext>
            </a:extLst>
          </p:cNvPr>
          <p:cNvSpPr/>
          <p:nvPr/>
        </p:nvSpPr>
        <p:spPr>
          <a:xfrm>
            <a:off x="3047522" y="7084528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244701-95AC-4C50-907C-9C04687F378B}"/>
              </a:ext>
            </a:extLst>
          </p:cNvPr>
          <p:cNvSpPr/>
          <p:nvPr/>
        </p:nvSpPr>
        <p:spPr>
          <a:xfrm>
            <a:off x="3047589" y="7464754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789A-07F6-40B8-8E70-C9BDD32B5F66}"/>
              </a:ext>
            </a:extLst>
          </p:cNvPr>
          <p:cNvSpPr/>
          <p:nvPr/>
        </p:nvSpPr>
        <p:spPr>
          <a:xfrm>
            <a:off x="3047654" y="7654876"/>
            <a:ext cx="3267240" cy="141747"/>
          </a:xfrm>
          <a:prstGeom prst="rect">
            <a:avLst/>
          </a:prstGeom>
          <a:solidFill>
            <a:srgbClr val="29B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Hardware Architecture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Streaming multiprocessors (SMs)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SIMT architecture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Hardware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1183797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283</Words>
  <Application>Microsoft Office PowerPoint</Application>
  <PresentationFormat>Custom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</vt:lpstr>
      <vt:lpstr>Calibri</vt:lpstr>
      <vt:lpstr>Packt</vt:lpstr>
      <vt:lpstr>Programming with CUDA</vt:lpstr>
      <vt:lpstr>The CUDA Programming Model</vt:lpstr>
      <vt:lpstr>Overview</vt:lpstr>
      <vt:lpstr>Drive API</vt:lpstr>
      <vt:lpstr>Runtime API</vt:lpstr>
      <vt:lpstr>Runtime API Version Must be &gt;=  Driver API Version</vt:lpstr>
      <vt:lpstr>Execution Model</vt:lpstr>
      <vt:lpstr>Threads and Blocks</vt:lpstr>
      <vt:lpstr>Hardware Architecture</vt:lpstr>
      <vt:lpstr>Streaming Multiprocessors</vt:lpstr>
      <vt:lpstr>Compute Capability</vt:lpstr>
      <vt:lpstr>SIMT Architecture</vt:lpstr>
      <vt:lpstr>Warps</vt:lpstr>
      <vt:lpstr>Hardware Multithreading</vt:lpstr>
      <vt:lpstr>Running a Kernel</vt:lpstr>
      <vt:lpstr>Summary</vt:lpstr>
      <vt:lpstr>Kernel Execution 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Ashwini Waghmare</dc:creator>
  <cp:lastModifiedBy>Jacob Jesuraj</cp:lastModifiedBy>
  <cp:revision>26</cp:revision>
  <dcterms:modified xsi:type="dcterms:W3CDTF">2019-10-11T09:27:09Z</dcterms:modified>
</cp:coreProperties>
</file>