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77" r:id="rId3"/>
    <p:sldId id="278" r:id="rId4"/>
    <p:sldId id="279" r:id="rId5"/>
    <p:sldId id="280" r:id="rId6"/>
    <p:sldId id="281" r:id="rId7"/>
    <p:sldId id="271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487"/>
    <a:srgbClr val="EE2D4A"/>
    <a:srgbClr val="85CED0"/>
    <a:srgbClr val="10A1A6"/>
    <a:srgbClr val="7030A0"/>
    <a:srgbClr val="A0A0A0"/>
    <a:srgbClr val="816552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26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3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51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11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Using Memory Efficiently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38202" y="715274"/>
            <a:ext cx="5841260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Memory Hierarchy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4400680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Global: Large and                          high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L2 cache: Medium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SM caches: Lower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Registers: Lowest latency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522" y="1027828"/>
            <a:ext cx="7511279" cy="1339591"/>
          </a:xfrm>
          <a:prstGeom prst="rect">
            <a:avLst/>
          </a:prstGeom>
          <a:solidFill>
            <a:srgbClr val="3E5DAA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Global Memory</a:t>
            </a:r>
          </a:p>
        </p:txBody>
      </p:sp>
      <p:cxnSp>
        <p:nvCxnSpPr>
          <p:cNvPr id="187" name="Shape 187"/>
          <p:cNvCxnSpPr>
            <a:cxnSpLocks/>
            <a:stCxn id="186" idx="2"/>
            <a:endCxn id="188" idx="0"/>
          </p:cNvCxnSpPr>
          <p:nvPr/>
        </p:nvCxnSpPr>
        <p:spPr>
          <a:xfrm>
            <a:off x="11966162" y="2367419"/>
            <a:ext cx="1" cy="558443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523" y="2925862"/>
            <a:ext cx="7511279" cy="1339592"/>
          </a:xfrm>
          <a:prstGeom prst="rect">
            <a:avLst/>
          </a:prstGeom>
          <a:solidFill>
            <a:srgbClr val="4C3896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L2 Cache</a:t>
            </a:r>
          </a:p>
        </p:txBody>
      </p:sp>
      <p:cxnSp>
        <p:nvCxnSpPr>
          <p:cNvPr id="189" name="Shape 189"/>
          <p:cNvCxnSpPr>
            <a:cxnSpLocks/>
            <a:stCxn id="188" idx="2"/>
            <a:endCxn id="190" idx="0"/>
          </p:cNvCxnSpPr>
          <p:nvPr/>
        </p:nvCxnSpPr>
        <p:spPr>
          <a:xfrm flipH="1">
            <a:off x="10088342" y="4265454"/>
            <a:ext cx="1877821" cy="558443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25159" y="4823897"/>
            <a:ext cx="3526366" cy="4307577"/>
          </a:xfrm>
          <a:prstGeom prst="rect">
            <a:avLst/>
          </a:prstGeom>
          <a:solidFill>
            <a:srgbClr val="BE1A8C"/>
          </a:solidFill>
        </p:spPr>
        <p:txBody>
          <a:bodyPr lIns="182874" tIns="182874" rIns="182874" bIns="182874" anchor="t" anchorCtr="0">
            <a:noAutofit/>
          </a:bodyPr>
          <a:lstStyle/>
          <a:p>
            <a:r>
              <a:rPr lang="en-IN" dirty="0"/>
              <a:t>SM</a:t>
            </a:r>
            <a:endParaRPr lang="en" dirty="0"/>
          </a:p>
        </p:txBody>
      </p:sp>
      <p:cxnSp>
        <p:nvCxnSpPr>
          <p:cNvPr id="21" name="Shape 189">
            <a:extLst>
              <a:ext uri="{FF2B5EF4-FFF2-40B4-BE49-F238E27FC236}">
                <a16:creationId xmlns:a16="http://schemas.microsoft.com/office/drawing/2014/main" id="{5E7828F1-C517-435C-B09A-8942E045E55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1966161" y="4263180"/>
            <a:ext cx="2258437" cy="560716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190">
            <a:extLst>
              <a:ext uri="{FF2B5EF4-FFF2-40B4-BE49-F238E27FC236}">
                <a16:creationId xmlns:a16="http://schemas.microsoft.com/office/drawing/2014/main" id="{474D7AED-7D1E-4620-BA1B-AE68D29E7CBF}"/>
              </a:ext>
            </a:extLst>
          </p:cNvPr>
          <p:cNvSpPr txBox="1">
            <a:spLocks/>
          </p:cNvSpPr>
          <p:nvPr/>
        </p:nvSpPr>
        <p:spPr>
          <a:xfrm>
            <a:off x="12461415" y="4823896"/>
            <a:ext cx="3526366" cy="4307577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/>
              <a:t>SM</a:t>
            </a:r>
            <a:endParaRPr lang="e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C57E7-D963-430A-B30E-A4B809E90280}"/>
              </a:ext>
            </a:extLst>
          </p:cNvPr>
          <p:cNvSpPr/>
          <p:nvPr/>
        </p:nvSpPr>
        <p:spPr>
          <a:xfrm>
            <a:off x="8680537" y="5862181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Texture cache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2E9CE-99CB-4393-B6C4-DF5D90880E83}"/>
              </a:ext>
            </a:extLst>
          </p:cNvPr>
          <p:cNvSpPr/>
          <p:nvPr/>
        </p:nvSpPr>
        <p:spPr>
          <a:xfrm>
            <a:off x="8679164" y="6671144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alibri" panose="020F0502020204030204" pitchFamily="34" charset="0"/>
              </a:rPr>
              <a:t>Constant cache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9A7584-62E8-4C7D-86AC-3EB81FAB92B4}"/>
              </a:ext>
            </a:extLst>
          </p:cNvPr>
          <p:cNvSpPr/>
          <p:nvPr/>
        </p:nvSpPr>
        <p:spPr>
          <a:xfrm>
            <a:off x="8679164" y="7480107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>
                <a:latin typeface="Calibri" panose="020F0502020204030204" pitchFamily="34" charset="0"/>
              </a:rPr>
              <a:t>Shared</a:t>
            </a:r>
            <a:r>
              <a:rPr lang="en-US" sz="2500" dirty="0">
                <a:latin typeface="Calibri" panose="020F0502020204030204" pitchFamily="34" charset="0"/>
              </a:rPr>
              <a:t> Memory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71CAA4-FE26-40B6-9621-984A4E9AFBDB}"/>
              </a:ext>
            </a:extLst>
          </p:cNvPr>
          <p:cNvSpPr/>
          <p:nvPr/>
        </p:nvSpPr>
        <p:spPr>
          <a:xfrm>
            <a:off x="8679164" y="8210469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Registers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8770BE-378C-44BE-9104-D0A32AF1EF10}"/>
              </a:ext>
            </a:extLst>
          </p:cNvPr>
          <p:cNvSpPr/>
          <p:nvPr/>
        </p:nvSpPr>
        <p:spPr>
          <a:xfrm>
            <a:off x="12828289" y="5862181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Texture cache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9B251A-DD6B-463E-8780-37EF1CB8023F}"/>
              </a:ext>
            </a:extLst>
          </p:cNvPr>
          <p:cNvSpPr/>
          <p:nvPr/>
        </p:nvSpPr>
        <p:spPr>
          <a:xfrm>
            <a:off x="12826916" y="6671144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alibri" panose="020F0502020204030204" pitchFamily="34" charset="0"/>
              </a:rPr>
              <a:t>Constant cache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DDDF91-EB17-435D-8008-82704E9AE778}"/>
              </a:ext>
            </a:extLst>
          </p:cNvPr>
          <p:cNvSpPr/>
          <p:nvPr/>
        </p:nvSpPr>
        <p:spPr>
          <a:xfrm>
            <a:off x="12826916" y="7480107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>
                <a:latin typeface="Calibri" panose="020F0502020204030204" pitchFamily="34" charset="0"/>
              </a:rPr>
              <a:t>Shared</a:t>
            </a:r>
            <a:r>
              <a:rPr lang="en-US" sz="2500" dirty="0">
                <a:latin typeface="Calibri" panose="020F0502020204030204" pitchFamily="34" charset="0"/>
              </a:rPr>
              <a:t> Memory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2D34AE-BB75-4A02-8F2E-B1EC2E770D55}"/>
              </a:ext>
            </a:extLst>
          </p:cNvPr>
          <p:cNvSpPr/>
          <p:nvPr/>
        </p:nvSpPr>
        <p:spPr>
          <a:xfrm>
            <a:off x="12826916" y="8210469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Registers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L2 Cache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Thread-level parallelism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Coalescing memory access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Global Memory Latency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22053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38202" y="715274"/>
            <a:ext cx="5841260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Coalesced Memory Access</a:t>
            </a:r>
            <a:endParaRPr lang="en" sz="5603" dirty="0"/>
          </a:p>
        </p:txBody>
      </p:sp>
      <p:sp>
        <p:nvSpPr>
          <p:cNvPr id="22" name="Shape 185">
            <a:extLst>
              <a:ext uri="{FF2B5EF4-FFF2-40B4-BE49-F238E27FC236}">
                <a16:creationId xmlns:a16="http://schemas.microsoft.com/office/drawing/2014/main" id="{28866DFF-694B-4B34-A7FD-588173AE3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IN" sz="3202" dirty="0"/>
              <a:t>Adjacent threads combine into one transaction</a:t>
            </a:r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82C0A227-FB9F-436E-A4FD-F4111E24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3006"/>
              </p:ext>
            </p:extLst>
          </p:nvPr>
        </p:nvGraphicFramePr>
        <p:xfrm>
          <a:off x="7469954" y="1681380"/>
          <a:ext cx="10165231" cy="1009925"/>
        </p:xfrm>
        <a:graphic>
          <a:graphicData uri="http://schemas.openxmlformats.org/drawingml/2006/table">
            <a:tbl>
              <a:tblPr/>
              <a:tblGrid>
                <a:gridCol w="462056">
                  <a:extLst>
                    <a:ext uri="{9D8B030D-6E8A-4147-A177-3AD203B41FA5}">
                      <a16:colId xmlns:a16="http://schemas.microsoft.com/office/drawing/2014/main" val="559327197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576634125"/>
                    </a:ext>
                  </a:extLst>
                </a:gridCol>
                <a:gridCol w="507662">
                  <a:extLst>
                    <a:ext uri="{9D8B030D-6E8A-4147-A177-3AD203B41FA5}">
                      <a16:colId xmlns:a16="http://schemas.microsoft.com/office/drawing/2014/main" val="69619116"/>
                    </a:ext>
                  </a:extLst>
                </a:gridCol>
                <a:gridCol w="416449">
                  <a:extLst>
                    <a:ext uri="{9D8B030D-6E8A-4147-A177-3AD203B41FA5}">
                      <a16:colId xmlns:a16="http://schemas.microsoft.com/office/drawing/2014/main" val="1393256409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90304647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18138289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147440295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26309959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871181086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25054305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30015161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198633849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03455850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3898325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03369557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448594057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96334781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14492311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68338680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001451606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19996211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453519773"/>
                    </a:ext>
                  </a:extLst>
                </a:gridCol>
              </a:tblGrid>
              <a:tr h="1009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00941"/>
                  </a:ext>
                </a:extLst>
              </a:tr>
            </a:tbl>
          </a:graphicData>
        </a:graphic>
      </p:graphicFrame>
      <p:graphicFrame>
        <p:nvGraphicFramePr>
          <p:cNvPr id="29" name="Table 17">
            <a:extLst>
              <a:ext uri="{FF2B5EF4-FFF2-40B4-BE49-F238E27FC236}">
                <a16:creationId xmlns:a16="http://schemas.microsoft.com/office/drawing/2014/main" id="{C97DCF27-3166-480A-9AE2-A5BD5C304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49968"/>
              </p:ext>
            </p:extLst>
          </p:nvPr>
        </p:nvGraphicFramePr>
        <p:xfrm>
          <a:off x="7437769" y="6811491"/>
          <a:ext cx="4034400" cy="958276"/>
        </p:xfrm>
        <a:graphic>
          <a:graphicData uri="http://schemas.openxmlformats.org/drawingml/2006/table">
            <a:tbl>
              <a:tblPr firstRow="1" bandRow="1"/>
              <a:tblGrid>
                <a:gridCol w="504300">
                  <a:extLst>
                    <a:ext uri="{9D8B030D-6E8A-4147-A177-3AD203B41FA5}">
                      <a16:colId xmlns:a16="http://schemas.microsoft.com/office/drawing/2014/main" val="1509857647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3046556914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2987547799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142260800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685879491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2437100300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3320580074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01367090"/>
                    </a:ext>
                  </a:extLst>
                </a:gridCol>
              </a:tblGrid>
              <a:tr h="958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3244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F6E5F8FC-376B-4901-8D9A-6DCBB90FAE9A}"/>
              </a:ext>
            </a:extLst>
          </p:cNvPr>
          <p:cNvSpPr/>
          <p:nvPr/>
        </p:nvSpPr>
        <p:spPr>
          <a:xfrm>
            <a:off x="7474035" y="4571498"/>
            <a:ext cx="3980224" cy="914400"/>
          </a:xfrm>
          <a:prstGeom prst="rect">
            <a:avLst/>
          </a:prstGeom>
          <a:solidFill>
            <a:srgbClr val="3A548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Arial"/>
              </a:rPr>
              <a:t>Coalesced Transaction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21D551F2-C6DE-4F5B-AFCF-A0365204B5DC}"/>
              </a:ext>
            </a:extLst>
          </p:cNvPr>
          <p:cNvSpPr/>
          <p:nvPr/>
        </p:nvSpPr>
        <p:spPr>
          <a:xfrm>
            <a:off x="8627606" y="2745344"/>
            <a:ext cx="1672936" cy="1727286"/>
          </a:xfrm>
          <a:prstGeom prst="upArrow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A14AF1-66C7-4478-AD02-C647AB289AAF}"/>
              </a:ext>
            </a:extLst>
          </p:cNvPr>
          <p:cNvSpPr txBox="1"/>
          <p:nvPr/>
        </p:nvSpPr>
        <p:spPr>
          <a:xfrm>
            <a:off x="7403629" y="11174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Global Memory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AE696-884B-43E6-A35E-D8FE926BCCD8}"/>
              </a:ext>
            </a:extLst>
          </p:cNvPr>
          <p:cNvSpPr txBox="1"/>
          <p:nvPr/>
        </p:nvSpPr>
        <p:spPr>
          <a:xfrm>
            <a:off x="11472169" y="7059796"/>
            <a:ext cx="1234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Threads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74F956-BFD5-49AC-BB81-3CF61D2ABF46}"/>
              </a:ext>
            </a:extLst>
          </p:cNvPr>
          <p:cNvCxnSpPr/>
          <p:nvPr/>
        </p:nvCxnSpPr>
        <p:spPr>
          <a:xfrm flipH="1" flipV="1">
            <a:off x="7709873" y="5615945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7C72C2-DB2A-4ADB-90E8-2DE1F1E8FAD5}"/>
              </a:ext>
            </a:extLst>
          </p:cNvPr>
          <p:cNvCxnSpPr>
            <a:cxnSpLocks/>
          </p:cNvCxnSpPr>
          <p:nvPr/>
        </p:nvCxnSpPr>
        <p:spPr>
          <a:xfrm flipH="1" flipV="1">
            <a:off x="8163857" y="5615963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78D829-D78C-4740-A8B8-9E6E127CD172}"/>
              </a:ext>
            </a:extLst>
          </p:cNvPr>
          <p:cNvCxnSpPr>
            <a:cxnSpLocks/>
          </p:cNvCxnSpPr>
          <p:nvPr/>
        </p:nvCxnSpPr>
        <p:spPr>
          <a:xfrm flipH="1" flipV="1">
            <a:off x="8686535" y="5615981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148036-2DCA-46E8-949B-D8D373DEFE86}"/>
              </a:ext>
            </a:extLst>
          </p:cNvPr>
          <p:cNvCxnSpPr>
            <a:cxnSpLocks/>
          </p:cNvCxnSpPr>
          <p:nvPr/>
        </p:nvCxnSpPr>
        <p:spPr>
          <a:xfrm flipH="1" flipV="1">
            <a:off x="9197335" y="5616001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71FA85-E9DA-40F1-AA25-9F5EBB8F1BD8}"/>
              </a:ext>
            </a:extLst>
          </p:cNvPr>
          <p:cNvCxnSpPr>
            <a:cxnSpLocks/>
          </p:cNvCxnSpPr>
          <p:nvPr/>
        </p:nvCxnSpPr>
        <p:spPr>
          <a:xfrm flipH="1" flipV="1">
            <a:off x="9720013" y="5616019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492665-A86D-4F73-99BC-A517EB596BE9}"/>
              </a:ext>
            </a:extLst>
          </p:cNvPr>
          <p:cNvCxnSpPr>
            <a:cxnSpLocks/>
          </p:cNvCxnSpPr>
          <p:nvPr/>
        </p:nvCxnSpPr>
        <p:spPr>
          <a:xfrm flipH="1" flipV="1">
            <a:off x="10207058" y="5616038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28BDF6-6316-40CA-B068-DB25A9FD9C4E}"/>
              </a:ext>
            </a:extLst>
          </p:cNvPr>
          <p:cNvCxnSpPr>
            <a:cxnSpLocks/>
          </p:cNvCxnSpPr>
          <p:nvPr/>
        </p:nvCxnSpPr>
        <p:spPr>
          <a:xfrm flipH="1" flipV="1">
            <a:off x="10694103" y="5616057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CC3696-202C-4477-AFC1-5FCD7F71B251}"/>
              </a:ext>
            </a:extLst>
          </p:cNvPr>
          <p:cNvCxnSpPr>
            <a:cxnSpLocks/>
          </p:cNvCxnSpPr>
          <p:nvPr/>
        </p:nvCxnSpPr>
        <p:spPr>
          <a:xfrm flipH="1" flipV="1">
            <a:off x="11181148" y="5616077"/>
            <a:ext cx="594" cy="1177708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38202" y="715274"/>
            <a:ext cx="5841260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 err="1"/>
              <a:t>Strided</a:t>
            </a:r>
            <a:r>
              <a:rPr lang="en-IN" sz="5603" dirty="0"/>
              <a:t>       Memory Access</a:t>
            </a:r>
            <a:endParaRPr lang="en" sz="5603" dirty="0"/>
          </a:p>
        </p:txBody>
      </p:sp>
      <p:sp>
        <p:nvSpPr>
          <p:cNvPr id="22" name="Shape 185">
            <a:extLst>
              <a:ext uri="{FF2B5EF4-FFF2-40B4-BE49-F238E27FC236}">
                <a16:creationId xmlns:a16="http://schemas.microsoft.com/office/drawing/2014/main" id="{28866DFF-694B-4B34-A7FD-588173AE3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IN" sz="3202" dirty="0"/>
              <a:t>Scattered reads do                          not combine</a:t>
            </a:r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82C0A227-FB9F-436E-A4FD-F4111E24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0771"/>
              </p:ext>
            </p:extLst>
          </p:nvPr>
        </p:nvGraphicFramePr>
        <p:xfrm>
          <a:off x="7469954" y="1681380"/>
          <a:ext cx="10165231" cy="1009925"/>
        </p:xfrm>
        <a:graphic>
          <a:graphicData uri="http://schemas.openxmlformats.org/drawingml/2006/table">
            <a:tbl>
              <a:tblPr/>
              <a:tblGrid>
                <a:gridCol w="462056">
                  <a:extLst>
                    <a:ext uri="{9D8B030D-6E8A-4147-A177-3AD203B41FA5}">
                      <a16:colId xmlns:a16="http://schemas.microsoft.com/office/drawing/2014/main" val="559327197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576634125"/>
                    </a:ext>
                  </a:extLst>
                </a:gridCol>
                <a:gridCol w="507662">
                  <a:extLst>
                    <a:ext uri="{9D8B030D-6E8A-4147-A177-3AD203B41FA5}">
                      <a16:colId xmlns:a16="http://schemas.microsoft.com/office/drawing/2014/main" val="69619116"/>
                    </a:ext>
                  </a:extLst>
                </a:gridCol>
                <a:gridCol w="416449">
                  <a:extLst>
                    <a:ext uri="{9D8B030D-6E8A-4147-A177-3AD203B41FA5}">
                      <a16:colId xmlns:a16="http://schemas.microsoft.com/office/drawing/2014/main" val="1393256409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90304647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18138289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147440295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26309959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871181086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25054305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30015161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198633849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03455850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3898325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03369557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448594057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96334781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14492311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68338680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001451606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19996211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453519773"/>
                    </a:ext>
                  </a:extLst>
                </a:gridCol>
              </a:tblGrid>
              <a:tr h="1009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10A1A6"/>
                        </a:solidFill>
                      </a:endParaRPr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rgbClr val="10A1A6"/>
                        </a:solidFill>
                      </a:endParaRPr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85CED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CE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CE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CE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8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00941"/>
                  </a:ext>
                </a:extLst>
              </a:tr>
            </a:tbl>
          </a:graphicData>
        </a:graphic>
      </p:graphicFrame>
      <p:graphicFrame>
        <p:nvGraphicFramePr>
          <p:cNvPr id="29" name="Table 17">
            <a:extLst>
              <a:ext uri="{FF2B5EF4-FFF2-40B4-BE49-F238E27FC236}">
                <a16:creationId xmlns:a16="http://schemas.microsoft.com/office/drawing/2014/main" id="{C97DCF27-3166-480A-9AE2-A5BD5C304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4630"/>
              </p:ext>
            </p:extLst>
          </p:nvPr>
        </p:nvGraphicFramePr>
        <p:xfrm>
          <a:off x="7437769" y="6811491"/>
          <a:ext cx="4034400" cy="958276"/>
        </p:xfrm>
        <a:graphic>
          <a:graphicData uri="http://schemas.openxmlformats.org/drawingml/2006/table">
            <a:tbl>
              <a:tblPr firstRow="1" bandRow="1"/>
              <a:tblGrid>
                <a:gridCol w="504300">
                  <a:extLst>
                    <a:ext uri="{9D8B030D-6E8A-4147-A177-3AD203B41FA5}">
                      <a16:colId xmlns:a16="http://schemas.microsoft.com/office/drawing/2014/main" val="1509857647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3046556914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2987547799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142260800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685879491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2437100300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3320580074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01367090"/>
                    </a:ext>
                  </a:extLst>
                </a:gridCol>
              </a:tblGrid>
              <a:tr h="958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4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EE2D4A"/>
                        </a:solidFill>
                      </a:endParaRPr>
                    </a:p>
                  </a:txBody>
                  <a:tcPr>
                    <a:solidFill>
                      <a:srgbClr val="EE2D4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2D4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2D4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2D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3244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7A14AF1-66C7-4478-AD02-C647AB289AAF}"/>
              </a:ext>
            </a:extLst>
          </p:cNvPr>
          <p:cNvSpPr txBox="1"/>
          <p:nvPr/>
        </p:nvSpPr>
        <p:spPr>
          <a:xfrm>
            <a:off x="7403629" y="11174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Global Memory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AE696-884B-43E6-A35E-D8FE926BCCD8}"/>
              </a:ext>
            </a:extLst>
          </p:cNvPr>
          <p:cNvSpPr txBox="1"/>
          <p:nvPr/>
        </p:nvSpPr>
        <p:spPr>
          <a:xfrm>
            <a:off x="11472169" y="7059796"/>
            <a:ext cx="1234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Threads</a:t>
            </a:r>
            <a:endParaRPr kumimoji="0" lang="en-US" sz="2802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A84D08-787A-4AFB-A71A-051337112E0C}"/>
              </a:ext>
            </a:extLst>
          </p:cNvPr>
          <p:cNvCxnSpPr>
            <a:cxnSpLocks/>
          </p:cNvCxnSpPr>
          <p:nvPr/>
        </p:nvCxnSpPr>
        <p:spPr>
          <a:xfrm flipV="1">
            <a:off x="7750612" y="2691305"/>
            <a:ext cx="0" cy="4089822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9E80D4-43F7-4958-A73E-2472F4022B4C}"/>
              </a:ext>
            </a:extLst>
          </p:cNvPr>
          <p:cNvCxnSpPr>
            <a:cxnSpLocks/>
          </p:cNvCxnSpPr>
          <p:nvPr/>
        </p:nvCxnSpPr>
        <p:spPr>
          <a:xfrm flipV="1">
            <a:off x="8204747" y="2691305"/>
            <a:ext cx="939253" cy="4077954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1099C3-B6CD-4772-9317-D3E829A4F047}"/>
              </a:ext>
            </a:extLst>
          </p:cNvPr>
          <p:cNvCxnSpPr>
            <a:cxnSpLocks/>
          </p:cNvCxnSpPr>
          <p:nvPr/>
        </p:nvCxnSpPr>
        <p:spPr>
          <a:xfrm flipV="1">
            <a:off x="8694671" y="2691305"/>
            <a:ext cx="1777088" cy="4066019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B90A4A-4BA9-4808-AA4E-5E7F38F4AA95}"/>
              </a:ext>
            </a:extLst>
          </p:cNvPr>
          <p:cNvCxnSpPr>
            <a:cxnSpLocks/>
          </p:cNvCxnSpPr>
          <p:nvPr/>
        </p:nvCxnSpPr>
        <p:spPr>
          <a:xfrm flipV="1">
            <a:off x="9267740" y="2691305"/>
            <a:ext cx="2569356" cy="4054151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284269-518D-4C8D-BB3D-2499219BD8E2}"/>
              </a:ext>
            </a:extLst>
          </p:cNvPr>
          <p:cNvCxnSpPr>
            <a:cxnSpLocks/>
          </p:cNvCxnSpPr>
          <p:nvPr/>
        </p:nvCxnSpPr>
        <p:spPr>
          <a:xfrm flipV="1">
            <a:off x="9707275" y="2691305"/>
            <a:ext cx="3607892" cy="4077944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095DC5-058A-4FB7-960B-FCBA929840B4}"/>
              </a:ext>
            </a:extLst>
          </p:cNvPr>
          <p:cNvCxnSpPr>
            <a:cxnSpLocks/>
          </p:cNvCxnSpPr>
          <p:nvPr/>
        </p:nvCxnSpPr>
        <p:spPr>
          <a:xfrm flipV="1">
            <a:off x="10221287" y="2691305"/>
            <a:ext cx="4434165" cy="4030432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4A20DA-D173-4A58-94CF-A45DC65C0C61}"/>
              </a:ext>
            </a:extLst>
          </p:cNvPr>
          <p:cNvCxnSpPr>
            <a:cxnSpLocks/>
          </p:cNvCxnSpPr>
          <p:nvPr/>
        </p:nvCxnSpPr>
        <p:spPr>
          <a:xfrm flipV="1">
            <a:off x="10771107" y="2691305"/>
            <a:ext cx="5312312" cy="4042336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85FF07-3107-4ED0-BFFE-F6DC41BB5830}"/>
              </a:ext>
            </a:extLst>
          </p:cNvPr>
          <p:cNvCxnSpPr>
            <a:cxnSpLocks/>
          </p:cNvCxnSpPr>
          <p:nvPr/>
        </p:nvCxnSpPr>
        <p:spPr>
          <a:xfrm flipV="1">
            <a:off x="11226089" y="2691305"/>
            <a:ext cx="6172563" cy="4054230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8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memory has high latency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Coalescing memory access is crucial to performance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Use packed, aligned data layouts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Summary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4710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Working with 2D and 3D Memory Layouts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108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Packt</vt:lpstr>
      <vt:lpstr>Using Memory Efficiently</vt:lpstr>
      <vt:lpstr>Memory Hierarchy</vt:lpstr>
      <vt:lpstr>Global Memory Latency</vt:lpstr>
      <vt:lpstr>Coalesced Memory Access</vt:lpstr>
      <vt:lpstr>Strided       Memory Access</vt:lpstr>
      <vt:lpstr>Summary</vt:lpstr>
      <vt:lpstr>Working with 2D and 3D Memory 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Ashwini Waghmare</dc:creator>
  <cp:lastModifiedBy>Tejaswini Kuthe</cp:lastModifiedBy>
  <cp:revision>67</cp:revision>
  <dcterms:modified xsi:type="dcterms:W3CDTF">2019-10-10T05:04:49Z</dcterms:modified>
</cp:coreProperties>
</file>