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77" r:id="rId3"/>
    <p:sldId id="278" r:id="rId4"/>
    <p:sldId id="279" r:id="rId5"/>
    <p:sldId id="280" r:id="rId6"/>
    <p:sldId id="281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1A6"/>
    <a:srgbClr val="3A5E87"/>
    <a:srgbClr val="42B7FD"/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10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8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8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59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6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8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Working with 2D and 3D Memory Layouts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Misaligned Memory Access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3202" dirty="0"/>
              <a:t>Adjacent threads split into    two transactions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3C0719EE-BC7F-4205-AC10-5D7612718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38475"/>
              </p:ext>
            </p:extLst>
          </p:nvPr>
        </p:nvGraphicFramePr>
        <p:xfrm>
          <a:off x="7332168" y="1275807"/>
          <a:ext cx="10165231" cy="1009925"/>
        </p:xfrm>
        <a:graphic>
          <a:graphicData uri="http://schemas.openxmlformats.org/drawingml/2006/table">
            <a:tbl>
              <a:tblPr/>
              <a:tblGrid>
                <a:gridCol w="462056">
                  <a:extLst>
                    <a:ext uri="{9D8B030D-6E8A-4147-A177-3AD203B41FA5}">
                      <a16:colId xmlns:a16="http://schemas.microsoft.com/office/drawing/2014/main" val="55932719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576634125"/>
                    </a:ext>
                  </a:extLst>
                </a:gridCol>
                <a:gridCol w="507662">
                  <a:extLst>
                    <a:ext uri="{9D8B030D-6E8A-4147-A177-3AD203B41FA5}">
                      <a16:colId xmlns:a16="http://schemas.microsoft.com/office/drawing/2014/main" val="69619116"/>
                    </a:ext>
                  </a:extLst>
                </a:gridCol>
                <a:gridCol w="416449">
                  <a:extLst>
                    <a:ext uri="{9D8B030D-6E8A-4147-A177-3AD203B41FA5}">
                      <a16:colId xmlns:a16="http://schemas.microsoft.com/office/drawing/2014/main" val="139325640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9030464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813828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47440295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26309959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87118108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25054305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001516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198633849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03455850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3898325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033695573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448594057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9633478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144923118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468338680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2001451606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1199962114"/>
                    </a:ext>
                  </a:extLst>
                </a:gridCol>
                <a:gridCol w="462056">
                  <a:extLst>
                    <a:ext uri="{9D8B030D-6E8A-4147-A177-3AD203B41FA5}">
                      <a16:colId xmlns:a16="http://schemas.microsoft.com/office/drawing/2014/main" val="3453519773"/>
                    </a:ext>
                  </a:extLst>
                </a:gridCol>
              </a:tblGrid>
              <a:tr h="100992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10A1A6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1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10A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0941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92FEC81-5131-40F3-9175-F97B591C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20446"/>
              </p:ext>
            </p:extLst>
          </p:nvPr>
        </p:nvGraphicFramePr>
        <p:xfrm>
          <a:off x="7299983" y="6405918"/>
          <a:ext cx="4034400" cy="958276"/>
        </p:xfrm>
        <a:graphic>
          <a:graphicData uri="http://schemas.openxmlformats.org/drawingml/2006/table">
            <a:tbl>
              <a:tblPr firstRow="1" bandRow="1"/>
              <a:tblGrid>
                <a:gridCol w="504300">
                  <a:extLst>
                    <a:ext uri="{9D8B030D-6E8A-4147-A177-3AD203B41FA5}">
                      <a16:colId xmlns:a16="http://schemas.microsoft.com/office/drawing/2014/main" val="1509857647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04655691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987547799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1422608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685879491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2437100300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3320580074"/>
                    </a:ext>
                  </a:extLst>
                </a:gridCol>
                <a:gridCol w="504300">
                  <a:extLst>
                    <a:ext uri="{9D8B030D-6E8A-4147-A177-3AD203B41FA5}">
                      <a16:colId xmlns:a16="http://schemas.microsoft.com/office/drawing/2014/main" val="101367090"/>
                    </a:ext>
                  </a:extLst>
                </a:gridCol>
              </a:tblGrid>
              <a:tr h="958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A5E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3244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54C653F-0569-4767-803D-E01129EC1DD1}"/>
              </a:ext>
            </a:extLst>
          </p:cNvPr>
          <p:cNvSpPr/>
          <p:nvPr/>
        </p:nvSpPr>
        <p:spPr>
          <a:xfrm>
            <a:off x="8251243" y="4165925"/>
            <a:ext cx="2673090" cy="914400"/>
          </a:xfrm>
          <a:prstGeom prst="rect">
            <a:avLst/>
          </a:prstGeom>
          <a:solidFill>
            <a:srgbClr val="3A5E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Arial"/>
              </a:rPr>
              <a:t>Coalesced Transaction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F4FBF35-4B75-4303-83E8-4A12D1B60465}"/>
              </a:ext>
            </a:extLst>
          </p:cNvPr>
          <p:cNvSpPr/>
          <p:nvPr/>
        </p:nvSpPr>
        <p:spPr>
          <a:xfrm>
            <a:off x="8893787" y="2339771"/>
            <a:ext cx="1387744" cy="1727286"/>
          </a:xfrm>
          <a:prstGeom prst="upArrow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D9AE5-F229-459C-9F48-94869CC82664}"/>
              </a:ext>
            </a:extLst>
          </p:cNvPr>
          <p:cNvSpPr txBox="1"/>
          <p:nvPr/>
        </p:nvSpPr>
        <p:spPr>
          <a:xfrm>
            <a:off x="7332168" y="715274"/>
            <a:ext cx="22854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Global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5DCF3-9617-4DAD-B4CA-982DF6177BAC}"/>
              </a:ext>
            </a:extLst>
          </p:cNvPr>
          <p:cNvSpPr txBox="1"/>
          <p:nvPr/>
        </p:nvSpPr>
        <p:spPr>
          <a:xfrm>
            <a:off x="11477394" y="6654223"/>
            <a:ext cx="13216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</a:rPr>
              <a:t>Threads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64E83-E147-4F8A-92BF-EC2F6DA24D13}"/>
              </a:ext>
            </a:extLst>
          </p:cNvPr>
          <p:cNvCxnSpPr>
            <a:cxnSpLocks/>
          </p:cNvCxnSpPr>
          <p:nvPr/>
        </p:nvCxnSpPr>
        <p:spPr>
          <a:xfrm flipV="1">
            <a:off x="11032078" y="5293713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626004-C95E-477B-8384-1AB7F522E80C}"/>
              </a:ext>
            </a:extLst>
          </p:cNvPr>
          <p:cNvCxnSpPr>
            <a:cxnSpLocks/>
          </p:cNvCxnSpPr>
          <p:nvPr/>
        </p:nvCxnSpPr>
        <p:spPr>
          <a:xfrm flipV="1">
            <a:off x="10537002" y="5293731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626431-B239-4E07-BF3B-BDDB034CACB1}"/>
              </a:ext>
            </a:extLst>
          </p:cNvPr>
          <p:cNvCxnSpPr>
            <a:cxnSpLocks/>
          </p:cNvCxnSpPr>
          <p:nvPr/>
        </p:nvCxnSpPr>
        <p:spPr>
          <a:xfrm flipV="1">
            <a:off x="10002578" y="5293751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F1C3D-4441-4C25-8525-8C312DE4BD2E}"/>
              </a:ext>
            </a:extLst>
          </p:cNvPr>
          <p:cNvCxnSpPr>
            <a:cxnSpLocks/>
          </p:cNvCxnSpPr>
          <p:nvPr/>
        </p:nvCxnSpPr>
        <p:spPr>
          <a:xfrm flipV="1">
            <a:off x="9551299" y="5293769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846F50-29B9-4718-B544-328862621B11}"/>
              </a:ext>
            </a:extLst>
          </p:cNvPr>
          <p:cNvCxnSpPr>
            <a:cxnSpLocks/>
          </p:cNvCxnSpPr>
          <p:nvPr/>
        </p:nvCxnSpPr>
        <p:spPr>
          <a:xfrm flipV="1">
            <a:off x="9052507" y="5293788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7F93B-9E10-4AA3-8339-1BBF8AE87780}"/>
              </a:ext>
            </a:extLst>
          </p:cNvPr>
          <p:cNvCxnSpPr>
            <a:cxnSpLocks/>
          </p:cNvCxnSpPr>
          <p:nvPr/>
        </p:nvCxnSpPr>
        <p:spPr>
          <a:xfrm flipV="1">
            <a:off x="8541840" y="5293807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93AD13-940E-4261-ABF0-8BF996639478}"/>
              </a:ext>
            </a:extLst>
          </p:cNvPr>
          <p:cNvCxnSpPr>
            <a:cxnSpLocks/>
          </p:cNvCxnSpPr>
          <p:nvPr/>
        </p:nvCxnSpPr>
        <p:spPr>
          <a:xfrm flipV="1">
            <a:off x="8007416" y="5293826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DD411-499A-4038-BB71-DEA5767C35DE}"/>
              </a:ext>
            </a:extLst>
          </p:cNvPr>
          <p:cNvCxnSpPr>
            <a:cxnSpLocks/>
          </p:cNvCxnSpPr>
          <p:nvPr/>
        </p:nvCxnSpPr>
        <p:spPr>
          <a:xfrm flipV="1">
            <a:off x="7520504" y="5293844"/>
            <a:ext cx="890633" cy="1106385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9B3ABB4-BB6E-4334-93E2-87F2035E31F7}"/>
              </a:ext>
            </a:extLst>
          </p:cNvPr>
          <p:cNvSpPr/>
          <p:nvPr/>
        </p:nvSpPr>
        <p:spPr>
          <a:xfrm>
            <a:off x="11104710" y="4165943"/>
            <a:ext cx="1793745" cy="914400"/>
          </a:xfrm>
          <a:prstGeom prst="rect">
            <a:avLst/>
          </a:prstGeom>
          <a:solidFill>
            <a:srgbClr val="3A5E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Arial"/>
              </a:rPr>
              <a:t>Coalesced Transaction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171DAED9-DB82-4504-90A0-73C0590B8AA4}"/>
              </a:ext>
            </a:extLst>
          </p:cNvPr>
          <p:cNvSpPr/>
          <p:nvPr/>
        </p:nvSpPr>
        <p:spPr>
          <a:xfrm>
            <a:off x="10844951" y="2339808"/>
            <a:ext cx="1387744" cy="1727286"/>
          </a:xfrm>
          <a:prstGeom prst="upArrow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9DFCE9-09F5-4DE8-B50D-7DE8C7528B4B}"/>
              </a:ext>
            </a:extLst>
          </p:cNvPr>
          <p:cNvCxnSpPr/>
          <p:nvPr/>
        </p:nvCxnSpPr>
        <p:spPr>
          <a:xfrm>
            <a:off x="11029881" y="1289977"/>
            <a:ext cx="11289" cy="997608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2D Grid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IN" sz="3202" dirty="0"/>
              <a:t>Some rows are misaligned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20C55-8678-4579-BDFC-F3AFB98F1DC6}"/>
              </a:ext>
            </a:extLst>
          </p:cNvPr>
          <p:cNvSpPr txBox="1"/>
          <p:nvPr/>
        </p:nvSpPr>
        <p:spPr>
          <a:xfrm>
            <a:off x="7318806" y="2907705"/>
            <a:ext cx="1083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Y=0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75670-8F7E-4DB7-915B-83BEBC243154}"/>
              </a:ext>
            </a:extLst>
          </p:cNvPr>
          <p:cNvSpPr/>
          <p:nvPr/>
        </p:nvSpPr>
        <p:spPr>
          <a:xfrm>
            <a:off x="8322983" y="2715747"/>
            <a:ext cx="1974911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0</a:t>
            </a:r>
            <a:endParaRPr lang="en-US" sz="2500" dirty="0">
              <a:latin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09DBD-B574-4AF9-961F-63E043EDEC2D}"/>
              </a:ext>
            </a:extLst>
          </p:cNvPr>
          <p:cNvSpPr/>
          <p:nvPr/>
        </p:nvSpPr>
        <p:spPr>
          <a:xfrm>
            <a:off x="10449209" y="2715776"/>
            <a:ext cx="1910740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0C21D-579F-48FD-BCBC-B70765894E0D}"/>
              </a:ext>
            </a:extLst>
          </p:cNvPr>
          <p:cNvSpPr txBox="1"/>
          <p:nvPr/>
        </p:nvSpPr>
        <p:spPr>
          <a:xfrm>
            <a:off x="12511264" y="2907734"/>
            <a:ext cx="1083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4296A-99B0-45A9-A5E5-027E89C6344B}"/>
              </a:ext>
            </a:extLst>
          </p:cNvPr>
          <p:cNvSpPr/>
          <p:nvPr/>
        </p:nvSpPr>
        <p:spPr>
          <a:xfrm>
            <a:off x="13399039" y="2715805"/>
            <a:ext cx="1447377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N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9BC9BB9-6E38-415A-ADC6-56B5420278AF}"/>
              </a:ext>
            </a:extLst>
          </p:cNvPr>
          <p:cNvSpPr/>
          <p:nvPr/>
        </p:nvSpPr>
        <p:spPr>
          <a:xfrm rot="5400000">
            <a:off x="9105505" y="1484088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A1224A-A5BD-4D33-9AF3-92599052E84D}"/>
              </a:ext>
            </a:extLst>
          </p:cNvPr>
          <p:cNvSpPr txBox="1"/>
          <p:nvPr/>
        </p:nvSpPr>
        <p:spPr>
          <a:xfrm>
            <a:off x="8539236" y="1810528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323500AD-F665-4A74-89A9-C11D2D75074E}"/>
              </a:ext>
            </a:extLst>
          </p:cNvPr>
          <p:cNvSpPr/>
          <p:nvPr/>
        </p:nvSpPr>
        <p:spPr>
          <a:xfrm rot="5400000">
            <a:off x="11218669" y="1484117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5566C19-649D-4381-9966-2A1CB108A941}"/>
              </a:ext>
            </a:extLst>
          </p:cNvPr>
          <p:cNvSpPr/>
          <p:nvPr/>
        </p:nvSpPr>
        <p:spPr>
          <a:xfrm rot="5400000">
            <a:off x="14218863" y="1497424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74B78-43F6-41C1-8F53-CF1129FF9491}"/>
              </a:ext>
            </a:extLst>
          </p:cNvPr>
          <p:cNvSpPr txBox="1"/>
          <p:nvPr/>
        </p:nvSpPr>
        <p:spPr>
          <a:xfrm>
            <a:off x="7307517" y="5563412"/>
            <a:ext cx="1083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Y=1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259332-13C2-49B1-852E-97162DC7991E}"/>
              </a:ext>
            </a:extLst>
          </p:cNvPr>
          <p:cNvSpPr/>
          <p:nvPr/>
        </p:nvSpPr>
        <p:spPr>
          <a:xfrm>
            <a:off x="8311958" y="5371454"/>
            <a:ext cx="1857354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A5795C-808F-4842-86A8-6E8D9E41CB46}"/>
              </a:ext>
            </a:extLst>
          </p:cNvPr>
          <p:cNvSpPr/>
          <p:nvPr/>
        </p:nvSpPr>
        <p:spPr>
          <a:xfrm>
            <a:off x="10438744" y="5371483"/>
            <a:ext cx="1857354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270125-9A8D-4059-81D9-121B98B21043}"/>
              </a:ext>
            </a:extLst>
          </p:cNvPr>
          <p:cNvSpPr txBox="1"/>
          <p:nvPr/>
        </p:nvSpPr>
        <p:spPr>
          <a:xfrm>
            <a:off x="12580940" y="5523606"/>
            <a:ext cx="1083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674F5B-06FB-4D7E-92A3-78047D81F7B0}"/>
              </a:ext>
            </a:extLst>
          </p:cNvPr>
          <p:cNvSpPr/>
          <p:nvPr/>
        </p:nvSpPr>
        <p:spPr>
          <a:xfrm>
            <a:off x="13468858" y="5371512"/>
            <a:ext cx="1377558" cy="847976"/>
          </a:xfrm>
          <a:prstGeom prst="rect">
            <a:avLst/>
          </a:prstGeom>
          <a:solidFill>
            <a:srgbClr val="10A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Calibri" panose="020F0502020204030204" pitchFamily="34" charset="0"/>
                <a:cs typeface="Arial"/>
              </a:rPr>
              <a:t>Warp N</a:t>
            </a: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383C5EFA-DFA8-432F-93C8-E55BCF95A9FD}"/>
              </a:ext>
            </a:extLst>
          </p:cNvPr>
          <p:cNvSpPr/>
          <p:nvPr/>
        </p:nvSpPr>
        <p:spPr>
          <a:xfrm rot="5400000">
            <a:off x="10080041" y="4099989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35167D2-2CE1-4692-AB88-216D9F6A801B}"/>
              </a:ext>
            </a:extLst>
          </p:cNvPr>
          <p:cNvSpPr/>
          <p:nvPr/>
        </p:nvSpPr>
        <p:spPr>
          <a:xfrm rot="5400000">
            <a:off x="12219994" y="4100018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94478D-8302-4FE4-94F0-A209102BFF5E}"/>
              </a:ext>
            </a:extLst>
          </p:cNvPr>
          <p:cNvSpPr/>
          <p:nvPr/>
        </p:nvSpPr>
        <p:spPr>
          <a:xfrm>
            <a:off x="12668828" y="4392046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9BC3504F-9C5D-4BB7-A454-2C15F232AA10}"/>
              </a:ext>
            </a:extLst>
          </p:cNvPr>
          <p:cNvSpPr/>
          <p:nvPr/>
        </p:nvSpPr>
        <p:spPr>
          <a:xfrm rot="5400000">
            <a:off x="15032435" y="4100017"/>
            <a:ext cx="312210" cy="19107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B060F3-D61E-4835-8D2E-8692F81EB084}"/>
              </a:ext>
            </a:extLst>
          </p:cNvPr>
          <p:cNvSpPr txBox="1"/>
          <p:nvPr/>
        </p:nvSpPr>
        <p:spPr>
          <a:xfrm>
            <a:off x="10734061" y="1814296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0F0615-F39C-4FF1-AB48-DD43878045D1}"/>
              </a:ext>
            </a:extLst>
          </p:cNvPr>
          <p:cNvSpPr txBox="1"/>
          <p:nvPr/>
        </p:nvSpPr>
        <p:spPr>
          <a:xfrm>
            <a:off x="13664010" y="1847027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7F5CD6-5BAE-4EFB-B251-7C7F1301F09F}"/>
              </a:ext>
            </a:extLst>
          </p:cNvPr>
          <p:cNvSpPr txBox="1"/>
          <p:nvPr/>
        </p:nvSpPr>
        <p:spPr>
          <a:xfrm>
            <a:off x="7740645" y="4489457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898876A3-11DC-4C0C-B763-5F4F5C0740A9}"/>
              </a:ext>
            </a:extLst>
          </p:cNvPr>
          <p:cNvSpPr/>
          <p:nvPr/>
        </p:nvSpPr>
        <p:spPr>
          <a:xfrm rot="5400000">
            <a:off x="8191118" y="4374064"/>
            <a:ext cx="312210" cy="13625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1AE040-9B4B-4DCA-A3FF-BB7285113820}"/>
              </a:ext>
            </a:extLst>
          </p:cNvPr>
          <p:cNvSpPr txBox="1"/>
          <p:nvPr/>
        </p:nvSpPr>
        <p:spPr>
          <a:xfrm>
            <a:off x="9534691" y="4489457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D0414C-4A80-4859-8FDE-46A6194C0AC6}"/>
              </a:ext>
            </a:extLst>
          </p:cNvPr>
          <p:cNvSpPr txBox="1"/>
          <p:nvPr/>
        </p:nvSpPr>
        <p:spPr>
          <a:xfrm>
            <a:off x="11391557" y="4489457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61480-2446-4F29-8AE6-A8DA049E1835}"/>
              </a:ext>
            </a:extLst>
          </p:cNvPr>
          <p:cNvSpPr txBox="1"/>
          <p:nvPr/>
        </p:nvSpPr>
        <p:spPr>
          <a:xfrm>
            <a:off x="14607684" y="4489457"/>
            <a:ext cx="1340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Calibri" panose="020F0502020204030204" pitchFamily="34" charset="0"/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0941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Each row is padded to ensure alignment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Allocate with </a:t>
            </a:r>
            <a:r>
              <a:rPr lang="en-IN" sz="4002" dirty="0" err="1">
                <a:solidFill>
                  <a:srgbClr val="434343"/>
                </a:solidFill>
              </a:rPr>
              <a:t>cudaMallocPitch</a:t>
            </a:r>
            <a:r>
              <a:rPr lang="en-IN" sz="4002" dirty="0">
                <a:solidFill>
                  <a:srgbClr val="434343"/>
                </a:solidFill>
              </a:rPr>
              <a:t>()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Copy with cudaMemcpy2D()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2D Memory Layouts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63812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2D Memory Layouts (Continued)</a:t>
            </a:r>
            <a:endParaRPr lang="en" sz="4402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727C6-477A-4D55-8608-59377E4C96F2}"/>
              </a:ext>
            </a:extLst>
          </p:cNvPr>
          <p:cNvSpPr/>
          <p:nvPr/>
        </p:nvSpPr>
        <p:spPr>
          <a:xfrm>
            <a:off x="1002082" y="2238903"/>
            <a:ext cx="10885118" cy="242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0">
              <a:lnSpc>
                <a:spcPct val="150000"/>
              </a:lnSpc>
              <a:buClr>
                <a:srgbClr val="737373"/>
              </a:buClr>
              <a:buSzPts val="4002"/>
            </a:pPr>
            <a:r>
              <a:rPr lang="en" sz="35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cudaMalloc3D(cudaPitchedPtr* ptr, </a:t>
            </a:r>
            <a:endParaRPr lang="en-US" sz="35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3200" indent="0">
              <a:lnSpc>
                <a:spcPct val="150000"/>
              </a:lnSpc>
              <a:buSzPts val="4002"/>
            </a:pPr>
            <a:r>
              <a:rPr lang="en" sz="35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 cudaExtent extent)</a:t>
            </a:r>
          </a:p>
          <a:p>
            <a:pPr marL="203200" indent="0">
              <a:lnSpc>
                <a:spcPct val="150000"/>
              </a:lnSpc>
            </a:pPr>
            <a:r>
              <a:rPr lang="en" sz="35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cudaMemcpy3D(constcudaMemcpy3DParms* p) </a:t>
            </a:r>
          </a:p>
        </p:txBody>
      </p:sp>
    </p:spTree>
    <p:extLst>
      <p:ext uri="{BB962C8B-B14F-4D97-AF65-F5344CB8AC3E}">
        <p14:creationId xmlns:p14="http://schemas.microsoft.com/office/powerpoint/2010/main" val="35148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2D or 3D grids require matching memory layouts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Corrected alignment reduces latency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Learned about </a:t>
            </a:r>
            <a:r>
              <a:rPr lang="en-IN" sz="4002" dirty="0" err="1">
                <a:solidFill>
                  <a:srgbClr val="434343"/>
                </a:solidFill>
              </a:rPr>
              <a:t>cudaMallocPitch</a:t>
            </a:r>
            <a:r>
              <a:rPr lang="en-IN" sz="4002" dirty="0">
                <a:solidFill>
                  <a:srgbClr val="434343"/>
                </a:solidFill>
              </a:rPr>
              <a:t>() for 2D grids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Learned about cudaMalloc3D() for 3D grids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Summary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8157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Texture and Constant Memory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126</Words>
  <Application>Microsoft Office PowerPoint</Application>
  <PresentationFormat>Custom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Calibri</vt:lpstr>
      <vt:lpstr>Roboto</vt:lpstr>
      <vt:lpstr>Packt</vt:lpstr>
      <vt:lpstr>Working with 2D and 3D Memory Layouts</vt:lpstr>
      <vt:lpstr>Misaligned Memory Access</vt:lpstr>
      <vt:lpstr>2D Grid</vt:lpstr>
      <vt:lpstr>2D Memory Layouts</vt:lpstr>
      <vt:lpstr>2D Memory Layouts (Continued)</vt:lpstr>
      <vt:lpstr>Summary</vt:lpstr>
      <vt:lpstr>Texture and Constant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Ashwini Waghmare</cp:lastModifiedBy>
  <cp:revision>56</cp:revision>
  <dcterms:modified xsi:type="dcterms:W3CDTF">2019-10-07T11:33:05Z</dcterms:modified>
</cp:coreProperties>
</file>