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69" r:id="rId2"/>
    <p:sldId id="277" r:id="rId3"/>
    <p:sldId id="278" r:id="rId4"/>
    <p:sldId id="279" r:id="rId5"/>
    <p:sldId id="280" r:id="rId6"/>
    <p:sldId id="281" r:id="rId7"/>
    <p:sldId id="271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34" y="108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05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57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06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72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24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Texture and Constant Memory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35392" y="715274"/>
            <a:ext cx="5852466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Memory Hierarchy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3458031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Global: Large and                       high latency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L2 cache: Medium latency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SM caches: Lower latency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Registers: Lowest latency</a:t>
            </a:r>
          </a:p>
        </p:txBody>
      </p:sp>
      <p:sp>
        <p:nvSpPr>
          <p:cNvPr id="18" name="Shape 186">
            <a:extLst>
              <a:ext uri="{FF2B5EF4-FFF2-40B4-BE49-F238E27FC236}">
                <a16:creationId xmlns:a16="http://schemas.microsoft.com/office/drawing/2014/main" id="{D34F66E8-91FE-44C6-9739-DBE1FA2416AC}"/>
              </a:ext>
            </a:extLst>
          </p:cNvPr>
          <p:cNvSpPr txBox="1">
            <a:spLocks/>
          </p:cNvSpPr>
          <p:nvPr/>
        </p:nvSpPr>
        <p:spPr>
          <a:xfrm>
            <a:off x="8210522" y="1027828"/>
            <a:ext cx="7511279" cy="1339591"/>
          </a:xfrm>
          <a:prstGeom prst="rect">
            <a:avLst/>
          </a:prstGeom>
          <a:solidFill>
            <a:srgbClr val="3E5DAA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IN"/>
              <a:t>Global Memory</a:t>
            </a:r>
            <a:endParaRPr lang="en-IN" dirty="0"/>
          </a:p>
        </p:txBody>
      </p:sp>
      <p:cxnSp>
        <p:nvCxnSpPr>
          <p:cNvPr id="19" name="Shape 187">
            <a:extLst>
              <a:ext uri="{FF2B5EF4-FFF2-40B4-BE49-F238E27FC236}">
                <a16:creationId xmlns:a16="http://schemas.microsoft.com/office/drawing/2014/main" id="{D699F69C-6B5E-4571-8A74-9CD27CA972D9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1966162" y="2367419"/>
            <a:ext cx="1" cy="55844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188">
            <a:extLst>
              <a:ext uri="{FF2B5EF4-FFF2-40B4-BE49-F238E27FC236}">
                <a16:creationId xmlns:a16="http://schemas.microsoft.com/office/drawing/2014/main" id="{9EFA7639-1A47-432B-92DB-3AA37FBF05C4}"/>
              </a:ext>
            </a:extLst>
          </p:cNvPr>
          <p:cNvSpPr txBox="1">
            <a:spLocks/>
          </p:cNvSpPr>
          <p:nvPr/>
        </p:nvSpPr>
        <p:spPr>
          <a:xfrm>
            <a:off x="8210523" y="2925862"/>
            <a:ext cx="7511279" cy="1339592"/>
          </a:xfrm>
          <a:prstGeom prst="rect">
            <a:avLst/>
          </a:prstGeom>
          <a:solidFill>
            <a:srgbClr val="4C3896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IN"/>
              <a:t>L2 Cache</a:t>
            </a:r>
            <a:endParaRPr lang="en-IN" dirty="0"/>
          </a:p>
        </p:txBody>
      </p:sp>
      <p:cxnSp>
        <p:nvCxnSpPr>
          <p:cNvPr id="21" name="Shape 189">
            <a:extLst>
              <a:ext uri="{FF2B5EF4-FFF2-40B4-BE49-F238E27FC236}">
                <a16:creationId xmlns:a16="http://schemas.microsoft.com/office/drawing/2014/main" id="{8A5D9C54-BBC2-494F-BCC1-22D3F31642D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0088342" y="4265454"/>
            <a:ext cx="1877821" cy="55844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Shape 190">
            <a:extLst>
              <a:ext uri="{FF2B5EF4-FFF2-40B4-BE49-F238E27FC236}">
                <a16:creationId xmlns:a16="http://schemas.microsoft.com/office/drawing/2014/main" id="{4BF105F4-A63D-45E0-BF0F-48DA44CC7A6A}"/>
              </a:ext>
            </a:extLst>
          </p:cNvPr>
          <p:cNvSpPr txBox="1">
            <a:spLocks/>
          </p:cNvSpPr>
          <p:nvPr/>
        </p:nvSpPr>
        <p:spPr>
          <a:xfrm>
            <a:off x="8325159" y="4823897"/>
            <a:ext cx="3526366" cy="4307577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/>
              <a:t>SM</a:t>
            </a:r>
            <a:endParaRPr lang="en" dirty="0"/>
          </a:p>
        </p:txBody>
      </p:sp>
      <p:cxnSp>
        <p:nvCxnSpPr>
          <p:cNvPr id="23" name="Shape 189">
            <a:extLst>
              <a:ext uri="{FF2B5EF4-FFF2-40B4-BE49-F238E27FC236}">
                <a16:creationId xmlns:a16="http://schemas.microsoft.com/office/drawing/2014/main" id="{74F1FE6B-975D-43E0-BA22-3E133100C09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1966161" y="4263180"/>
            <a:ext cx="2258437" cy="560716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190">
            <a:extLst>
              <a:ext uri="{FF2B5EF4-FFF2-40B4-BE49-F238E27FC236}">
                <a16:creationId xmlns:a16="http://schemas.microsoft.com/office/drawing/2014/main" id="{20C9822B-A04A-46DD-A700-08A0D48F6AC9}"/>
              </a:ext>
            </a:extLst>
          </p:cNvPr>
          <p:cNvSpPr txBox="1">
            <a:spLocks/>
          </p:cNvSpPr>
          <p:nvPr/>
        </p:nvSpPr>
        <p:spPr>
          <a:xfrm>
            <a:off x="12461415" y="4823896"/>
            <a:ext cx="3526366" cy="4307577"/>
          </a:xfrm>
          <a:prstGeom prst="rect">
            <a:avLst/>
          </a:prstGeom>
          <a:solidFill>
            <a:srgbClr val="BE1A8C"/>
          </a:solidFill>
          <a:ln>
            <a:noFill/>
          </a:ln>
        </p:spPr>
        <p:txBody>
          <a:bodyPr lIns="182874" tIns="182874" rIns="182874" bIns="182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dirty="0"/>
              <a:t>SM</a:t>
            </a:r>
            <a:endParaRPr lang="e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44F4A6-ECA5-468F-B449-E6659450F9B2}"/>
              </a:ext>
            </a:extLst>
          </p:cNvPr>
          <p:cNvSpPr/>
          <p:nvPr/>
        </p:nvSpPr>
        <p:spPr>
          <a:xfrm>
            <a:off x="8680537" y="5862181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Texture cache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5FC5E7-4227-4D09-A10A-DCCCCED60C49}"/>
              </a:ext>
            </a:extLst>
          </p:cNvPr>
          <p:cNvSpPr/>
          <p:nvPr/>
        </p:nvSpPr>
        <p:spPr>
          <a:xfrm>
            <a:off x="8679164" y="6671144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alibri" panose="020F0502020204030204" pitchFamily="34" charset="0"/>
              </a:rPr>
              <a:t>Constant cache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CF3D93-8FA0-4D8A-A51F-D2856567B910}"/>
              </a:ext>
            </a:extLst>
          </p:cNvPr>
          <p:cNvSpPr/>
          <p:nvPr/>
        </p:nvSpPr>
        <p:spPr>
          <a:xfrm>
            <a:off x="8679164" y="7480107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>
                <a:latin typeface="Calibri" panose="020F0502020204030204" pitchFamily="34" charset="0"/>
              </a:rPr>
              <a:t>Shared</a:t>
            </a:r>
            <a:r>
              <a:rPr lang="en-US" sz="2500" dirty="0">
                <a:latin typeface="Calibri" panose="020F0502020204030204" pitchFamily="34" charset="0"/>
              </a:rPr>
              <a:t> Memory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1E4443-F135-4CBD-818A-8504F75E4BB9}"/>
              </a:ext>
            </a:extLst>
          </p:cNvPr>
          <p:cNvSpPr/>
          <p:nvPr/>
        </p:nvSpPr>
        <p:spPr>
          <a:xfrm>
            <a:off x="8679164" y="8210469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Registers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60DCFB-B042-4C4B-8D32-91972F05328B}"/>
              </a:ext>
            </a:extLst>
          </p:cNvPr>
          <p:cNvSpPr/>
          <p:nvPr/>
        </p:nvSpPr>
        <p:spPr>
          <a:xfrm>
            <a:off x="12828289" y="5862181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Texture cache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0F1D10-5555-40F7-9336-C8E2A2ABF584}"/>
              </a:ext>
            </a:extLst>
          </p:cNvPr>
          <p:cNvSpPr/>
          <p:nvPr/>
        </p:nvSpPr>
        <p:spPr>
          <a:xfrm>
            <a:off x="12826916" y="6671144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latin typeface="Calibri" panose="020F0502020204030204" pitchFamily="34" charset="0"/>
              </a:rPr>
              <a:t>Constant cache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B55B0C-2FF5-4EF6-A2CC-58372BDD5EDB}"/>
              </a:ext>
            </a:extLst>
          </p:cNvPr>
          <p:cNvSpPr/>
          <p:nvPr/>
        </p:nvSpPr>
        <p:spPr>
          <a:xfrm>
            <a:off x="12826916" y="7480107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>
                <a:latin typeface="Calibri" panose="020F0502020204030204" pitchFamily="34" charset="0"/>
              </a:rPr>
              <a:t>Shared</a:t>
            </a:r>
            <a:r>
              <a:rPr lang="en-US" sz="2500" dirty="0">
                <a:latin typeface="Calibri" panose="020F0502020204030204" pitchFamily="34" charset="0"/>
              </a:rPr>
              <a:t> Memory</a:t>
            </a:r>
            <a:endParaRPr lang="en-IN" sz="2500" dirty="0">
              <a:latin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8BAD28-3D2A-46A8-8AF6-E7923921C80F}"/>
              </a:ext>
            </a:extLst>
          </p:cNvPr>
          <p:cNvSpPr/>
          <p:nvPr/>
        </p:nvSpPr>
        <p:spPr>
          <a:xfrm>
            <a:off x="12826916" y="8210469"/>
            <a:ext cx="2818356" cy="501041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</a:rPr>
              <a:t>Registers</a:t>
            </a:r>
            <a:endParaRPr lang="en-IN" sz="25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Read-only for kernels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Cached on the SM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Fast when all threads read the same address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Constant Memory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5527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Read-only for kernels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Cached on the SM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Optimized for 2D locality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Texture Memory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40158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Handles filtering, bounce checking, and so on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Some boilerplate to set up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Data should be copied to CUDA Arrays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Texture API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6233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Constant memory: Fast when all threads read the same address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Texture memory: Fast when threads read nearby addresses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Both use specialized caches on the SM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Summary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94634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Instruction and Control </a:t>
            </a:r>
            <a:br>
              <a:rPr lang="en-IN" dirty="0"/>
            </a:br>
            <a:r>
              <a:rPr lang="en-IN" dirty="0"/>
              <a:t>Flow Optimizations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132</Words>
  <Application>Microsoft Office PowerPoint</Application>
  <PresentationFormat>Custom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Roboto</vt:lpstr>
      <vt:lpstr>Packt</vt:lpstr>
      <vt:lpstr>Texture and Constant Memory</vt:lpstr>
      <vt:lpstr>Memory Hierarchy</vt:lpstr>
      <vt:lpstr>Constant Memory</vt:lpstr>
      <vt:lpstr>Texture Memory</vt:lpstr>
      <vt:lpstr>Texture API</vt:lpstr>
      <vt:lpstr>Summary</vt:lpstr>
      <vt:lpstr>Instruction and Control  Flow 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Ashwini Waghmare</dc:creator>
  <cp:lastModifiedBy>Ashwini Waghmare</cp:lastModifiedBy>
  <cp:revision>44</cp:revision>
  <dcterms:modified xsi:type="dcterms:W3CDTF">2019-10-11T06:35:59Z</dcterms:modified>
</cp:coreProperties>
</file>