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  <p:sldMasterId id="2147483670" r:id="rId2"/>
  </p:sldMasterIdLst>
  <p:notesMasterIdLst>
    <p:notesMasterId r:id="rId13"/>
  </p:notesMasterIdLst>
  <p:sldIdLst>
    <p:sldId id="274" r:id="rId3"/>
    <p:sldId id="269" r:id="rId4"/>
    <p:sldId id="278" r:id="rId5"/>
    <p:sldId id="277" r:id="rId6"/>
    <p:sldId id="279" r:id="rId7"/>
    <p:sldId id="280" r:id="rId8"/>
    <p:sldId id="281" r:id="rId9"/>
    <p:sldId id="282" r:id="rId10"/>
    <p:sldId id="283" r:id="rId11"/>
    <p:sldId id="271" r:id="rId12"/>
  </p:sldIdLst>
  <p:sldSz cx="18288000" cy="10282238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Robot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5487"/>
    <a:srgbClr val="078E4A"/>
    <a:srgbClr val="10A1A6"/>
    <a:srgbClr val="F370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80" d="100"/>
          <a:sy n="80" d="100"/>
        </p:scale>
        <p:origin x="192" y="108"/>
      </p:cViewPr>
      <p:guideLst>
        <p:guide orient="horz" pos="3239"/>
        <p:guide pos="5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43305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1pPr>
    <a:lvl2pPr marL="914713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2pPr>
    <a:lvl3pPr marL="182942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3pPr>
    <a:lvl4pPr marL="2744137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4pPr>
    <a:lvl5pPr marL="365884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5pPr>
    <a:lvl6pPr marL="4573561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6pPr>
    <a:lvl7pPr marL="5488274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7pPr>
    <a:lvl8pPr marL="640298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8pPr>
    <a:lvl9pPr marL="731769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9676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228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780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6580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3091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4054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4728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3599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0361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933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5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5"/>
            </a:lvl2pPr>
            <a:lvl3pPr lvl="2" rtl="0">
              <a:spcBef>
                <a:spcPts val="0"/>
              </a:spcBef>
              <a:buSzPct val="100000"/>
              <a:defRPr sz="9605"/>
            </a:lvl3pPr>
            <a:lvl4pPr lvl="3" rtl="0">
              <a:spcBef>
                <a:spcPts val="0"/>
              </a:spcBef>
              <a:buSzPct val="100000"/>
              <a:defRPr sz="9605"/>
            </a:lvl4pPr>
            <a:lvl5pPr lvl="4" rtl="0">
              <a:spcBef>
                <a:spcPts val="0"/>
              </a:spcBef>
              <a:buSzPct val="100000"/>
              <a:defRPr sz="9605"/>
            </a:lvl5pPr>
            <a:lvl6pPr lvl="5" rtl="0">
              <a:spcBef>
                <a:spcPts val="0"/>
              </a:spcBef>
              <a:buSzPct val="100000"/>
              <a:defRPr sz="9605"/>
            </a:lvl6pPr>
            <a:lvl7pPr lvl="6" rtl="0">
              <a:spcBef>
                <a:spcPts val="0"/>
              </a:spcBef>
              <a:buSzPct val="100000"/>
              <a:defRPr sz="9605"/>
            </a:lvl7pPr>
            <a:lvl8pPr lvl="7" rtl="0">
              <a:spcBef>
                <a:spcPts val="0"/>
              </a:spcBef>
              <a:buSzPct val="100000"/>
              <a:defRPr sz="9605"/>
            </a:lvl8pPr>
            <a:lvl9pPr lvl="8" rtl="0">
              <a:spcBef>
                <a:spcPts val="0"/>
              </a:spcBef>
              <a:buSzPct val="100000"/>
              <a:defRPr sz="9605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1" y="3636868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775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775"/>
            </a:lvl2pPr>
            <a:lvl3pPr lvl="2" rtl="0">
              <a:spcBef>
                <a:spcPts val="0"/>
              </a:spcBef>
              <a:buSzPct val="100000"/>
              <a:defRPr sz="9775"/>
            </a:lvl3pPr>
            <a:lvl4pPr lvl="3" rtl="0">
              <a:spcBef>
                <a:spcPts val="0"/>
              </a:spcBef>
              <a:buSzPct val="100000"/>
              <a:defRPr sz="9775"/>
            </a:lvl4pPr>
            <a:lvl5pPr lvl="4" rtl="0">
              <a:spcBef>
                <a:spcPts val="0"/>
              </a:spcBef>
              <a:buSzPct val="100000"/>
              <a:defRPr sz="9775"/>
            </a:lvl5pPr>
            <a:lvl6pPr lvl="5" rtl="0">
              <a:spcBef>
                <a:spcPts val="0"/>
              </a:spcBef>
              <a:buSzPct val="100000"/>
              <a:defRPr sz="9775"/>
            </a:lvl6pPr>
            <a:lvl7pPr lvl="6" rtl="0">
              <a:spcBef>
                <a:spcPts val="0"/>
              </a:spcBef>
              <a:buSzPct val="100000"/>
              <a:defRPr sz="9775"/>
            </a:lvl7pPr>
            <a:lvl8pPr lvl="7" rtl="0">
              <a:spcBef>
                <a:spcPts val="0"/>
              </a:spcBef>
              <a:buSzPct val="100000"/>
              <a:defRPr sz="9775"/>
            </a:lvl8pPr>
            <a:lvl9pPr lvl="8" rtl="0">
              <a:spcBef>
                <a:spcPts val="0"/>
              </a:spcBef>
              <a:buSzPct val="100000"/>
              <a:defRPr sz="9775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1" y="5575679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8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8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8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8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8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8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8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8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8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7293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6113" tIns="186113" rIns="186113" bIns="186113" anchor="ctr" anchorCtr="0">
            <a:noAutofit/>
          </a:bodyPr>
          <a:lstStyle/>
          <a:p>
            <a:endParaRPr sz="3767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2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6113" tIns="186113" rIns="186113" bIns="186113" anchor="ctr" anchorCtr="0">
            <a:noAutofit/>
          </a:bodyPr>
          <a:lstStyle/>
          <a:p>
            <a:endParaRPr sz="3767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1" y="9389302"/>
            <a:ext cx="16764000" cy="892986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9727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85733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5302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81277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60991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0495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4" name="Shape 34"/>
          <p:cNvSpPr/>
          <p:nvPr/>
        </p:nvSpPr>
        <p:spPr>
          <a:xfrm>
            <a:off x="0" y="1312097"/>
            <a:ext cx="18288000" cy="217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2"/>
            </a:lvl1pPr>
            <a:lvl2pPr lvl="1" rtl="0">
              <a:spcBef>
                <a:spcPts val="0"/>
              </a:spcBef>
              <a:buSzPct val="100000"/>
              <a:defRPr sz="3602"/>
            </a:lvl2pPr>
            <a:lvl3pPr lvl="2" rtl="0">
              <a:spcBef>
                <a:spcPts val="0"/>
              </a:spcBef>
              <a:buSzPct val="100000"/>
              <a:defRPr sz="3602"/>
            </a:lvl3pPr>
            <a:lvl4pPr lvl="3" rtl="0">
              <a:spcBef>
                <a:spcPts val="0"/>
              </a:spcBef>
              <a:buSzPct val="100000"/>
              <a:defRPr sz="3602"/>
            </a:lvl4pPr>
            <a:lvl5pPr lvl="4" rtl="0">
              <a:spcBef>
                <a:spcPts val="0"/>
              </a:spcBef>
              <a:buSzPct val="100000"/>
              <a:defRPr sz="3602"/>
            </a:lvl5pPr>
            <a:lvl6pPr lvl="5" rtl="0">
              <a:spcBef>
                <a:spcPts val="0"/>
              </a:spcBef>
              <a:buSzPct val="100000"/>
              <a:defRPr sz="3602"/>
            </a:lvl6pPr>
            <a:lvl7pPr lvl="6" rtl="0">
              <a:spcBef>
                <a:spcPts val="0"/>
              </a:spcBef>
              <a:buSzPct val="100000"/>
              <a:defRPr sz="3602"/>
            </a:lvl7pPr>
            <a:lvl8pPr lvl="7" rtl="0">
              <a:spcBef>
                <a:spcPts val="0"/>
              </a:spcBef>
              <a:buSzPct val="100000"/>
              <a:defRPr sz="3602"/>
            </a:lvl8pPr>
            <a:lvl9pPr lvl="8" rtl="0">
              <a:spcBef>
                <a:spcPts val="0"/>
              </a:spcBef>
              <a:buSzPct val="100000"/>
              <a:defRPr sz="3602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57669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59694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75843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 Summar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 flipH="1">
            <a:off x="1" y="2"/>
            <a:ext cx="9144000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699" tIns="182699" rIns="182699" bIns="182699" anchor="ctr" anchorCtr="0">
            <a:noAutofit/>
          </a:bodyPr>
          <a:lstStyle/>
          <a:p>
            <a:endParaRPr sz="3698"/>
          </a:p>
        </p:txBody>
      </p:sp>
      <p:sp>
        <p:nvSpPr>
          <p:cNvPr id="48" name="Shape 48"/>
          <p:cNvSpPr/>
          <p:nvPr/>
        </p:nvSpPr>
        <p:spPr>
          <a:xfrm rot="5400000">
            <a:off x="3895231" y="5033120"/>
            <a:ext cx="10281038" cy="2172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699" tIns="182699" rIns="182699" bIns="182699" anchor="ctr" anchorCtr="0">
            <a:noAutofit/>
          </a:bodyPr>
          <a:lstStyle/>
          <a:p>
            <a:endParaRPr sz="3698"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531001" y="2465208"/>
            <a:ext cx="8090400" cy="2963228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algn="ctr" rtl="0">
              <a:spcBef>
                <a:spcPts val="0"/>
              </a:spcBef>
              <a:buClr>
                <a:srgbClr val="434343"/>
              </a:buClr>
              <a:buSzPct val="100000"/>
              <a:defRPr sz="8396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defRPr sz="8396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defRPr sz="8396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defRPr sz="8396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defRPr sz="8396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defRPr sz="8396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defRPr sz="8396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defRPr sz="8396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defRPr sz="839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ubTitle" idx="1"/>
          </p:nvPr>
        </p:nvSpPr>
        <p:spPr>
          <a:xfrm>
            <a:off x="531001" y="5556361"/>
            <a:ext cx="8090400" cy="2469055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None/>
              <a:defRPr sz="4198"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8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8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8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8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8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8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8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8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9879001" y="1447731"/>
            <a:ext cx="7674000" cy="7386779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4398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199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0375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/>
        </p:nvSpPr>
        <p:spPr>
          <a:xfrm rot="10800000" flipH="1">
            <a:off x="6553204" y="55"/>
            <a:ext cx="11734800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9" name="Shape 39"/>
          <p:cNvSpPr/>
          <p:nvPr/>
        </p:nvSpPr>
        <p:spPr>
          <a:xfrm rot="-5400000">
            <a:off x="1520686" y="5032523"/>
            <a:ext cx="10282238" cy="2171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2153" y="715269"/>
            <a:ext cx="5616000" cy="1905917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defRPr sz="4802"/>
            </a:lvl1pPr>
            <a:lvl2pPr lvl="1" rtl="0">
              <a:spcBef>
                <a:spcPts val="0"/>
              </a:spcBef>
              <a:buSzPct val="100000"/>
              <a:defRPr sz="4802"/>
            </a:lvl2pPr>
            <a:lvl3pPr lvl="2" rtl="0">
              <a:spcBef>
                <a:spcPts val="0"/>
              </a:spcBef>
              <a:buSzPct val="100000"/>
              <a:defRPr sz="4802"/>
            </a:lvl3pPr>
            <a:lvl4pPr lvl="3" rtl="0">
              <a:spcBef>
                <a:spcPts val="0"/>
              </a:spcBef>
              <a:buSzPct val="100000"/>
              <a:defRPr sz="4802"/>
            </a:lvl4pPr>
            <a:lvl5pPr lvl="4" rtl="0">
              <a:spcBef>
                <a:spcPts val="0"/>
              </a:spcBef>
              <a:buSzPct val="100000"/>
              <a:defRPr sz="4802"/>
            </a:lvl5pPr>
            <a:lvl6pPr lvl="5" rtl="0">
              <a:spcBef>
                <a:spcPts val="0"/>
              </a:spcBef>
              <a:buSzPct val="100000"/>
              <a:defRPr sz="4802"/>
            </a:lvl6pPr>
            <a:lvl7pPr lvl="6" rtl="0">
              <a:spcBef>
                <a:spcPts val="0"/>
              </a:spcBef>
              <a:buSzPct val="100000"/>
              <a:defRPr sz="4802"/>
            </a:lvl7pPr>
            <a:lvl8pPr lvl="7" rtl="0">
              <a:spcBef>
                <a:spcPts val="0"/>
              </a:spcBef>
              <a:buSzPct val="100000"/>
              <a:defRPr sz="4802"/>
            </a:lvl8pPr>
            <a:lvl9pPr lvl="8" rtl="0">
              <a:spcBef>
                <a:spcPts val="0"/>
              </a:spcBef>
              <a:buSzPct val="100000"/>
              <a:defRPr sz="4802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2149" y="2930243"/>
            <a:ext cx="5616000" cy="6324071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spcBef>
                <a:spcPts val="0"/>
              </a:spcBef>
              <a:buClr>
                <a:schemeClr val="lt1"/>
              </a:buClr>
              <a:buFont typeface="Calibri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320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Font typeface="Calibri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5"/>
            <a:ext cx="18288000" cy="148132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1" y="9389307"/>
            <a:ext cx="16764000" cy="892987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4" y="3836379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5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1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8" r:id="rId4"/>
    <p:sldLayoutId id="2147483660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1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1" y="3836376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1"/>
            <a:ext cx="1097400" cy="786835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36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36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77405346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628937" y="3663524"/>
            <a:ext cx="16743304" cy="1899402"/>
          </a:xfrm>
          <a:prstGeom prst="rect">
            <a:avLst/>
          </a:prstGeom>
        </p:spPr>
        <p:txBody>
          <a:bodyPr lIns="186109" tIns="186109" rIns="186109" bIns="186109" anchor="b" anchorCtr="0">
            <a:noAutofit/>
          </a:bodyPr>
          <a:lstStyle/>
          <a:p>
            <a:pPr algn="ctr"/>
            <a:r>
              <a:rPr lang="en-US" sz="9595" dirty="0"/>
              <a:t>Parallel Algorithms</a:t>
            </a:r>
          </a:p>
        </p:txBody>
      </p:sp>
      <p:sp>
        <p:nvSpPr>
          <p:cNvPr id="4" name="Shape 155"/>
          <p:cNvSpPr txBox="1">
            <a:spLocks/>
          </p:cNvSpPr>
          <p:nvPr/>
        </p:nvSpPr>
        <p:spPr>
          <a:xfrm>
            <a:off x="628937" y="4613225"/>
            <a:ext cx="16743304" cy="1899402"/>
          </a:xfrm>
          <a:prstGeom prst="rect">
            <a:avLst/>
          </a:prstGeom>
          <a:noFill/>
          <a:ln>
            <a:noFill/>
          </a:ln>
        </p:spPr>
        <p:txBody>
          <a:bodyPr lIns="186109" tIns="186109" rIns="186109" bIns="186109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978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>
              <a:buClr>
                <a:srgbClr val="FFFFFF"/>
              </a:buClr>
            </a:pPr>
            <a:r>
              <a:rPr lang="en-US" sz="4398" dirty="0">
                <a:solidFill>
                  <a:srgbClr val="FFFFFF"/>
                </a:solidFill>
              </a:rPr>
              <a:t>Section 4</a:t>
            </a:r>
          </a:p>
        </p:txBody>
      </p:sp>
    </p:spTree>
    <p:extLst>
      <p:ext uri="{BB962C8B-B14F-4D97-AF65-F5344CB8AC3E}">
        <p14:creationId xmlns:p14="http://schemas.microsoft.com/office/powerpoint/2010/main" val="3371942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8" y="3636868"/>
            <a:ext cx="16451820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-IN" dirty="0"/>
              <a:t>Reduction</a:t>
            </a:r>
            <a:endParaRPr lang="en" dirty="0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77178" y="5575681"/>
            <a:ext cx="16451820" cy="865399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r>
              <a:rPr lang="en-US" dirty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9678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7" y="4207953"/>
            <a:ext cx="16695508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-IN" dirty="0"/>
              <a:t>Introduction to Shared Memory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67965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448126" y="715274"/>
            <a:ext cx="5618602" cy="1905917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-IN" sz="5603" dirty="0"/>
              <a:t>Matrix Transpose</a:t>
            </a:r>
            <a:endParaRPr lang="en" sz="5603" dirty="0"/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448122" y="2930243"/>
            <a:ext cx="5618602" cy="1656239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457429" lvl="0" indent="-457429">
              <a:buClr>
                <a:srgbClr val="FFFFFF"/>
              </a:buClr>
              <a:buFont typeface="Calibri" panose="020F0502020204030204" pitchFamily="34" charset="0"/>
              <a:buChar char="●"/>
              <a:defRPr/>
            </a:pPr>
            <a:r>
              <a:rPr lang="en-IN" sz="3202" dirty="0">
                <a:solidFill>
                  <a:srgbClr val="FFFFFF"/>
                </a:solidFill>
              </a:rPr>
              <a:t>Rows become columns</a:t>
            </a:r>
          </a:p>
          <a:p>
            <a:pPr marL="457429" lvl="0" indent="-457429">
              <a:buClr>
                <a:srgbClr val="FFFFFF"/>
              </a:buClr>
              <a:buFont typeface="Calibri" panose="020F0502020204030204" pitchFamily="34" charset="0"/>
              <a:buChar char="●"/>
              <a:defRPr/>
            </a:pPr>
            <a:r>
              <a:rPr lang="en-IN" sz="3202" dirty="0" err="1">
                <a:solidFill>
                  <a:srgbClr val="FFFFFF"/>
                </a:solidFill>
              </a:rPr>
              <a:t>MxN</a:t>
            </a:r>
            <a:r>
              <a:rPr lang="en-IN" sz="3202" dirty="0">
                <a:solidFill>
                  <a:srgbClr val="FFFFFF"/>
                </a:solidFill>
              </a:rPr>
              <a:t> matrix becomes </a:t>
            </a:r>
            <a:r>
              <a:rPr lang="en-IN" sz="3202" dirty="0" err="1">
                <a:solidFill>
                  <a:srgbClr val="FFFFFF"/>
                </a:solidFill>
              </a:rPr>
              <a:t>NxM</a:t>
            </a:r>
            <a:endParaRPr lang="en-IN" sz="3202" dirty="0">
              <a:solidFill>
                <a:srgbClr val="FFFFFF"/>
              </a:solidFill>
            </a:endParaRPr>
          </a:p>
          <a:p>
            <a:pPr marL="457429" lvl="0" indent="-457429">
              <a:buClr>
                <a:srgbClr val="FFFFFF"/>
              </a:buClr>
              <a:buFont typeface="Calibri" panose="020F0502020204030204" pitchFamily="34" charset="0"/>
              <a:buChar char="●"/>
              <a:defRPr/>
            </a:pPr>
            <a:r>
              <a:rPr lang="en-IN" sz="3202" dirty="0">
                <a:solidFill>
                  <a:srgbClr val="FFFFFF"/>
                </a:solidFill>
              </a:rPr>
              <a:t>T[</a:t>
            </a:r>
            <a:r>
              <a:rPr lang="en-IN" sz="3202" dirty="0" err="1">
                <a:solidFill>
                  <a:srgbClr val="FFFFFF"/>
                </a:solidFill>
              </a:rPr>
              <a:t>i</a:t>
            </a:r>
            <a:r>
              <a:rPr lang="en-IN" sz="3202" dirty="0">
                <a:solidFill>
                  <a:srgbClr val="FFFFFF"/>
                </a:solidFill>
              </a:rPr>
              <a:t>][j] = A[j][</a:t>
            </a:r>
            <a:r>
              <a:rPr lang="en-IN" sz="3202" dirty="0" err="1">
                <a:solidFill>
                  <a:srgbClr val="FFFFFF"/>
                </a:solidFill>
              </a:rPr>
              <a:t>i</a:t>
            </a:r>
            <a:r>
              <a:rPr lang="en-IN" sz="3202" dirty="0">
                <a:solidFill>
                  <a:srgbClr val="FFFFFF"/>
                </a:solidFill>
              </a:rPr>
              <a:t>]</a:t>
            </a:r>
          </a:p>
        </p:txBody>
      </p:sp>
      <p:sp>
        <p:nvSpPr>
          <p:cNvPr id="16" name="Google Shape;75;p3">
            <a:extLst>
              <a:ext uri="{FF2B5EF4-FFF2-40B4-BE49-F238E27FC236}">
                <a16:creationId xmlns:a16="http://schemas.microsoft.com/office/drawing/2014/main" id="{73B82F83-A975-47C5-B963-FF8DA9410F54}"/>
              </a:ext>
            </a:extLst>
          </p:cNvPr>
          <p:cNvSpPr/>
          <p:nvPr/>
        </p:nvSpPr>
        <p:spPr>
          <a:xfrm>
            <a:off x="8477340" y="1383253"/>
            <a:ext cx="752313" cy="752313"/>
          </a:xfrm>
          <a:prstGeom prst="rect">
            <a:avLst/>
          </a:prstGeom>
          <a:solidFill>
            <a:srgbClr val="10A1A6"/>
          </a:solidFill>
          <a:ln w="254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rPr>
              <a:t>1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Arial"/>
              <a:sym typeface="Arial"/>
            </a:endParaRPr>
          </a:p>
        </p:txBody>
      </p:sp>
      <p:sp>
        <p:nvSpPr>
          <p:cNvPr id="17" name="Google Shape;76;p3">
            <a:extLst>
              <a:ext uri="{FF2B5EF4-FFF2-40B4-BE49-F238E27FC236}">
                <a16:creationId xmlns:a16="http://schemas.microsoft.com/office/drawing/2014/main" id="{89B5E08F-01A0-4443-914C-512357149C15}"/>
              </a:ext>
            </a:extLst>
          </p:cNvPr>
          <p:cNvSpPr/>
          <p:nvPr/>
        </p:nvSpPr>
        <p:spPr>
          <a:xfrm>
            <a:off x="9231714" y="1383271"/>
            <a:ext cx="752313" cy="752313"/>
          </a:xfrm>
          <a:prstGeom prst="rect">
            <a:avLst/>
          </a:prstGeom>
          <a:solidFill>
            <a:srgbClr val="10A1A6"/>
          </a:solidFill>
          <a:ln w="254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rPr>
              <a:t>2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Arial"/>
              <a:sym typeface="Arial"/>
            </a:endParaRPr>
          </a:p>
        </p:txBody>
      </p:sp>
      <p:sp>
        <p:nvSpPr>
          <p:cNvPr id="18" name="Google Shape;77;p3">
            <a:extLst>
              <a:ext uri="{FF2B5EF4-FFF2-40B4-BE49-F238E27FC236}">
                <a16:creationId xmlns:a16="http://schemas.microsoft.com/office/drawing/2014/main" id="{B270A345-ED41-4653-8926-B76C6E27905D}"/>
              </a:ext>
            </a:extLst>
          </p:cNvPr>
          <p:cNvSpPr/>
          <p:nvPr/>
        </p:nvSpPr>
        <p:spPr>
          <a:xfrm>
            <a:off x="9986392" y="1383289"/>
            <a:ext cx="752313" cy="752313"/>
          </a:xfrm>
          <a:prstGeom prst="rect">
            <a:avLst/>
          </a:prstGeom>
          <a:solidFill>
            <a:srgbClr val="10A1A6"/>
          </a:solidFill>
          <a:ln w="254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rPr>
              <a:t>3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Arial"/>
              <a:sym typeface="Arial"/>
            </a:endParaRPr>
          </a:p>
        </p:txBody>
      </p:sp>
      <p:sp>
        <p:nvSpPr>
          <p:cNvPr id="19" name="Google Shape;78;p3">
            <a:extLst>
              <a:ext uri="{FF2B5EF4-FFF2-40B4-BE49-F238E27FC236}">
                <a16:creationId xmlns:a16="http://schemas.microsoft.com/office/drawing/2014/main" id="{5A669894-A00C-4968-847F-70FEEB4FC1A1}"/>
              </a:ext>
            </a:extLst>
          </p:cNvPr>
          <p:cNvSpPr/>
          <p:nvPr/>
        </p:nvSpPr>
        <p:spPr>
          <a:xfrm>
            <a:off x="10738191" y="1383308"/>
            <a:ext cx="752313" cy="752313"/>
          </a:xfrm>
          <a:prstGeom prst="rect">
            <a:avLst/>
          </a:prstGeom>
          <a:solidFill>
            <a:srgbClr val="10A1A6"/>
          </a:solidFill>
          <a:ln w="254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rPr>
              <a:t>4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Arial"/>
              <a:sym typeface="Arial"/>
            </a:endParaRPr>
          </a:p>
        </p:txBody>
      </p:sp>
      <p:sp>
        <p:nvSpPr>
          <p:cNvPr id="20" name="Google Shape;79;p3">
            <a:extLst>
              <a:ext uri="{FF2B5EF4-FFF2-40B4-BE49-F238E27FC236}">
                <a16:creationId xmlns:a16="http://schemas.microsoft.com/office/drawing/2014/main" id="{66EE2E2B-99B4-4D18-A3DC-6E60DB42684D}"/>
              </a:ext>
            </a:extLst>
          </p:cNvPr>
          <p:cNvSpPr/>
          <p:nvPr/>
        </p:nvSpPr>
        <p:spPr>
          <a:xfrm>
            <a:off x="8479029" y="2126428"/>
            <a:ext cx="752313" cy="752313"/>
          </a:xfrm>
          <a:prstGeom prst="rect">
            <a:avLst/>
          </a:prstGeom>
          <a:solidFill>
            <a:srgbClr val="10A1A6"/>
          </a:solidFill>
          <a:ln w="254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rPr>
              <a:t>5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Arial"/>
              <a:sym typeface="Arial"/>
            </a:endParaRPr>
          </a:p>
        </p:txBody>
      </p:sp>
      <p:sp>
        <p:nvSpPr>
          <p:cNvPr id="21" name="Google Shape;80;p3">
            <a:extLst>
              <a:ext uri="{FF2B5EF4-FFF2-40B4-BE49-F238E27FC236}">
                <a16:creationId xmlns:a16="http://schemas.microsoft.com/office/drawing/2014/main" id="{C8ADB2DB-F58D-4692-8756-6173B4A84DF1}"/>
              </a:ext>
            </a:extLst>
          </p:cNvPr>
          <p:cNvSpPr/>
          <p:nvPr/>
        </p:nvSpPr>
        <p:spPr>
          <a:xfrm>
            <a:off x="9233503" y="2126428"/>
            <a:ext cx="752313" cy="752313"/>
          </a:xfrm>
          <a:prstGeom prst="rect">
            <a:avLst/>
          </a:prstGeom>
          <a:solidFill>
            <a:srgbClr val="10A1A6"/>
          </a:solidFill>
          <a:ln w="254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rPr>
              <a:t>6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Arial"/>
              <a:sym typeface="Arial"/>
            </a:endParaRPr>
          </a:p>
        </p:txBody>
      </p:sp>
      <p:sp>
        <p:nvSpPr>
          <p:cNvPr id="22" name="Google Shape;81;p3">
            <a:extLst>
              <a:ext uri="{FF2B5EF4-FFF2-40B4-BE49-F238E27FC236}">
                <a16:creationId xmlns:a16="http://schemas.microsoft.com/office/drawing/2014/main" id="{19CD7E3A-793A-4393-AA92-FDFB1843732B}"/>
              </a:ext>
            </a:extLst>
          </p:cNvPr>
          <p:cNvSpPr/>
          <p:nvPr/>
        </p:nvSpPr>
        <p:spPr>
          <a:xfrm>
            <a:off x="9989371" y="2128932"/>
            <a:ext cx="752313" cy="752313"/>
          </a:xfrm>
          <a:prstGeom prst="rect">
            <a:avLst/>
          </a:prstGeom>
          <a:solidFill>
            <a:srgbClr val="10A1A6"/>
          </a:solidFill>
          <a:ln w="254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rPr>
              <a:t>7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Arial"/>
              <a:sym typeface="Arial"/>
            </a:endParaRPr>
          </a:p>
        </p:txBody>
      </p:sp>
      <p:sp>
        <p:nvSpPr>
          <p:cNvPr id="23" name="Google Shape;82;p3">
            <a:extLst>
              <a:ext uri="{FF2B5EF4-FFF2-40B4-BE49-F238E27FC236}">
                <a16:creationId xmlns:a16="http://schemas.microsoft.com/office/drawing/2014/main" id="{490B00BA-F1E0-4761-B1CB-F618ECB699A9}"/>
              </a:ext>
            </a:extLst>
          </p:cNvPr>
          <p:cNvSpPr/>
          <p:nvPr/>
        </p:nvSpPr>
        <p:spPr>
          <a:xfrm>
            <a:off x="10737727" y="2128987"/>
            <a:ext cx="752313" cy="752313"/>
          </a:xfrm>
          <a:prstGeom prst="rect">
            <a:avLst/>
          </a:prstGeom>
          <a:solidFill>
            <a:srgbClr val="10A1A6"/>
          </a:solidFill>
          <a:ln w="254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rPr>
              <a:t>8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Arial"/>
              <a:sym typeface="Arial"/>
            </a:endParaRPr>
          </a:p>
        </p:txBody>
      </p:sp>
      <p:sp>
        <p:nvSpPr>
          <p:cNvPr id="24" name="Google Shape;83;p3">
            <a:extLst>
              <a:ext uri="{FF2B5EF4-FFF2-40B4-BE49-F238E27FC236}">
                <a16:creationId xmlns:a16="http://schemas.microsoft.com/office/drawing/2014/main" id="{04EFB125-044D-4D52-8AF4-C497002022AF}"/>
              </a:ext>
            </a:extLst>
          </p:cNvPr>
          <p:cNvSpPr/>
          <p:nvPr/>
        </p:nvSpPr>
        <p:spPr>
          <a:xfrm>
            <a:off x="8477867" y="2885396"/>
            <a:ext cx="752313" cy="752313"/>
          </a:xfrm>
          <a:prstGeom prst="rect">
            <a:avLst/>
          </a:prstGeom>
          <a:solidFill>
            <a:srgbClr val="10A1A6"/>
          </a:solidFill>
          <a:ln w="254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rPr>
              <a:t>9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Arial"/>
              <a:sym typeface="Arial"/>
            </a:endParaRPr>
          </a:p>
        </p:txBody>
      </p:sp>
      <p:sp>
        <p:nvSpPr>
          <p:cNvPr id="25" name="Google Shape;84;p3">
            <a:extLst>
              <a:ext uri="{FF2B5EF4-FFF2-40B4-BE49-F238E27FC236}">
                <a16:creationId xmlns:a16="http://schemas.microsoft.com/office/drawing/2014/main" id="{07B9BD38-A3A5-4AED-8409-D679E166E4CD}"/>
              </a:ext>
            </a:extLst>
          </p:cNvPr>
          <p:cNvSpPr/>
          <p:nvPr/>
        </p:nvSpPr>
        <p:spPr>
          <a:xfrm>
            <a:off x="9232048" y="2885378"/>
            <a:ext cx="752313" cy="752313"/>
          </a:xfrm>
          <a:prstGeom prst="rect">
            <a:avLst/>
          </a:prstGeom>
          <a:solidFill>
            <a:srgbClr val="10A1A6"/>
          </a:solidFill>
          <a:ln w="254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rPr>
              <a:t>10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Arial"/>
              <a:sym typeface="Arial"/>
            </a:endParaRPr>
          </a:p>
        </p:txBody>
      </p:sp>
      <p:sp>
        <p:nvSpPr>
          <p:cNvPr id="26" name="Google Shape;85;p3">
            <a:extLst>
              <a:ext uri="{FF2B5EF4-FFF2-40B4-BE49-F238E27FC236}">
                <a16:creationId xmlns:a16="http://schemas.microsoft.com/office/drawing/2014/main" id="{87DCD88E-E3F9-4F82-A659-5E7C61EEE9AF}"/>
              </a:ext>
            </a:extLst>
          </p:cNvPr>
          <p:cNvSpPr/>
          <p:nvPr/>
        </p:nvSpPr>
        <p:spPr>
          <a:xfrm>
            <a:off x="9986391" y="2885360"/>
            <a:ext cx="752313" cy="752313"/>
          </a:xfrm>
          <a:prstGeom prst="rect">
            <a:avLst/>
          </a:prstGeom>
          <a:solidFill>
            <a:srgbClr val="10A1A6"/>
          </a:solidFill>
          <a:ln w="254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rPr>
              <a:t>11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Arial"/>
              <a:sym typeface="Arial"/>
            </a:endParaRPr>
          </a:p>
        </p:txBody>
      </p:sp>
      <p:sp>
        <p:nvSpPr>
          <p:cNvPr id="27" name="Google Shape;86;p3">
            <a:extLst>
              <a:ext uri="{FF2B5EF4-FFF2-40B4-BE49-F238E27FC236}">
                <a16:creationId xmlns:a16="http://schemas.microsoft.com/office/drawing/2014/main" id="{3A420A51-22CB-4BDB-A637-431FFC0BC48B}"/>
              </a:ext>
            </a:extLst>
          </p:cNvPr>
          <p:cNvSpPr/>
          <p:nvPr/>
        </p:nvSpPr>
        <p:spPr>
          <a:xfrm>
            <a:off x="10732717" y="2885305"/>
            <a:ext cx="752313" cy="752313"/>
          </a:xfrm>
          <a:prstGeom prst="rect">
            <a:avLst/>
          </a:prstGeom>
          <a:solidFill>
            <a:srgbClr val="10A1A6"/>
          </a:solidFill>
          <a:ln w="254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rPr>
              <a:t>12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Arial"/>
              <a:sym typeface="Arial"/>
            </a:endParaRPr>
          </a:p>
        </p:txBody>
      </p:sp>
      <p:sp>
        <p:nvSpPr>
          <p:cNvPr id="28" name="Google Shape;87;p3">
            <a:extLst>
              <a:ext uri="{FF2B5EF4-FFF2-40B4-BE49-F238E27FC236}">
                <a16:creationId xmlns:a16="http://schemas.microsoft.com/office/drawing/2014/main" id="{7F8B0BC0-2919-450F-B0BD-5A25253DBAE9}"/>
              </a:ext>
            </a:extLst>
          </p:cNvPr>
          <p:cNvSpPr/>
          <p:nvPr/>
        </p:nvSpPr>
        <p:spPr>
          <a:xfrm>
            <a:off x="8559987" y="4884720"/>
            <a:ext cx="752313" cy="752313"/>
          </a:xfrm>
          <a:prstGeom prst="rect">
            <a:avLst/>
          </a:prstGeom>
          <a:solidFill>
            <a:srgbClr val="10A1A6"/>
          </a:solidFill>
          <a:ln w="254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rPr>
              <a:t>1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Arial"/>
              <a:sym typeface="Arial"/>
            </a:endParaRPr>
          </a:p>
        </p:txBody>
      </p:sp>
      <p:sp>
        <p:nvSpPr>
          <p:cNvPr id="29" name="Google Shape;88;p3">
            <a:extLst>
              <a:ext uri="{FF2B5EF4-FFF2-40B4-BE49-F238E27FC236}">
                <a16:creationId xmlns:a16="http://schemas.microsoft.com/office/drawing/2014/main" id="{6BFD2895-443C-47B2-ACE4-B942FBE8B174}"/>
              </a:ext>
            </a:extLst>
          </p:cNvPr>
          <p:cNvSpPr/>
          <p:nvPr/>
        </p:nvSpPr>
        <p:spPr>
          <a:xfrm>
            <a:off x="9741711" y="3758362"/>
            <a:ext cx="484632" cy="97840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78E4A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89;p3">
            <a:extLst>
              <a:ext uri="{FF2B5EF4-FFF2-40B4-BE49-F238E27FC236}">
                <a16:creationId xmlns:a16="http://schemas.microsoft.com/office/drawing/2014/main" id="{1D3F484F-2953-4CA0-BF65-5D5CBD2E4C4B}"/>
              </a:ext>
            </a:extLst>
          </p:cNvPr>
          <p:cNvSpPr txBox="1"/>
          <p:nvPr/>
        </p:nvSpPr>
        <p:spPr>
          <a:xfrm>
            <a:off x="12074952" y="2107892"/>
            <a:ext cx="186789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4000" b="0" i="0" u="none" strike="noStrike" kern="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Original</a:t>
            </a:r>
            <a:endParaRPr kumimoji="0" sz="2802" b="0" i="0" u="none" strike="noStrike" kern="0" cap="none" spc="0" normalizeH="0" baseline="0" noProof="0" dirty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1" name="Google Shape;90;p3">
            <a:extLst>
              <a:ext uri="{FF2B5EF4-FFF2-40B4-BE49-F238E27FC236}">
                <a16:creationId xmlns:a16="http://schemas.microsoft.com/office/drawing/2014/main" id="{6FB03C54-387D-483D-84E5-18BC4E5505DA}"/>
              </a:ext>
            </a:extLst>
          </p:cNvPr>
          <p:cNvSpPr txBox="1"/>
          <p:nvPr/>
        </p:nvSpPr>
        <p:spPr>
          <a:xfrm>
            <a:off x="12074952" y="6191876"/>
            <a:ext cx="27432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4000" b="0" i="0" u="none" strike="noStrike" kern="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Transposed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2" name="Google Shape;91;p3">
            <a:extLst>
              <a:ext uri="{FF2B5EF4-FFF2-40B4-BE49-F238E27FC236}">
                <a16:creationId xmlns:a16="http://schemas.microsoft.com/office/drawing/2014/main" id="{8DAE035E-B6D8-4492-BD3D-6A753EEE8CB7}"/>
              </a:ext>
            </a:extLst>
          </p:cNvPr>
          <p:cNvSpPr/>
          <p:nvPr/>
        </p:nvSpPr>
        <p:spPr>
          <a:xfrm>
            <a:off x="8560238" y="5793506"/>
            <a:ext cx="752313" cy="752313"/>
          </a:xfrm>
          <a:prstGeom prst="rect">
            <a:avLst/>
          </a:prstGeom>
          <a:solidFill>
            <a:srgbClr val="10A1A6"/>
          </a:solidFill>
          <a:ln w="254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rPr>
              <a:t>2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Arial"/>
              <a:sym typeface="Arial"/>
            </a:endParaRPr>
          </a:p>
        </p:txBody>
      </p:sp>
      <p:sp>
        <p:nvSpPr>
          <p:cNvPr id="33" name="Google Shape;92;p3">
            <a:extLst>
              <a:ext uri="{FF2B5EF4-FFF2-40B4-BE49-F238E27FC236}">
                <a16:creationId xmlns:a16="http://schemas.microsoft.com/office/drawing/2014/main" id="{7AFFE4BA-7A37-459E-9037-D7CA9BEC01BC}"/>
              </a:ext>
            </a:extLst>
          </p:cNvPr>
          <p:cNvSpPr/>
          <p:nvPr/>
        </p:nvSpPr>
        <p:spPr>
          <a:xfrm>
            <a:off x="8560305" y="6708399"/>
            <a:ext cx="752313" cy="752313"/>
          </a:xfrm>
          <a:prstGeom prst="rect">
            <a:avLst/>
          </a:prstGeom>
          <a:solidFill>
            <a:srgbClr val="10A1A6"/>
          </a:solidFill>
          <a:ln w="254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rPr>
              <a:t>3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Arial"/>
              <a:sym typeface="Arial"/>
            </a:endParaRPr>
          </a:p>
        </p:txBody>
      </p:sp>
      <p:sp>
        <p:nvSpPr>
          <p:cNvPr id="34" name="Google Shape;93;p3">
            <a:extLst>
              <a:ext uri="{FF2B5EF4-FFF2-40B4-BE49-F238E27FC236}">
                <a16:creationId xmlns:a16="http://schemas.microsoft.com/office/drawing/2014/main" id="{A640C3E1-CAA3-463D-8A84-3FDF082E376B}"/>
              </a:ext>
            </a:extLst>
          </p:cNvPr>
          <p:cNvSpPr/>
          <p:nvPr/>
        </p:nvSpPr>
        <p:spPr>
          <a:xfrm>
            <a:off x="8561017" y="7623135"/>
            <a:ext cx="752313" cy="752313"/>
          </a:xfrm>
          <a:prstGeom prst="rect">
            <a:avLst/>
          </a:prstGeom>
          <a:solidFill>
            <a:srgbClr val="10A1A6"/>
          </a:solidFill>
          <a:ln w="254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rPr>
              <a:t>4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Arial"/>
              <a:sym typeface="Arial"/>
            </a:endParaRPr>
          </a:p>
        </p:txBody>
      </p:sp>
      <p:sp>
        <p:nvSpPr>
          <p:cNvPr id="35" name="Google Shape;94;p3">
            <a:extLst>
              <a:ext uri="{FF2B5EF4-FFF2-40B4-BE49-F238E27FC236}">
                <a16:creationId xmlns:a16="http://schemas.microsoft.com/office/drawing/2014/main" id="{B0032B91-CC1E-45A1-AAE3-041D5A49FB40}"/>
              </a:ext>
            </a:extLst>
          </p:cNvPr>
          <p:cNvSpPr/>
          <p:nvPr/>
        </p:nvSpPr>
        <p:spPr>
          <a:xfrm>
            <a:off x="9621394" y="4884774"/>
            <a:ext cx="752313" cy="752313"/>
          </a:xfrm>
          <a:prstGeom prst="rect">
            <a:avLst/>
          </a:prstGeom>
          <a:solidFill>
            <a:srgbClr val="10A1A6"/>
          </a:solidFill>
          <a:ln w="254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rPr>
              <a:t>5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Arial"/>
              <a:sym typeface="Arial"/>
            </a:endParaRPr>
          </a:p>
        </p:txBody>
      </p:sp>
      <p:sp>
        <p:nvSpPr>
          <p:cNvPr id="36" name="Google Shape;95;p3">
            <a:extLst>
              <a:ext uri="{FF2B5EF4-FFF2-40B4-BE49-F238E27FC236}">
                <a16:creationId xmlns:a16="http://schemas.microsoft.com/office/drawing/2014/main" id="{6232C121-6034-4058-A77A-1C24B92FE51E}"/>
              </a:ext>
            </a:extLst>
          </p:cNvPr>
          <p:cNvSpPr/>
          <p:nvPr/>
        </p:nvSpPr>
        <p:spPr>
          <a:xfrm>
            <a:off x="9621645" y="5793560"/>
            <a:ext cx="752313" cy="752313"/>
          </a:xfrm>
          <a:prstGeom prst="rect">
            <a:avLst/>
          </a:prstGeom>
          <a:solidFill>
            <a:srgbClr val="10A1A6"/>
          </a:solidFill>
          <a:ln w="254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rPr>
              <a:t>6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Arial"/>
              <a:sym typeface="Arial"/>
            </a:endParaRPr>
          </a:p>
        </p:txBody>
      </p:sp>
      <p:sp>
        <p:nvSpPr>
          <p:cNvPr id="37" name="Google Shape;96;p3">
            <a:extLst>
              <a:ext uri="{FF2B5EF4-FFF2-40B4-BE49-F238E27FC236}">
                <a16:creationId xmlns:a16="http://schemas.microsoft.com/office/drawing/2014/main" id="{5EBDDD1E-811D-4B9F-9998-8B7390FAE287}"/>
              </a:ext>
            </a:extLst>
          </p:cNvPr>
          <p:cNvSpPr/>
          <p:nvPr/>
        </p:nvSpPr>
        <p:spPr>
          <a:xfrm>
            <a:off x="9621712" y="6708453"/>
            <a:ext cx="752313" cy="752313"/>
          </a:xfrm>
          <a:prstGeom prst="rect">
            <a:avLst/>
          </a:prstGeom>
          <a:solidFill>
            <a:srgbClr val="10A1A6"/>
          </a:solidFill>
          <a:ln w="254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rPr>
              <a:t>7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Arial"/>
              <a:sym typeface="Arial"/>
            </a:endParaRPr>
          </a:p>
        </p:txBody>
      </p:sp>
      <p:sp>
        <p:nvSpPr>
          <p:cNvPr id="38" name="Google Shape;97;p3">
            <a:extLst>
              <a:ext uri="{FF2B5EF4-FFF2-40B4-BE49-F238E27FC236}">
                <a16:creationId xmlns:a16="http://schemas.microsoft.com/office/drawing/2014/main" id="{54B9C241-3265-43A1-8FD8-CA610AD9A8DE}"/>
              </a:ext>
            </a:extLst>
          </p:cNvPr>
          <p:cNvSpPr/>
          <p:nvPr/>
        </p:nvSpPr>
        <p:spPr>
          <a:xfrm>
            <a:off x="9622425" y="7623189"/>
            <a:ext cx="752313" cy="752313"/>
          </a:xfrm>
          <a:prstGeom prst="rect">
            <a:avLst/>
          </a:prstGeom>
          <a:solidFill>
            <a:srgbClr val="10A1A6"/>
          </a:solidFill>
          <a:ln w="254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rPr>
              <a:t>8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Arial"/>
              <a:sym typeface="Arial"/>
            </a:endParaRPr>
          </a:p>
        </p:txBody>
      </p:sp>
      <p:sp>
        <p:nvSpPr>
          <p:cNvPr id="39" name="Google Shape;98;p3">
            <a:extLst>
              <a:ext uri="{FF2B5EF4-FFF2-40B4-BE49-F238E27FC236}">
                <a16:creationId xmlns:a16="http://schemas.microsoft.com/office/drawing/2014/main" id="{EAC4B78A-723B-4DD4-8143-714229341FA1}"/>
              </a:ext>
            </a:extLst>
          </p:cNvPr>
          <p:cNvSpPr/>
          <p:nvPr/>
        </p:nvSpPr>
        <p:spPr>
          <a:xfrm>
            <a:off x="10682154" y="4884828"/>
            <a:ext cx="752313" cy="752313"/>
          </a:xfrm>
          <a:prstGeom prst="rect">
            <a:avLst/>
          </a:prstGeom>
          <a:solidFill>
            <a:srgbClr val="10A1A6"/>
          </a:solidFill>
          <a:ln w="254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rPr>
              <a:t>9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Arial"/>
              <a:sym typeface="Arial"/>
            </a:endParaRPr>
          </a:p>
        </p:txBody>
      </p:sp>
      <p:sp>
        <p:nvSpPr>
          <p:cNvPr id="40" name="Google Shape;99;p3">
            <a:extLst>
              <a:ext uri="{FF2B5EF4-FFF2-40B4-BE49-F238E27FC236}">
                <a16:creationId xmlns:a16="http://schemas.microsoft.com/office/drawing/2014/main" id="{A8554390-9347-4BE3-8067-C3CC101BA382}"/>
              </a:ext>
            </a:extLst>
          </p:cNvPr>
          <p:cNvSpPr/>
          <p:nvPr/>
        </p:nvSpPr>
        <p:spPr>
          <a:xfrm>
            <a:off x="10682405" y="5793614"/>
            <a:ext cx="752313" cy="752313"/>
          </a:xfrm>
          <a:prstGeom prst="rect">
            <a:avLst/>
          </a:prstGeom>
          <a:solidFill>
            <a:srgbClr val="10A1A6"/>
          </a:solidFill>
          <a:ln w="254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rPr>
              <a:t>10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Arial"/>
              <a:sym typeface="Arial"/>
            </a:endParaRPr>
          </a:p>
        </p:txBody>
      </p:sp>
      <p:sp>
        <p:nvSpPr>
          <p:cNvPr id="41" name="Google Shape;100;p3">
            <a:extLst>
              <a:ext uri="{FF2B5EF4-FFF2-40B4-BE49-F238E27FC236}">
                <a16:creationId xmlns:a16="http://schemas.microsoft.com/office/drawing/2014/main" id="{4FD87B6D-F133-49E3-8A24-A8572F5428B1}"/>
              </a:ext>
            </a:extLst>
          </p:cNvPr>
          <p:cNvSpPr/>
          <p:nvPr/>
        </p:nvSpPr>
        <p:spPr>
          <a:xfrm>
            <a:off x="10682473" y="6708507"/>
            <a:ext cx="752313" cy="752313"/>
          </a:xfrm>
          <a:prstGeom prst="rect">
            <a:avLst/>
          </a:prstGeom>
          <a:solidFill>
            <a:srgbClr val="10A1A6"/>
          </a:solidFill>
          <a:ln w="254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rPr>
              <a:t>11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Arial"/>
              <a:sym typeface="Arial"/>
            </a:endParaRPr>
          </a:p>
        </p:txBody>
      </p:sp>
      <p:sp>
        <p:nvSpPr>
          <p:cNvPr id="42" name="Google Shape;101;p3">
            <a:extLst>
              <a:ext uri="{FF2B5EF4-FFF2-40B4-BE49-F238E27FC236}">
                <a16:creationId xmlns:a16="http://schemas.microsoft.com/office/drawing/2014/main" id="{2178E03D-0EFF-41DB-B08C-0B8FFF673FCA}"/>
              </a:ext>
            </a:extLst>
          </p:cNvPr>
          <p:cNvSpPr/>
          <p:nvPr/>
        </p:nvSpPr>
        <p:spPr>
          <a:xfrm>
            <a:off x="10683185" y="7623243"/>
            <a:ext cx="752313" cy="752313"/>
          </a:xfrm>
          <a:prstGeom prst="rect">
            <a:avLst/>
          </a:prstGeom>
          <a:solidFill>
            <a:srgbClr val="10A1A6"/>
          </a:solidFill>
          <a:ln w="254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rPr>
              <a:t>12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3085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311741" y="715274"/>
            <a:ext cx="5891364" cy="1905917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-IN" sz="5603" dirty="0"/>
              <a:t>Memory Hierarchy</a:t>
            </a:r>
            <a:endParaRPr lang="en" sz="5603" dirty="0"/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448122" y="2930243"/>
            <a:ext cx="5618602" cy="1656239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457429" lvl="0" indent="-457429">
              <a:buClr>
                <a:srgbClr val="FFFFFF"/>
              </a:buClr>
              <a:buFont typeface="Calibri" panose="020F0502020204030204" pitchFamily="34" charset="0"/>
              <a:buChar char="●"/>
              <a:defRPr/>
            </a:pPr>
            <a:r>
              <a:rPr lang="en-IN" sz="3202" dirty="0">
                <a:solidFill>
                  <a:srgbClr val="FFFFFF"/>
                </a:solidFill>
              </a:rPr>
              <a:t>Global: Large, high latency</a:t>
            </a:r>
          </a:p>
          <a:p>
            <a:pPr marL="457429" lvl="0" indent="-457429">
              <a:buClr>
                <a:srgbClr val="FFFFFF"/>
              </a:buClr>
              <a:buFont typeface="Calibri" panose="020F0502020204030204" pitchFamily="34" charset="0"/>
              <a:buChar char="●"/>
              <a:defRPr/>
            </a:pPr>
            <a:r>
              <a:rPr lang="en-IN" sz="3202" dirty="0">
                <a:solidFill>
                  <a:srgbClr val="FFFFFF"/>
                </a:solidFill>
              </a:rPr>
              <a:t>L2 cache: Medium latency</a:t>
            </a:r>
          </a:p>
          <a:p>
            <a:pPr marL="457429" lvl="0" indent="-457429">
              <a:buClr>
                <a:srgbClr val="FFFFFF"/>
              </a:buClr>
              <a:buFont typeface="Calibri" panose="020F0502020204030204" pitchFamily="34" charset="0"/>
              <a:buChar char="●"/>
              <a:defRPr/>
            </a:pPr>
            <a:r>
              <a:rPr lang="en-IN" sz="3202" dirty="0">
                <a:solidFill>
                  <a:srgbClr val="FFFFFF"/>
                </a:solidFill>
              </a:rPr>
              <a:t>SM caches: Lower latency</a:t>
            </a:r>
          </a:p>
          <a:p>
            <a:pPr marL="457429" lvl="0" indent="-457429">
              <a:buClr>
                <a:srgbClr val="FFFFFF"/>
              </a:buClr>
              <a:buFont typeface="Calibri" panose="020F0502020204030204" pitchFamily="34" charset="0"/>
              <a:buChar char="●"/>
              <a:defRPr/>
            </a:pPr>
            <a:r>
              <a:rPr lang="en-IN" sz="3202" dirty="0">
                <a:solidFill>
                  <a:srgbClr val="FFFFFF"/>
                </a:solidFill>
              </a:rPr>
              <a:t>Registers: Lowest latency</a:t>
            </a:r>
          </a:p>
        </p:txBody>
      </p:sp>
      <p:sp>
        <p:nvSpPr>
          <p:cNvPr id="43" name="Shape 186">
            <a:extLst>
              <a:ext uri="{FF2B5EF4-FFF2-40B4-BE49-F238E27FC236}">
                <a16:creationId xmlns:a16="http://schemas.microsoft.com/office/drawing/2014/main" id="{3BF93C00-D454-4DA2-AD59-20105F1F9270}"/>
              </a:ext>
            </a:extLst>
          </p:cNvPr>
          <p:cNvSpPr txBox="1">
            <a:spLocks/>
          </p:cNvSpPr>
          <p:nvPr/>
        </p:nvSpPr>
        <p:spPr>
          <a:xfrm>
            <a:off x="8210522" y="1027828"/>
            <a:ext cx="7511279" cy="1339591"/>
          </a:xfrm>
          <a:prstGeom prst="rect">
            <a:avLst/>
          </a:prstGeom>
          <a:solidFill>
            <a:srgbClr val="3E5DAA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8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n-IN"/>
              <a:t>Global Memory</a:t>
            </a:r>
            <a:endParaRPr lang="en-IN" dirty="0"/>
          </a:p>
        </p:txBody>
      </p:sp>
      <p:cxnSp>
        <p:nvCxnSpPr>
          <p:cNvPr id="44" name="Shape 187">
            <a:extLst>
              <a:ext uri="{FF2B5EF4-FFF2-40B4-BE49-F238E27FC236}">
                <a16:creationId xmlns:a16="http://schemas.microsoft.com/office/drawing/2014/main" id="{A0274459-56C4-4ECF-8FC2-01DEDB859910}"/>
              </a:ext>
            </a:extLst>
          </p:cNvPr>
          <p:cNvCxnSpPr>
            <a:cxnSpLocks/>
            <a:stCxn id="43" idx="2"/>
            <a:endCxn id="45" idx="0"/>
          </p:cNvCxnSpPr>
          <p:nvPr/>
        </p:nvCxnSpPr>
        <p:spPr>
          <a:xfrm>
            <a:off x="11966162" y="2367419"/>
            <a:ext cx="1" cy="558443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5" name="Shape 188">
            <a:extLst>
              <a:ext uri="{FF2B5EF4-FFF2-40B4-BE49-F238E27FC236}">
                <a16:creationId xmlns:a16="http://schemas.microsoft.com/office/drawing/2014/main" id="{D90CBBEA-4C10-42F8-8A6E-BBAFB56D346B}"/>
              </a:ext>
            </a:extLst>
          </p:cNvPr>
          <p:cNvSpPr txBox="1">
            <a:spLocks/>
          </p:cNvSpPr>
          <p:nvPr/>
        </p:nvSpPr>
        <p:spPr>
          <a:xfrm>
            <a:off x="8210523" y="2925862"/>
            <a:ext cx="7511279" cy="1339592"/>
          </a:xfrm>
          <a:prstGeom prst="rect">
            <a:avLst/>
          </a:prstGeom>
          <a:solidFill>
            <a:srgbClr val="4C3896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8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n-IN"/>
              <a:t>L2 Cache</a:t>
            </a:r>
            <a:endParaRPr lang="en-IN" dirty="0"/>
          </a:p>
        </p:txBody>
      </p:sp>
      <p:cxnSp>
        <p:nvCxnSpPr>
          <p:cNvPr id="46" name="Shape 189">
            <a:extLst>
              <a:ext uri="{FF2B5EF4-FFF2-40B4-BE49-F238E27FC236}">
                <a16:creationId xmlns:a16="http://schemas.microsoft.com/office/drawing/2014/main" id="{3C66B4E7-DC92-4E3A-866D-663551DAF086}"/>
              </a:ext>
            </a:extLst>
          </p:cNvPr>
          <p:cNvCxnSpPr>
            <a:cxnSpLocks/>
            <a:stCxn id="45" idx="2"/>
            <a:endCxn id="47" idx="0"/>
          </p:cNvCxnSpPr>
          <p:nvPr/>
        </p:nvCxnSpPr>
        <p:spPr>
          <a:xfrm flipH="1">
            <a:off x="10088342" y="4265454"/>
            <a:ext cx="1877821" cy="558443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7" name="Shape 190">
            <a:extLst>
              <a:ext uri="{FF2B5EF4-FFF2-40B4-BE49-F238E27FC236}">
                <a16:creationId xmlns:a16="http://schemas.microsoft.com/office/drawing/2014/main" id="{2B3AA34E-ED4F-477F-AA97-5A5678CB06B7}"/>
              </a:ext>
            </a:extLst>
          </p:cNvPr>
          <p:cNvSpPr txBox="1">
            <a:spLocks/>
          </p:cNvSpPr>
          <p:nvPr/>
        </p:nvSpPr>
        <p:spPr>
          <a:xfrm>
            <a:off x="8325159" y="4823897"/>
            <a:ext cx="3526366" cy="4307577"/>
          </a:xfrm>
          <a:prstGeom prst="rect">
            <a:avLst/>
          </a:prstGeom>
          <a:solidFill>
            <a:srgbClr val="BE1A8C"/>
          </a:solidFill>
          <a:ln>
            <a:noFill/>
          </a:ln>
        </p:spPr>
        <p:txBody>
          <a:bodyPr lIns="182874" tIns="182874" rIns="182874" bIns="182874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8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IN"/>
              <a:t>SM</a:t>
            </a:r>
            <a:endParaRPr lang="en" dirty="0"/>
          </a:p>
        </p:txBody>
      </p:sp>
      <p:cxnSp>
        <p:nvCxnSpPr>
          <p:cNvPr id="48" name="Shape 189">
            <a:extLst>
              <a:ext uri="{FF2B5EF4-FFF2-40B4-BE49-F238E27FC236}">
                <a16:creationId xmlns:a16="http://schemas.microsoft.com/office/drawing/2014/main" id="{0A051B49-3991-439B-975C-3C2463FC6F32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11966161" y="4263180"/>
            <a:ext cx="2258437" cy="560716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9" name="Shape 190">
            <a:extLst>
              <a:ext uri="{FF2B5EF4-FFF2-40B4-BE49-F238E27FC236}">
                <a16:creationId xmlns:a16="http://schemas.microsoft.com/office/drawing/2014/main" id="{4866C4EC-0603-46BC-91DE-5DB99A0E92B0}"/>
              </a:ext>
            </a:extLst>
          </p:cNvPr>
          <p:cNvSpPr txBox="1">
            <a:spLocks/>
          </p:cNvSpPr>
          <p:nvPr/>
        </p:nvSpPr>
        <p:spPr>
          <a:xfrm>
            <a:off x="12461415" y="4823896"/>
            <a:ext cx="3526366" cy="4307577"/>
          </a:xfrm>
          <a:prstGeom prst="rect">
            <a:avLst/>
          </a:prstGeom>
          <a:solidFill>
            <a:srgbClr val="BE1A8C"/>
          </a:solidFill>
          <a:ln>
            <a:noFill/>
          </a:ln>
        </p:spPr>
        <p:txBody>
          <a:bodyPr lIns="182874" tIns="182874" rIns="182874" bIns="182874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8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IN" dirty="0"/>
              <a:t>SM</a:t>
            </a:r>
            <a:endParaRPr lang="en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C8E0DE7-D4D3-42F4-9032-A74567693C0F}"/>
              </a:ext>
            </a:extLst>
          </p:cNvPr>
          <p:cNvSpPr/>
          <p:nvPr/>
        </p:nvSpPr>
        <p:spPr>
          <a:xfrm>
            <a:off x="8680537" y="5862181"/>
            <a:ext cx="2818356" cy="501041"/>
          </a:xfrm>
          <a:prstGeom prst="rect">
            <a:avLst/>
          </a:prstGeom>
          <a:solidFill>
            <a:srgbClr val="A0A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Calibri" panose="020F0502020204030204" pitchFamily="34" charset="0"/>
              </a:rPr>
              <a:t>Texture cache</a:t>
            </a:r>
            <a:endParaRPr lang="en-IN" sz="25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D72FE8E-DF83-4F00-B68F-86920A897D37}"/>
              </a:ext>
            </a:extLst>
          </p:cNvPr>
          <p:cNvSpPr/>
          <p:nvPr/>
        </p:nvSpPr>
        <p:spPr>
          <a:xfrm>
            <a:off x="8679164" y="6671144"/>
            <a:ext cx="2818356" cy="501041"/>
          </a:xfrm>
          <a:prstGeom prst="rect">
            <a:avLst/>
          </a:prstGeom>
          <a:solidFill>
            <a:srgbClr val="A0A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dirty="0">
                <a:latin typeface="Calibri" panose="020F0502020204030204" pitchFamily="34" charset="0"/>
              </a:rPr>
              <a:t>Constant cache</a:t>
            </a:r>
            <a:endParaRPr lang="en-IN" sz="2500" dirty="0">
              <a:latin typeface="Calibri" panose="020F050202020403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298D83A-A4AE-420F-A371-A7FFE9037CEA}"/>
              </a:ext>
            </a:extLst>
          </p:cNvPr>
          <p:cNvSpPr/>
          <p:nvPr/>
        </p:nvSpPr>
        <p:spPr>
          <a:xfrm>
            <a:off x="8679164" y="7480107"/>
            <a:ext cx="2818356" cy="501041"/>
          </a:xfrm>
          <a:prstGeom prst="rect">
            <a:avLst/>
          </a:prstGeom>
          <a:solidFill>
            <a:srgbClr val="A0A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>
                <a:latin typeface="Calibri" panose="020F0502020204030204" pitchFamily="34" charset="0"/>
              </a:rPr>
              <a:t>Shared</a:t>
            </a:r>
            <a:r>
              <a:rPr lang="en-US" sz="2500" dirty="0">
                <a:latin typeface="Calibri" panose="020F0502020204030204" pitchFamily="34" charset="0"/>
              </a:rPr>
              <a:t> Memory</a:t>
            </a:r>
            <a:endParaRPr lang="en-IN" sz="2500" dirty="0">
              <a:latin typeface="Calibri" panose="020F050202020403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4728173-A41D-4A11-8231-38873CBE6E97}"/>
              </a:ext>
            </a:extLst>
          </p:cNvPr>
          <p:cNvSpPr/>
          <p:nvPr/>
        </p:nvSpPr>
        <p:spPr>
          <a:xfrm>
            <a:off x="8679164" y="8210469"/>
            <a:ext cx="2818356" cy="501041"/>
          </a:xfrm>
          <a:prstGeom prst="rect">
            <a:avLst/>
          </a:prstGeom>
          <a:solidFill>
            <a:srgbClr val="A0A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Calibri" panose="020F0502020204030204" pitchFamily="34" charset="0"/>
              </a:rPr>
              <a:t>Registers</a:t>
            </a:r>
            <a:endParaRPr lang="en-IN" sz="25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78AD9A8-0F37-4FEA-8E1B-60971E2D24EA}"/>
              </a:ext>
            </a:extLst>
          </p:cNvPr>
          <p:cNvSpPr/>
          <p:nvPr/>
        </p:nvSpPr>
        <p:spPr>
          <a:xfrm>
            <a:off x="12828289" y="5862181"/>
            <a:ext cx="2818356" cy="501041"/>
          </a:xfrm>
          <a:prstGeom prst="rect">
            <a:avLst/>
          </a:prstGeom>
          <a:solidFill>
            <a:srgbClr val="A0A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Calibri" panose="020F0502020204030204" pitchFamily="34" charset="0"/>
              </a:rPr>
              <a:t>Texture cache</a:t>
            </a:r>
            <a:endParaRPr lang="en-IN" sz="25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FB59ED3-6734-488E-9A74-C72683787BA0}"/>
              </a:ext>
            </a:extLst>
          </p:cNvPr>
          <p:cNvSpPr/>
          <p:nvPr/>
        </p:nvSpPr>
        <p:spPr>
          <a:xfrm>
            <a:off x="12826916" y="6671144"/>
            <a:ext cx="2818356" cy="501041"/>
          </a:xfrm>
          <a:prstGeom prst="rect">
            <a:avLst/>
          </a:prstGeom>
          <a:solidFill>
            <a:srgbClr val="A0A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dirty="0">
                <a:latin typeface="Calibri" panose="020F0502020204030204" pitchFamily="34" charset="0"/>
              </a:rPr>
              <a:t>Constant cache</a:t>
            </a:r>
            <a:endParaRPr lang="en-IN" sz="2500" dirty="0">
              <a:latin typeface="Calibri" panose="020F050202020403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67A783E-7B07-4BD0-B3B0-B468FEA7A25B}"/>
              </a:ext>
            </a:extLst>
          </p:cNvPr>
          <p:cNvSpPr/>
          <p:nvPr/>
        </p:nvSpPr>
        <p:spPr>
          <a:xfrm>
            <a:off x="12826916" y="7480107"/>
            <a:ext cx="2818356" cy="501041"/>
          </a:xfrm>
          <a:prstGeom prst="rect">
            <a:avLst/>
          </a:prstGeom>
          <a:solidFill>
            <a:srgbClr val="A0A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>
                <a:latin typeface="Calibri" panose="020F0502020204030204" pitchFamily="34" charset="0"/>
              </a:rPr>
              <a:t>Shared</a:t>
            </a:r>
            <a:r>
              <a:rPr lang="en-US" sz="2500" dirty="0">
                <a:latin typeface="Calibri" panose="020F0502020204030204" pitchFamily="34" charset="0"/>
              </a:rPr>
              <a:t> Memory</a:t>
            </a:r>
            <a:endParaRPr lang="en-IN" sz="2500" dirty="0">
              <a:latin typeface="Calibri" panose="020F050202020403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37FCE42-DD93-421A-8B21-AFD55F3B2F29}"/>
              </a:ext>
            </a:extLst>
          </p:cNvPr>
          <p:cNvSpPr/>
          <p:nvPr/>
        </p:nvSpPr>
        <p:spPr>
          <a:xfrm>
            <a:off x="12826916" y="8210469"/>
            <a:ext cx="2818356" cy="501041"/>
          </a:xfrm>
          <a:prstGeom prst="rect">
            <a:avLst/>
          </a:prstGeom>
          <a:solidFill>
            <a:srgbClr val="A0A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Calibri" panose="020F0502020204030204" pitchFamily="34" charset="0"/>
              </a:rPr>
              <a:t>Registers</a:t>
            </a:r>
            <a:endParaRPr lang="en-IN" sz="25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207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64-96KB on each SM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Read/write access from kernels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Shared within a thread block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Shared Memory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4059912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Transpose with Shared Memory</a:t>
            </a:r>
            <a:endParaRPr lang="en" sz="4402" dirty="0"/>
          </a:p>
        </p:txBody>
      </p:sp>
      <p:sp>
        <p:nvSpPr>
          <p:cNvPr id="5" name="Google Shape;136;p6">
            <a:extLst>
              <a:ext uri="{FF2B5EF4-FFF2-40B4-BE49-F238E27FC236}">
                <a16:creationId xmlns:a16="http://schemas.microsoft.com/office/drawing/2014/main" id="{AF268C10-DE55-4818-9BF7-CFB2B5C06F02}"/>
              </a:ext>
            </a:extLst>
          </p:cNvPr>
          <p:cNvSpPr/>
          <p:nvPr/>
        </p:nvSpPr>
        <p:spPr>
          <a:xfrm>
            <a:off x="4011122" y="3323234"/>
            <a:ext cx="2744387" cy="2804429"/>
          </a:xfrm>
          <a:prstGeom prst="rect">
            <a:avLst/>
          </a:prstGeom>
          <a:noFill/>
          <a:ln w="254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 panose="020F0502020204030204" pitchFamily="34" charset="0"/>
              <a:sym typeface="Arial"/>
            </a:endParaRPr>
          </a:p>
        </p:txBody>
      </p:sp>
      <p:sp>
        <p:nvSpPr>
          <p:cNvPr id="6" name="Google Shape;137;p6">
            <a:extLst>
              <a:ext uri="{FF2B5EF4-FFF2-40B4-BE49-F238E27FC236}">
                <a16:creationId xmlns:a16="http://schemas.microsoft.com/office/drawing/2014/main" id="{60571781-85F5-4E63-B985-A42DB9C0FC4B}"/>
              </a:ext>
            </a:extLst>
          </p:cNvPr>
          <p:cNvSpPr/>
          <p:nvPr/>
        </p:nvSpPr>
        <p:spPr>
          <a:xfrm>
            <a:off x="11198079" y="5141119"/>
            <a:ext cx="2744387" cy="2804429"/>
          </a:xfrm>
          <a:prstGeom prst="rect">
            <a:avLst/>
          </a:prstGeom>
          <a:noFill/>
          <a:ln w="254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 panose="020F0502020204030204" pitchFamily="34" charset="0"/>
              <a:sym typeface="Arial"/>
            </a:endParaRPr>
          </a:p>
        </p:txBody>
      </p:sp>
      <p:sp>
        <p:nvSpPr>
          <p:cNvPr id="7" name="Google Shape;138;p6">
            <a:extLst>
              <a:ext uri="{FF2B5EF4-FFF2-40B4-BE49-F238E27FC236}">
                <a16:creationId xmlns:a16="http://schemas.microsoft.com/office/drawing/2014/main" id="{D50595D3-F89A-4B0D-8B4F-B6DCAF57167C}"/>
              </a:ext>
            </a:extLst>
          </p:cNvPr>
          <p:cNvSpPr/>
          <p:nvPr/>
        </p:nvSpPr>
        <p:spPr>
          <a:xfrm>
            <a:off x="5839779" y="3323579"/>
            <a:ext cx="914400" cy="914400"/>
          </a:xfrm>
          <a:prstGeom prst="rect">
            <a:avLst/>
          </a:prstGeom>
          <a:noFill/>
          <a:ln w="25400" cap="flat" cmpd="sng">
            <a:solidFill>
              <a:srgbClr val="3A54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 panose="020F0502020204030204" pitchFamily="34" charset="0"/>
              <a:sym typeface="Arial"/>
            </a:endParaRPr>
          </a:p>
        </p:txBody>
      </p:sp>
      <p:sp>
        <p:nvSpPr>
          <p:cNvPr id="8" name="Google Shape;139;p6">
            <a:extLst>
              <a:ext uri="{FF2B5EF4-FFF2-40B4-BE49-F238E27FC236}">
                <a16:creationId xmlns:a16="http://schemas.microsoft.com/office/drawing/2014/main" id="{C2CC44C4-E429-4619-A13C-575EAD595B53}"/>
              </a:ext>
            </a:extLst>
          </p:cNvPr>
          <p:cNvSpPr/>
          <p:nvPr/>
        </p:nvSpPr>
        <p:spPr>
          <a:xfrm>
            <a:off x="11198201" y="7030618"/>
            <a:ext cx="914400" cy="914400"/>
          </a:xfrm>
          <a:prstGeom prst="rect">
            <a:avLst/>
          </a:prstGeom>
          <a:noFill/>
          <a:ln w="25400" cap="flat" cmpd="sng">
            <a:solidFill>
              <a:srgbClr val="3A54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 panose="020F0502020204030204" pitchFamily="34" charset="0"/>
              <a:sym typeface="Arial"/>
            </a:endParaRPr>
          </a:p>
        </p:txBody>
      </p:sp>
      <p:sp>
        <p:nvSpPr>
          <p:cNvPr id="9" name="Google Shape;140;p6">
            <a:extLst>
              <a:ext uri="{FF2B5EF4-FFF2-40B4-BE49-F238E27FC236}">
                <a16:creationId xmlns:a16="http://schemas.microsoft.com/office/drawing/2014/main" id="{B47D9860-48C5-488B-BAE6-2C38621648F4}"/>
              </a:ext>
            </a:extLst>
          </p:cNvPr>
          <p:cNvSpPr/>
          <p:nvPr/>
        </p:nvSpPr>
        <p:spPr>
          <a:xfrm>
            <a:off x="8513945" y="4975139"/>
            <a:ext cx="914400" cy="914400"/>
          </a:xfrm>
          <a:prstGeom prst="rect">
            <a:avLst/>
          </a:prstGeom>
          <a:noFill/>
          <a:ln w="25400" cap="flat" cmpd="sng">
            <a:solidFill>
              <a:srgbClr val="3A54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 panose="020F0502020204030204" pitchFamily="34" charset="0"/>
              <a:sym typeface="Arial"/>
            </a:endParaRPr>
          </a:p>
        </p:txBody>
      </p:sp>
      <p:sp>
        <p:nvSpPr>
          <p:cNvPr id="10" name="Google Shape;141;p6">
            <a:extLst>
              <a:ext uri="{FF2B5EF4-FFF2-40B4-BE49-F238E27FC236}">
                <a16:creationId xmlns:a16="http://schemas.microsoft.com/office/drawing/2014/main" id="{E10A66AF-0256-4E30-A4B1-451751A89A47}"/>
              </a:ext>
            </a:extLst>
          </p:cNvPr>
          <p:cNvSpPr/>
          <p:nvPr/>
        </p:nvSpPr>
        <p:spPr>
          <a:xfrm>
            <a:off x="5840124" y="3466453"/>
            <a:ext cx="914400" cy="70425"/>
          </a:xfrm>
          <a:prstGeom prst="rect">
            <a:avLst/>
          </a:prstGeom>
          <a:solidFill>
            <a:srgbClr val="078E4A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 panose="020F0502020204030204" pitchFamily="34" charset="0"/>
              <a:sym typeface="Arial"/>
            </a:endParaRPr>
          </a:p>
        </p:txBody>
      </p:sp>
      <p:sp>
        <p:nvSpPr>
          <p:cNvPr id="11" name="Google Shape;142;p6">
            <a:extLst>
              <a:ext uri="{FF2B5EF4-FFF2-40B4-BE49-F238E27FC236}">
                <a16:creationId xmlns:a16="http://schemas.microsoft.com/office/drawing/2014/main" id="{2E8688A8-4250-41B8-BDE3-2F9F3074D337}"/>
              </a:ext>
            </a:extLst>
          </p:cNvPr>
          <p:cNvSpPr/>
          <p:nvPr/>
        </p:nvSpPr>
        <p:spPr>
          <a:xfrm rot="5400000">
            <a:off x="8241040" y="5391270"/>
            <a:ext cx="914400" cy="70425"/>
          </a:xfrm>
          <a:prstGeom prst="rect">
            <a:avLst/>
          </a:prstGeom>
          <a:solidFill>
            <a:srgbClr val="078E4A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 panose="020F0502020204030204" pitchFamily="34" charset="0"/>
              <a:sym typeface="Arial"/>
            </a:endParaRPr>
          </a:p>
        </p:txBody>
      </p:sp>
      <p:sp>
        <p:nvSpPr>
          <p:cNvPr id="12" name="Google Shape;143;p6">
            <a:extLst>
              <a:ext uri="{FF2B5EF4-FFF2-40B4-BE49-F238E27FC236}">
                <a16:creationId xmlns:a16="http://schemas.microsoft.com/office/drawing/2014/main" id="{3BF2E6A5-FC34-4066-814C-C97D02704DE4}"/>
              </a:ext>
            </a:extLst>
          </p:cNvPr>
          <p:cNvSpPr/>
          <p:nvPr/>
        </p:nvSpPr>
        <p:spPr>
          <a:xfrm>
            <a:off x="8514290" y="5141778"/>
            <a:ext cx="914400" cy="70425"/>
          </a:xfrm>
          <a:prstGeom prst="rect">
            <a:avLst/>
          </a:prstGeom>
          <a:solidFill>
            <a:srgbClr val="3A5487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 panose="020F0502020204030204" pitchFamily="34" charset="0"/>
              <a:sym typeface="Arial"/>
            </a:endParaRPr>
          </a:p>
        </p:txBody>
      </p:sp>
      <p:sp>
        <p:nvSpPr>
          <p:cNvPr id="13" name="Google Shape;144;p6">
            <a:extLst>
              <a:ext uri="{FF2B5EF4-FFF2-40B4-BE49-F238E27FC236}">
                <a16:creationId xmlns:a16="http://schemas.microsoft.com/office/drawing/2014/main" id="{B04098B6-8A4B-4496-BA91-DE01504F7110}"/>
              </a:ext>
            </a:extLst>
          </p:cNvPr>
          <p:cNvSpPr/>
          <p:nvPr/>
        </p:nvSpPr>
        <p:spPr>
          <a:xfrm>
            <a:off x="11201154" y="7126002"/>
            <a:ext cx="914400" cy="70425"/>
          </a:xfrm>
          <a:prstGeom prst="rect">
            <a:avLst/>
          </a:prstGeom>
          <a:solidFill>
            <a:srgbClr val="3A5487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 panose="020F0502020204030204" pitchFamily="34" charset="0"/>
              <a:sym typeface="Arial"/>
            </a:endParaRPr>
          </a:p>
        </p:txBody>
      </p:sp>
      <p:sp>
        <p:nvSpPr>
          <p:cNvPr id="14" name="Google Shape;145;p6">
            <a:extLst>
              <a:ext uri="{FF2B5EF4-FFF2-40B4-BE49-F238E27FC236}">
                <a16:creationId xmlns:a16="http://schemas.microsoft.com/office/drawing/2014/main" id="{28ECFCF1-79F3-499E-A64E-6C6BC7D69F50}"/>
              </a:ext>
            </a:extLst>
          </p:cNvPr>
          <p:cNvSpPr/>
          <p:nvPr/>
        </p:nvSpPr>
        <p:spPr>
          <a:xfrm rot="-2880000">
            <a:off x="7450977" y="3674057"/>
            <a:ext cx="484632" cy="1346904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A5487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 panose="020F0502020204030204" pitchFamily="34" charset="0"/>
              <a:sym typeface="Arial"/>
            </a:endParaRPr>
          </a:p>
        </p:txBody>
      </p:sp>
      <p:sp>
        <p:nvSpPr>
          <p:cNvPr id="15" name="Google Shape;146;p6">
            <a:extLst>
              <a:ext uri="{FF2B5EF4-FFF2-40B4-BE49-F238E27FC236}">
                <a16:creationId xmlns:a16="http://schemas.microsoft.com/office/drawing/2014/main" id="{233D38A0-1770-4704-A675-E8D81637FE96}"/>
              </a:ext>
            </a:extLst>
          </p:cNvPr>
          <p:cNvSpPr/>
          <p:nvPr/>
        </p:nvSpPr>
        <p:spPr>
          <a:xfrm rot="-2880000">
            <a:off x="9935570" y="5872148"/>
            <a:ext cx="484632" cy="1346904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A5487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 panose="020F0502020204030204" pitchFamily="34" charset="0"/>
              <a:sym typeface="Arial"/>
            </a:endParaRPr>
          </a:p>
        </p:txBody>
      </p:sp>
      <p:sp>
        <p:nvSpPr>
          <p:cNvPr id="16" name="Google Shape;147;p6">
            <a:extLst>
              <a:ext uri="{FF2B5EF4-FFF2-40B4-BE49-F238E27FC236}">
                <a16:creationId xmlns:a16="http://schemas.microsoft.com/office/drawing/2014/main" id="{F5A0FCE4-531C-48A9-897A-2035FEE1BC52}"/>
              </a:ext>
            </a:extLst>
          </p:cNvPr>
          <p:cNvSpPr txBox="1"/>
          <p:nvPr/>
        </p:nvSpPr>
        <p:spPr>
          <a:xfrm>
            <a:off x="4012187" y="4468241"/>
            <a:ext cx="2743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0" i="0" u="none" strike="noStrike" cap="none" dirty="0">
                <a:solidFill>
                  <a:schemeClr val="bg2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Original</a:t>
            </a:r>
            <a:endParaRPr sz="1400" b="0" i="0" u="none" strike="noStrike" cap="none" dirty="0">
              <a:solidFill>
                <a:schemeClr val="bg2"/>
              </a:solidFill>
              <a:latin typeface="Calibri" panose="020F0502020204030204" pitchFamily="34" charset="0"/>
              <a:sym typeface="Arial"/>
            </a:endParaRPr>
          </a:p>
        </p:txBody>
      </p:sp>
      <p:sp>
        <p:nvSpPr>
          <p:cNvPr id="17" name="Google Shape;148;p6">
            <a:extLst>
              <a:ext uri="{FF2B5EF4-FFF2-40B4-BE49-F238E27FC236}">
                <a16:creationId xmlns:a16="http://schemas.microsoft.com/office/drawing/2014/main" id="{7D6F85B3-5DAD-4DDA-91FD-9DE2AD6A9A37}"/>
              </a:ext>
            </a:extLst>
          </p:cNvPr>
          <p:cNvSpPr txBox="1"/>
          <p:nvPr/>
        </p:nvSpPr>
        <p:spPr>
          <a:xfrm>
            <a:off x="11199373" y="6131666"/>
            <a:ext cx="2743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0" i="0" u="none" strike="noStrike" cap="none" dirty="0">
                <a:solidFill>
                  <a:schemeClr val="bg2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Transposed</a:t>
            </a:r>
            <a:endParaRPr sz="1400" b="0" i="0" u="none" strike="noStrike" cap="none" dirty="0">
              <a:solidFill>
                <a:schemeClr val="bg2"/>
              </a:solidFill>
              <a:latin typeface="Calibri" panose="020F0502020204030204" pitchFamily="34" charset="0"/>
              <a:sym typeface="Arial"/>
            </a:endParaRPr>
          </a:p>
        </p:txBody>
      </p:sp>
      <p:sp>
        <p:nvSpPr>
          <p:cNvPr id="18" name="Google Shape;149;p6">
            <a:extLst>
              <a:ext uri="{FF2B5EF4-FFF2-40B4-BE49-F238E27FC236}">
                <a16:creationId xmlns:a16="http://schemas.microsoft.com/office/drawing/2014/main" id="{CC79B8A4-4A3B-4E4C-9124-67C426DC494F}"/>
              </a:ext>
            </a:extLst>
          </p:cNvPr>
          <p:cNvSpPr txBox="1"/>
          <p:nvPr/>
        </p:nvSpPr>
        <p:spPr>
          <a:xfrm>
            <a:off x="6655684" y="6749490"/>
            <a:ext cx="340044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0" i="0" u="none" strike="noStrike" cap="none" dirty="0">
                <a:solidFill>
                  <a:schemeClr val="bg2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Shared</a:t>
            </a:r>
            <a:r>
              <a:rPr lang="en" sz="1400" dirty="0">
                <a:solidFill>
                  <a:schemeClr val="bg2"/>
                </a:solidFill>
                <a:latin typeface="Calibri" panose="020F0502020204030204" pitchFamily="34" charset="0"/>
                <a:ea typeface="Calibri"/>
              </a:rPr>
              <a:t> </a:t>
            </a:r>
            <a:r>
              <a:rPr lang="en" sz="2800" b="0" i="0" u="none" strike="noStrike" cap="none" dirty="0">
                <a:solidFill>
                  <a:schemeClr val="bg2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Memory</a:t>
            </a:r>
            <a:r>
              <a:rPr lang="en" dirty="0">
                <a:solidFill>
                  <a:schemeClr val="bg2"/>
                </a:solidFill>
                <a:latin typeface="Calibri" panose="020F0502020204030204" pitchFamily="34" charset="0"/>
                <a:ea typeface="Calibri"/>
              </a:rPr>
              <a:t> </a:t>
            </a:r>
            <a:r>
              <a:rPr lang="en" sz="2800" b="0" i="0" u="none" strike="noStrike" cap="none" dirty="0">
                <a:solidFill>
                  <a:schemeClr val="bg2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Tile</a:t>
            </a:r>
            <a:endParaRPr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897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Occupancy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Bank conflicts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Performance Considerations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491546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Banks of 32 elements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Banks can broadcast to multiple threads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Can only retrieve one element at a time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Bank Conflicts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1750736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Shared memory is fast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Used to communicate between threads in a block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Requires synchronization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Watch out for bank conflicts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Summary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473850072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172</Words>
  <Application>Microsoft Office PowerPoint</Application>
  <PresentationFormat>Custom</PresentationFormat>
  <Paragraphs>72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Roboto</vt:lpstr>
      <vt:lpstr>Packt</vt:lpstr>
      <vt:lpstr>1_Packt</vt:lpstr>
      <vt:lpstr>Parallel Algorithms</vt:lpstr>
      <vt:lpstr>Introduction to Shared Memory</vt:lpstr>
      <vt:lpstr>Matrix Transpose</vt:lpstr>
      <vt:lpstr>Memory Hierarchy</vt:lpstr>
      <vt:lpstr>Shared Memory</vt:lpstr>
      <vt:lpstr>Transpose with Shared Memory</vt:lpstr>
      <vt:lpstr>Performance Considerations</vt:lpstr>
      <vt:lpstr>Bank Conflicts</vt:lpstr>
      <vt:lpstr>Summary</vt:lpstr>
      <vt:lpstr>Reduction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Course Title Goes Here</dc:title>
  <dc:creator>Ashwini Waghmare</dc:creator>
  <cp:lastModifiedBy>Ashwini Waghmare</cp:lastModifiedBy>
  <cp:revision>50</cp:revision>
  <dcterms:modified xsi:type="dcterms:W3CDTF">2019-10-07T15:13:46Z</dcterms:modified>
</cp:coreProperties>
</file>