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6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1" r:id="rId11"/>
  </p:sldIdLst>
  <p:sldSz cx="18288000" cy="10282238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1A6"/>
    <a:srgbClr val="3A5487"/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3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32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7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1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63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1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5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5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Reduction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Prefix Sum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Loop over all elements of array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Combine with any binary operator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Example: Reduce with + 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Serial Reduction</a:t>
            </a:r>
            <a:endParaRPr lang="en" sz="440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5F1E3-84F1-4966-AF45-B526B890EF4E}"/>
              </a:ext>
            </a:extLst>
          </p:cNvPr>
          <p:cNvSpPr/>
          <p:nvPr/>
        </p:nvSpPr>
        <p:spPr>
          <a:xfrm>
            <a:off x="9512814" y="226870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31979-A4E3-4123-8083-751BD948030A}"/>
              </a:ext>
            </a:extLst>
          </p:cNvPr>
          <p:cNvSpPr/>
          <p:nvPr/>
        </p:nvSpPr>
        <p:spPr>
          <a:xfrm>
            <a:off x="10425609" y="226877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5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BD6A2-293A-4D61-AF62-5E9EF9EC572D}"/>
              </a:ext>
            </a:extLst>
          </p:cNvPr>
          <p:cNvSpPr/>
          <p:nvPr/>
        </p:nvSpPr>
        <p:spPr>
          <a:xfrm>
            <a:off x="11338376" y="226884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CF5A1-E9B8-4111-A924-48E88571326D}"/>
              </a:ext>
            </a:extLst>
          </p:cNvPr>
          <p:cNvSpPr/>
          <p:nvPr/>
        </p:nvSpPr>
        <p:spPr>
          <a:xfrm>
            <a:off x="12251233" y="226891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7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67246-F7DC-4120-A685-8439BBA1DD41}"/>
              </a:ext>
            </a:extLst>
          </p:cNvPr>
          <p:cNvSpPr/>
          <p:nvPr/>
        </p:nvSpPr>
        <p:spPr>
          <a:xfrm>
            <a:off x="13164090" y="226898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CF95F-814A-4143-A68F-852B56348C31}"/>
              </a:ext>
            </a:extLst>
          </p:cNvPr>
          <p:cNvSpPr/>
          <p:nvPr/>
        </p:nvSpPr>
        <p:spPr>
          <a:xfrm>
            <a:off x="14076948" y="226905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8ACFE-7194-4863-87FC-0C042A8CB401}"/>
              </a:ext>
            </a:extLst>
          </p:cNvPr>
          <p:cNvSpPr/>
          <p:nvPr/>
        </p:nvSpPr>
        <p:spPr>
          <a:xfrm>
            <a:off x="14989804" y="226912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9D28F-0F1A-4720-8180-D4C344A38037}"/>
              </a:ext>
            </a:extLst>
          </p:cNvPr>
          <p:cNvSpPr/>
          <p:nvPr/>
        </p:nvSpPr>
        <p:spPr>
          <a:xfrm>
            <a:off x="15902661" y="226919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D4B60-6CB3-4C86-9169-30EA66B06D4C}"/>
              </a:ext>
            </a:extLst>
          </p:cNvPr>
          <p:cNvSpPr txBox="1"/>
          <p:nvPr/>
        </p:nvSpPr>
        <p:spPr>
          <a:xfrm>
            <a:off x="9512814" y="3559495"/>
            <a:ext cx="27432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3 + 5 = 8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8 + 4 = 12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12 + 7 = 19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19 + 2 = 21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21 + 0 = 21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21 + 1 = 22</a:t>
            </a:r>
          </a:p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22 + 4 = 26</a:t>
            </a:r>
          </a:p>
          <a:p>
            <a:endParaRPr lang="en-US" sz="32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Parallel Reduction</a:t>
            </a:r>
            <a:endParaRPr lang="en" sz="4402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6CF52-3B26-42D4-9EDD-051D821F68C6}"/>
              </a:ext>
            </a:extLst>
          </p:cNvPr>
          <p:cNvSpPr/>
          <p:nvPr/>
        </p:nvSpPr>
        <p:spPr>
          <a:xfrm>
            <a:off x="5169206" y="2130033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16FF97-E40B-4F6A-8775-5A799E7FDDEB}"/>
              </a:ext>
            </a:extLst>
          </p:cNvPr>
          <p:cNvSpPr/>
          <p:nvPr/>
        </p:nvSpPr>
        <p:spPr>
          <a:xfrm>
            <a:off x="6082001" y="2130103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5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7D392-F170-4BAB-A66D-5F0158AB603E}"/>
              </a:ext>
            </a:extLst>
          </p:cNvPr>
          <p:cNvSpPr/>
          <p:nvPr/>
        </p:nvSpPr>
        <p:spPr>
          <a:xfrm>
            <a:off x="6994768" y="2130173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0058A-2E2C-4F6C-A75E-BB9C08388630}"/>
              </a:ext>
            </a:extLst>
          </p:cNvPr>
          <p:cNvSpPr/>
          <p:nvPr/>
        </p:nvSpPr>
        <p:spPr>
          <a:xfrm>
            <a:off x="7907625" y="2130243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7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79E075-143A-4517-8E97-C2C370288835}"/>
              </a:ext>
            </a:extLst>
          </p:cNvPr>
          <p:cNvSpPr/>
          <p:nvPr/>
        </p:nvSpPr>
        <p:spPr>
          <a:xfrm>
            <a:off x="8820482" y="213031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DC4C19-16FB-4971-96B1-574498C75739}"/>
              </a:ext>
            </a:extLst>
          </p:cNvPr>
          <p:cNvSpPr/>
          <p:nvPr/>
        </p:nvSpPr>
        <p:spPr>
          <a:xfrm>
            <a:off x="9733340" y="213038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0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646AE-F889-406A-8121-32326CD439C5}"/>
              </a:ext>
            </a:extLst>
          </p:cNvPr>
          <p:cNvSpPr/>
          <p:nvPr/>
        </p:nvSpPr>
        <p:spPr>
          <a:xfrm>
            <a:off x="10646196" y="213045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F45C45-6952-4F13-B539-EA88D7B17AFB}"/>
              </a:ext>
            </a:extLst>
          </p:cNvPr>
          <p:cNvSpPr/>
          <p:nvPr/>
        </p:nvSpPr>
        <p:spPr>
          <a:xfrm>
            <a:off x="11559053" y="213052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CF9BB2-0A51-4451-ACCC-139D9A21DA9A}"/>
              </a:ext>
            </a:extLst>
          </p:cNvPr>
          <p:cNvSpPr/>
          <p:nvPr/>
        </p:nvSpPr>
        <p:spPr>
          <a:xfrm>
            <a:off x="5631428" y="429939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8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701837-5106-4F43-81FF-1FE4436439F2}"/>
              </a:ext>
            </a:extLst>
          </p:cNvPr>
          <p:cNvSpPr/>
          <p:nvPr/>
        </p:nvSpPr>
        <p:spPr>
          <a:xfrm>
            <a:off x="7385768" y="429946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11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3FBA7B-9FE6-4F6C-9B5F-14F471D1E8EA}"/>
              </a:ext>
            </a:extLst>
          </p:cNvPr>
          <p:cNvSpPr/>
          <p:nvPr/>
        </p:nvSpPr>
        <p:spPr>
          <a:xfrm>
            <a:off x="9282543" y="429953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09C535-1C50-4EA7-8113-E2E49F7F05F8}"/>
              </a:ext>
            </a:extLst>
          </p:cNvPr>
          <p:cNvSpPr/>
          <p:nvPr/>
        </p:nvSpPr>
        <p:spPr>
          <a:xfrm>
            <a:off x="11108191" y="429960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5</a:t>
            </a:r>
            <a:endParaRPr lang="en-US" sz="3200" dirty="0">
              <a:latin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95448-A8D1-4094-970F-50131D384A0A}"/>
              </a:ext>
            </a:extLst>
          </p:cNvPr>
          <p:cNvCxnSpPr/>
          <p:nvPr/>
        </p:nvCxnSpPr>
        <p:spPr>
          <a:xfrm>
            <a:off x="5572257" y="3125774"/>
            <a:ext cx="463723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36DB81-64E6-428E-9C45-8DBC2B678CEE}"/>
              </a:ext>
            </a:extLst>
          </p:cNvPr>
          <p:cNvCxnSpPr>
            <a:cxnSpLocks/>
          </p:cNvCxnSpPr>
          <p:nvPr/>
        </p:nvCxnSpPr>
        <p:spPr>
          <a:xfrm flipH="1">
            <a:off x="6225538" y="3125844"/>
            <a:ext cx="449491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6483CC-BAC6-4A28-BE8C-8E4ED6E00204}"/>
              </a:ext>
            </a:extLst>
          </p:cNvPr>
          <p:cNvCxnSpPr>
            <a:cxnSpLocks/>
          </p:cNvCxnSpPr>
          <p:nvPr/>
        </p:nvCxnSpPr>
        <p:spPr>
          <a:xfrm>
            <a:off x="7302890" y="3185115"/>
            <a:ext cx="463723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4771F0-178C-4A87-9442-04D1B1AD7764}"/>
              </a:ext>
            </a:extLst>
          </p:cNvPr>
          <p:cNvCxnSpPr>
            <a:cxnSpLocks/>
          </p:cNvCxnSpPr>
          <p:nvPr/>
        </p:nvCxnSpPr>
        <p:spPr>
          <a:xfrm flipH="1">
            <a:off x="7956151" y="3185184"/>
            <a:ext cx="449491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E524F-BE0C-40EC-B44A-2B24FA004224}"/>
              </a:ext>
            </a:extLst>
          </p:cNvPr>
          <p:cNvCxnSpPr>
            <a:cxnSpLocks/>
          </p:cNvCxnSpPr>
          <p:nvPr/>
        </p:nvCxnSpPr>
        <p:spPr>
          <a:xfrm>
            <a:off x="9199665" y="3185185"/>
            <a:ext cx="463723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FBCEBF-CA23-489D-84F8-BF83DD78FAE7}"/>
              </a:ext>
            </a:extLst>
          </p:cNvPr>
          <p:cNvCxnSpPr>
            <a:cxnSpLocks/>
          </p:cNvCxnSpPr>
          <p:nvPr/>
        </p:nvCxnSpPr>
        <p:spPr>
          <a:xfrm flipH="1">
            <a:off x="9852926" y="3185255"/>
            <a:ext cx="449491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1C9C81-27B3-4BDD-B542-C4F2053E0749}"/>
              </a:ext>
            </a:extLst>
          </p:cNvPr>
          <p:cNvCxnSpPr>
            <a:cxnSpLocks/>
          </p:cNvCxnSpPr>
          <p:nvPr/>
        </p:nvCxnSpPr>
        <p:spPr>
          <a:xfrm>
            <a:off x="11001604" y="3185255"/>
            <a:ext cx="463723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518B8A-A42E-449B-871B-00C9298A416B}"/>
              </a:ext>
            </a:extLst>
          </p:cNvPr>
          <p:cNvCxnSpPr>
            <a:cxnSpLocks/>
          </p:cNvCxnSpPr>
          <p:nvPr/>
        </p:nvCxnSpPr>
        <p:spPr>
          <a:xfrm flipH="1">
            <a:off x="11654865" y="3185325"/>
            <a:ext cx="449491" cy="103299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5037D7B-8F1C-41D9-846F-C32E42B067D0}"/>
              </a:ext>
            </a:extLst>
          </p:cNvPr>
          <p:cNvSpPr/>
          <p:nvPr/>
        </p:nvSpPr>
        <p:spPr>
          <a:xfrm>
            <a:off x="6472977" y="648061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19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25FCD-E569-4EA2-A6A5-26B8688094A8}"/>
              </a:ext>
            </a:extLst>
          </p:cNvPr>
          <p:cNvSpPr/>
          <p:nvPr/>
        </p:nvSpPr>
        <p:spPr>
          <a:xfrm>
            <a:off x="10195334" y="648068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7</a:t>
            </a:r>
            <a:endParaRPr lang="en-US" sz="3200" dirty="0">
              <a:latin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323F1-D409-4692-8C19-70151C7F9408}"/>
              </a:ext>
            </a:extLst>
          </p:cNvPr>
          <p:cNvCxnSpPr>
            <a:cxnSpLocks/>
          </p:cNvCxnSpPr>
          <p:nvPr/>
        </p:nvCxnSpPr>
        <p:spPr>
          <a:xfrm>
            <a:off x="6129187" y="5295127"/>
            <a:ext cx="712781" cy="104485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529145-2007-4DEF-B9B5-7F12B090B245}"/>
              </a:ext>
            </a:extLst>
          </p:cNvPr>
          <p:cNvCxnSpPr>
            <a:cxnSpLocks/>
          </p:cNvCxnSpPr>
          <p:nvPr/>
        </p:nvCxnSpPr>
        <p:spPr>
          <a:xfrm flipH="1">
            <a:off x="7055225" y="5295197"/>
            <a:ext cx="710410" cy="104485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36E1B9-120C-486A-A807-F093987493C9}"/>
              </a:ext>
            </a:extLst>
          </p:cNvPr>
          <p:cNvCxnSpPr>
            <a:cxnSpLocks/>
          </p:cNvCxnSpPr>
          <p:nvPr/>
        </p:nvCxnSpPr>
        <p:spPr>
          <a:xfrm>
            <a:off x="9851348" y="5318905"/>
            <a:ext cx="712781" cy="104485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4A06F7-C012-4C4C-AD08-B5C445EB4F6B}"/>
              </a:ext>
            </a:extLst>
          </p:cNvPr>
          <p:cNvCxnSpPr>
            <a:cxnSpLocks/>
          </p:cNvCxnSpPr>
          <p:nvPr/>
        </p:nvCxnSpPr>
        <p:spPr>
          <a:xfrm flipH="1">
            <a:off x="10777357" y="5318975"/>
            <a:ext cx="710410" cy="104485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ABA599-6BF9-48C0-86BB-2093F827CC95}"/>
              </a:ext>
            </a:extLst>
          </p:cNvPr>
          <p:cNvCxnSpPr>
            <a:cxnSpLocks/>
          </p:cNvCxnSpPr>
          <p:nvPr/>
        </p:nvCxnSpPr>
        <p:spPr>
          <a:xfrm>
            <a:off x="6958228" y="7511945"/>
            <a:ext cx="1590414" cy="890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5970D0A-2318-405E-AB7D-C18998BBA975}"/>
              </a:ext>
            </a:extLst>
          </p:cNvPr>
          <p:cNvCxnSpPr>
            <a:cxnSpLocks/>
          </p:cNvCxnSpPr>
          <p:nvPr/>
        </p:nvCxnSpPr>
        <p:spPr>
          <a:xfrm flipH="1">
            <a:off x="8915943" y="7512015"/>
            <a:ext cx="1647344" cy="890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E2B8D26-B330-4502-A464-9F3DC35BBD28}"/>
              </a:ext>
            </a:extLst>
          </p:cNvPr>
          <p:cNvSpPr/>
          <p:nvPr/>
        </p:nvSpPr>
        <p:spPr>
          <a:xfrm>
            <a:off x="8286563" y="857885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26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More data elements than processors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Memory access patterns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Sharing data between threads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Reduction: Challenges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1756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Small array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Single block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Process in shared memory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Block Reduction</a:t>
            </a:r>
            <a:endParaRPr lang="en" sz="440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5C785-25EB-4860-9004-D2AFDF3BDEEA}"/>
              </a:ext>
            </a:extLst>
          </p:cNvPr>
          <p:cNvSpPr/>
          <p:nvPr/>
        </p:nvSpPr>
        <p:spPr>
          <a:xfrm>
            <a:off x="9579411" y="2384316"/>
            <a:ext cx="4069139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Global Memory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2B552-01B8-4979-9F10-175F30C1865F}"/>
              </a:ext>
            </a:extLst>
          </p:cNvPr>
          <p:cNvSpPr/>
          <p:nvPr/>
        </p:nvSpPr>
        <p:spPr>
          <a:xfrm>
            <a:off x="9579151" y="3866144"/>
            <a:ext cx="4069139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Shared Memory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5048-8471-42B6-9C45-28EB4B38C297}"/>
              </a:ext>
            </a:extLst>
          </p:cNvPr>
          <p:cNvSpPr/>
          <p:nvPr/>
        </p:nvSpPr>
        <p:spPr>
          <a:xfrm>
            <a:off x="10633935" y="5134599"/>
            <a:ext cx="2041093" cy="214687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C5C3C-3631-4E22-9FDF-6C8BEF5E7703}"/>
              </a:ext>
            </a:extLst>
          </p:cNvPr>
          <p:cNvSpPr/>
          <p:nvPr/>
        </p:nvSpPr>
        <p:spPr>
          <a:xfrm>
            <a:off x="11119707" y="5715514"/>
            <a:ext cx="985561" cy="226546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2CFCC-89EE-40A9-BBD1-4A3E549679FF}"/>
              </a:ext>
            </a:extLst>
          </p:cNvPr>
          <p:cNvSpPr/>
          <p:nvPr/>
        </p:nvSpPr>
        <p:spPr>
          <a:xfrm>
            <a:off x="11356488" y="6355719"/>
            <a:ext cx="499304" cy="190968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  <a:cs typeface="Arial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8152DCF-2F10-4C45-B21A-DB3B52BDF782}"/>
              </a:ext>
            </a:extLst>
          </p:cNvPr>
          <p:cNvSpPr/>
          <p:nvPr/>
        </p:nvSpPr>
        <p:spPr>
          <a:xfrm>
            <a:off x="11370935" y="3466593"/>
            <a:ext cx="484632" cy="219397"/>
          </a:xfrm>
          <a:prstGeom prst="downArrow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82153D5-F1A3-456E-9354-D2A0E4C5AA86}"/>
              </a:ext>
            </a:extLst>
          </p:cNvPr>
          <p:cNvSpPr/>
          <p:nvPr/>
        </p:nvSpPr>
        <p:spPr>
          <a:xfrm>
            <a:off x="11370620" y="4853589"/>
            <a:ext cx="484632" cy="219397"/>
          </a:xfrm>
          <a:prstGeom prst="downArrow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8111BFD-FE06-4FA4-9CE3-7730F3FD1A79}"/>
              </a:ext>
            </a:extLst>
          </p:cNvPr>
          <p:cNvSpPr/>
          <p:nvPr/>
        </p:nvSpPr>
        <p:spPr>
          <a:xfrm>
            <a:off x="11370686" y="5410800"/>
            <a:ext cx="484632" cy="219397"/>
          </a:xfrm>
          <a:prstGeom prst="downArrow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79635C6-C48A-406B-B102-FCDBEEE94762}"/>
              </a:ext>
            </a:extLst>
          </p:cNvPr>
          <p:cNvSpPr/>
          <p:nvPr/>
        </p:nvSpPr>
        <p:spPr>
          <a:xfrm>
            <a:off x="11370371" y="6003574"/>
            <a:ext cx="484632" cy="219397"/>
          </a:xfrm>
          <a:prstGeom prst="downArrow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Reducing with Multiple Blocks</a:t>
            </a:r>
            <a:endParaRPr lang="en" sz="4402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E5683D-CEFD-4FD0-901E-19431B367243}"/>
              </a:ext>
            </a:extLst>
          </p:cNvPr>
          <p:cNvSpPr/>
          <p:nvPr/>
        </p:nvSpPr>
        <p:spPr>
          <a:xfrm>
            <a:off x="1925215" y="2665758"/>
            <a:ext cx="8019544" cy="914400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Arial"/>
              </a:rPr>
              <a:t>Global Memory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27FC84-E7C0-439C-8F11-A942EDFF2E93}"/>
              </a:ext>
            </a:extLst>
          </p:cNvPr>
          <p:cNvSpPr txBox="1"/>
          <p:nvPr/>
        </p:nvSpPr>
        <p:spPr>
          <a:xfrm>
            <a:off x="10346944" y="2844938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Reduce in Shared Memory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FA42E40-31B9-41BF-B429-6E21619CBA80}"/>
              </a:ext>
            </a:extLst>
          </p:cNvPr>
          <p:cNvSpPr/>
          <p:nvPr/>
        </p:nvSpPr>
        <p:spPr>
          <a:xfrm>
            <a:off x="2302609" y="3656615"/>
            <a:ext cx="484632" cy="978408"/>
          </a:xfrm>
          <a:prstGeom prst="downArrow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D9A9150-8C9E-41B9-8BFA-79C3E9AC2992}"/>
              </a:ext>
            </a:extLst>
          </p:cNvPr>
          <p:cNvSpPr/>
          <p:nvPr/>
        </p:nvSpPr>
        <p:spPr>
          <a:xfrm>
            <a:off x="4500324" y="3656615"/>
            <a:ext cx="484632" cy="978408"/>
          </a:xfrm>
          <a:prstGeom prst="downArrow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2EA6341-F678-4911-AFC4-8D05D4013A60}"/>
              </a:ext>
            </a:extLst>
          </p:cNvPr>
          <p:cNvSpPr/>
          <p:nvPr/>
        </p:nvSpPr>
        <p:spPr>
          <a:xfrm>
            <a:off x="6698039" y="3662313"/>
            <a:ext cx="484632" cy="978408"/>
          </a:xfrm>
          <a:prstGeom prst="downArrow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65CF839-363B-4F69-9783-D08FA34D9560}"/>
              </a:ext>
            </a:extLst>
          </p:cNvPr>
          <p:cNvSpPr/>
          <p:nvPr/>
        </p:nvSpPr>
        <p:spPr>
          <a:xfrm>
            <a:off x="9144000" y="3656615"/>
            <a:ext cx="484632" cy="978408"/>
          </a:xfrm>
          <a:prstGeom prst="downArrow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36116B-AEDD-410D-B95A-4F6AB03AAE36}"/>
              </a:ext>
            </a:extLst>
          </p:cNvPr>
          <p:cNvSpPr/>
          <p:nvPr/>
        </p:nvSpPr>
        <p:spPr>
          <a:xfrm>
            <a:off x="2123433" y="4711480"/>
            <a:ext cx="914400" cy="914400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07CBB-D5AB-41B3-BA74-DBE8D3BDDDA8}"/>
              </a:ext>
            </a:extLst>
          </p:cNvPr>
          <p:cNvSpPr/>
          <p:nvPr/>
        </p:nvSpPr>
        <p:spPr>
          <a:xfrm>
            <a:off x="4290365" y="4711480"/>
            <a:ext cx="914400" cy="914400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6E0161-8DE7-4C4B-826B-02224F38803C}"/>
              </a:ext>
            </a:extLst>
          </p:cNvPr>
          <p:cNvSpPr/>
          <p:nvPr/>
        </p:nvSpPr>
        <p:spPr>
          <a:xfrm>
            <a:off x="6476258" y="4709152"/>
            <a:ext cx="914400" cy="978408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3DEA1D-EAF7-43E0-BB7C-2B00A1BA045F}"/>
              </a:ext>
            </a:extLst>
          </p:cNvPr>
          <p:cNvSpPr/>
          <p:nvPr/>
        </p:nvSpPr>
        <p:spPr>
          <a:xfrm>
            <a:off x="8937460" y="4709152"/>
            <a:ext cx="974531" cy="978408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B4688-EFA2-41B4-BC46-3A9D825AF627}"/>
              </a:ext>
            </a:extLst>
          </p:cNvPr>
          <p:cNvSpPr txBox="1"/>
          <p:nvPr/>
        </p:nvSpPr>
        <p:spPr>
          <a:xfrm>
            <a:off x="10386700" y="3763863"/>
            <a:ext cx="5174482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Block Sums in Global Memory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06DB01-883E-4A8C-BCC2-9D00F999307C}"/>
              </a:ext>
            </a:extLst>
          </p:cNvPr>
          <p:cNvCxnSpPr/>
          <p:nvPr/>
        </p:nvCxnSpPr>
        <p:spPr>
          <a:xfrm>
            <a:off x="2133177" y="6118174"/>
            <a:ext cx="3571024" cy="137692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B502-C4A3-41CA-BF71-CACF0B8F55DB}"/>
              </a:ext>
            </a:extLst>
          </p:cNvPr>
          <p:cNvSpPr/>
          <p:nvPr/>
        </p:nvSpPr>
        <p:spPr>
          <a:xfrm>
            <a:off x="5463573" y="6936102"/>
            <a:ext cx="914400" cy="914400"/>
          </a:xfrm>
          <a:prstGeom prst="rect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B8F099-4DE8-4E1D-8EC5-86FC4CD5D614}"/>
              </a:ext>
            </a:extLst>
          </p:cNvPr>
          <p:cNvCxnSpPr>
            <a:cxnSpLocks/>
          </p:cNvCxnSpPr>
          <p:nvPr/>
        </p:nvCxnSpPr>
        <p:spPr>
          <a:xfrm>
            <a:off x="4860689" y="6106385"/>
            <a:ext cx="1436238" cy="140064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04683-F072-4A09-9207-F1FEDB7A8140}"/>
              </a:ext>
            </a:extLst>
          </p:cNvPr>
          <p:cNvCxnSpPr>
            <a:cxnSpLocks/>
          </p:cNvCxnSpPr>
          <p:nvPr/>
        </p:nvCxnSpPr>
        <p:spPr>
          <a:xfrm flipH="1">
            <a:off x="6815676" y="6118244"/>
            <a:ext cx="3571024" cy="137692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04322B-9171-4528-A215-370857BCD5D7}"/>
              </a:ext>
            </a:extLst>
          </p:cNvPr>
          <p:cNvCxnSpPr>
            <a:cxnSpLocks/>
          </p:cNvCxnSpPr>
          <p:nvPr/>
        </p:nvCxnSpPr>
        <p:spPr>
          <a:xfrm flipH="1">
            <a:off x="6377973" y="6106455"/>
            <a:ext cx="1436238" cy="140064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77A3C1-7EB7-47E0-9A6A-B7C413BFFC5E}"/>
              </a:ext>
            </a:extLst>
          </p:cNvPr>
          <p:cNvSpPr txBox="1"/>
          <p:nvPr/>
        </p:nvSpPr>
        <p:spPr>
          <a:xfrm>
            <a:off x="9628632" y="4816362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Second Reduction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5A5CAE-DF8B-4BF4-9DA1-6AE0F2E1235D}"/>
              </a:ext>
            </a:extLst>
          </p:cNvPr>
          <p:cNvSpPr txBox="1"/>
          <p:nvPr/>
        </p:nvSpPr>
        <p:spPr>
          <a:xfrm>
            <a:off x="10171521" y="6994019"/>
            <a:ext cx="474752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</a:rPr>
              <a:t>Result in Global Memory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DD5ADB-5E2F-48A6-998A-60690E49646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580633" y="5625880"/>
            <a:ext cx="3291541" cy="130403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AACF49-1D8F-4641-BB0C-FAAC9D15E332}"/>
              </a:ext>
            </a:extLst>
          </p:cNvPr>
          <p:cNvCxnSpPr>
            <a:cxnSpLocks/>
          </p:cNvCxnSpPr>
          <p:nvPr/>
        </p:nvCxnSpPr>
        <p:spPr>
          <a:xfrm>
            <a:off x="4619779" y="5567007"/>
            <a:ext cx="1320752" cy="1399864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B21D6A-9D00-49A4-90AD-18A9B8C0CB7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920773" y="5687560"/>
            <a:ext cx="3540050" cy="1248542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3AA717-1912-4D64-85FB-38236EBF1361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920773" y="5651194"/>
            <a:ext cx="1024018" cy="1284908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Share data in global memory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Need to avoid race conditions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atomicInc</a:t>
            </a:r>
            <a:r>
              <a:rPr lang="en-IN" sz="4002" dirty="0">
                <a:solidFill>
                  <a:srgbClr val="434343"/>
                </a:solidFill>
              </a:rPr>
              <a:t>(): Safely increment a shared counter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__</a:t>
            </a:r>
            <a:r>
              <a:rPr lang="en-IN" sz="4002" dirty="0" err="1">
                <a:solidFill>
                  <a:srgbClr val="434343"/>
                </a:solidFill>
              </a:rPr>
              <a:t>threadfence</a:t>
            </a:r>
            <a:r>
              <a:rPr lang="en-IN" sz="4002" dirty="0">
                <a:solidFill>
                  <a:srgbClr val="434343"/>
                </a:solidFill>
              </a:rPr>
              <a:t>(): Wait until global memory writes are visible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Synchronizing Between Blocks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810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 into shared memory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Reduce each block separately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Wait for all blocks to finish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Second reduction combines block results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Reduction 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045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Section reduction uses a single thread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Shared memory bank conflicts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Fine-tuning 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Performance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26109635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200</Words>
  <Application>Microsoft Office PowerPoint</Application>
  <PresentationFormat>Custom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Roboto</vt:lpstr>
      <vt:lpstr>Packt</vt:lpstr>
      <vt:lpstr>Reduction</vt:lpstr>
      <vt:lpstr>Serial Reduction</vt:lpstr>
      <vt:lpstr>Parallel Reduction</vt:lpstr>
      <vt:lpstr>CUDA Reduction: Challenges</vt:lpstr>
      <vt:lpstr>CUDA Block Reduction</vt:lpstr>
      <vt:lpstr>Reducing with Multiple Blocks</vt:lpstr>
      <vt:lpstr>Synchronizing Between Blocks</vt:lpstr>
      <vt:lpstr>CUDA Reduction Summary</vt:lpstr>
      <vt:lpstr>Performance</vt:lpstr>
      <vt:lpstr>Prefix 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Yamini Mosamkar</cp:lastModifiedBy>
  <cp:revision>58</cp:revision>
  <dcterms:modified xsi:type="dcterms:W3CDTF">2019-10-10T07:41:55Z</dcterms:modified>
</cp:coreProperties>
</file>