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7"/>
  </p:notesMasterIdLst>
  <p:sldIdLst>
    <p:sldId id="269" r:id="rId2"/>
    <p:sldId id="266" r:id="rId3"/>
    <p:sldId id="267" r:id="rId4"/>
    <p:sldId id="274" r:id="rId5"/>
    <p:sldId id="272" r:id="rId6"/>
  </p:sldIdLst>
  <p:sldSz cx="18288000" cy="10282238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8E4A"/>
    <a:srgbClr val="3E5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936" y="216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 mentioned – best for flowcharts, block diagram, and images in the split-view of course!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 mentioned – best for flowcharts, block diagram, and images in the split-view of course!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1051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40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/>
        </p:nvSpPr>
        <p:spPr>
          <a:xfrm rot="10800000" flipH="1">
            <a:off x="6553204" y="55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/>
          <p:nvPr/>
        </p:nvSpPr>
        <p:spPr>
          <a:xfrm rot="-5400000">
            <a:off x="1520686" y="5032523"/>
            <a:ext cx="102822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52153" y="715269"/>
            <a:ext cx="5616000" cy="1905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Calibri"/>
              <a:buNone/>
              <a:defRPr sz="48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452149" y="2930243"/>
            <a:ext cx="5616000" cy="632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2"/>
              <a:buFont typeface="Calibri"/>
              <a:buNone/>
              <a:defRPr sz="32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969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4207951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Overlapping Transfers </a:t>
            </a:r>
            <a:br>
              <a:rPr lang="en-IN" dirty="0"/>
            </a:br>
            <a:r>
              <a:rPr lang="en-IN" dirty="0"/>
              <a:t>and Computation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>
            <a:spLocks noGrp="1"/>
          </p:cNvSpPr>
          <p:nvPr>
            <p:ph type="title"/>
          </p:nvPr>
        </p:nvSpPr>
        <p:spPr>
          <a:xfrm>
            <a:off x="448126" y="715274"/>
            <a:ext cx="5618602" cy="1905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/>
          <a:p>
            <a:r>
              <a:rPr lang="en" sz="5600" dirty="0">
                <a:latin typeface="Calibri" panose="020F0502020204030204" pitchFamily="34" charset="0"/>
              </a:rPr>
              <a:t>Basic CUDA Workflow</a:t>
            </a:r>
          </a:p>
        </p:txBody>
      </p:sp>
      <p:sp>
        <p:nvSpPr>
          <p:cNvPr id="119" name="Google Shape;119;p26"/>
          <p:cNvSpPr txBox="1">
            <a:spLocks noGrp="1"/>
          </p:cNvSpPr>
          <p:nvPr>
            <p:ph type="title"/>
          </p:nvPr>
        </p:nvSpPr>
        <p:spPr>
          <a:xfrm>
            <a:off x="8210522" y="1027828"/>
            <a:ext cx="7511279" cy="1923309"/>
          </a:xfrm>
          <a:prstGeom prst="rect">
            <a:avLst/>
          </a:prstGeom>
          <a:solidFill>
            <a:srgbClr val="3E5DAA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algn="ctr"/>
            <a:r>
              <a:rPr lang="en" sz="4800" dirty="0">
                <a:latin typeface="Calibri" panose="020F0502020204030204" pitchFamily="34" charset="0"/>
              </a:rPr>
              <a:t>Generate Data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8210522" y="4179419"/>
            <a:ext cx="7511279" cy="1923309"/>
          </a:xfrm>
          <a:prstGeom prst="rect">
            <a:avLst/>
          </a:prstGeom>
          <a:solidFill>
            <a:srgbClr val="078E4A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algn="ctr"/>
            <a:r>
              <a:rPr lang="en" sz="4800" dirty="0">
                <a:latin typeface="Calibri" panose="020F0502020204030204" pitchFamily="34" charset="0"/>
              </a:rPr>
              <a:t>Perform Computation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122" name="Google Shape;122;p26"/>
          <p:cNvCxnSpPr>
            <a:stCxn id="121" idx="2"/>
            <a:endCxn id="123" idx="0"/>
          </p:cNvCxnSpPr>
          <p:nvPr/>
        </p:nvCxnSpPr>
        <p:spPr>
          <a:xfrm>
            <a:off x="11966161" y="6102728"/>
            <a:ext cx="0" cy="12282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3" name="Google Shape;123;p26"/>
          <p:cNvSpPr txBox="1">
            <a:spLocks noGrp="1"/>
          </p:cNvSpPr>
          <p:nvPr>
            <p:ph type="title"/>
          </p:nvPr>
        </p:nvSpPr>
        <p:spPr>
          <a:xfrm>
            <a:off x="8210524" y="7330923"/>
            <a:ext cx="7511278" cy="1923309"/>
          </a:xfrm>
          <a:prstGeom prst="rect">
            <a:avLst/>
          </a:prstGeom>
          <a:solidFill>
            <a:srgbClr val="3E5DAA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algn="ctr"/>
            <a:r>
              <a:rPr lang="en" sz="4800" dirty="0">
                <a:latin typeface="Calibri" panose="020F0502020204030204" pitchFamily="34" charset="0"/>
              </a:rPr>
              <a:t>Save or Display Results</a:t>
            </a:r>
            <a:endParaRPr dirty="0">
              <a:latin typeface="Calibri" panose="020F0502020204030204" pitchFamily="34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E0A8A2CD-C55A-4BFE-BF0E-82C34F5D8186}"/>
              </a:ext>
            </a:extLst>
          </p:cNvPr>
          <p:cNvSpPr/>
          <p:nvPr/>
        </p:nvSpPr>
        <p:spPr>
          <a:xfrm>
            <a:off x="11039640" y="2952777"/>
            <a:ext cx="1839298" cy="1228033"/>
          </a:xfrm>
          <a:prstGeom prst="downArrow">
            <a:avLst/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alibri" panose="020F0502020204030204" pitchFamily="34" charset="0"/>
                <a:cs typeface="Arial"/>
              </a:rPr>
              <a:t>Copy</a:t>
            </a:r>
            <a:endParaRPr lang="en-US" sz="2000" b="1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9975D2D-31D5-4057-B523-FE5047D3576A}"/>
              </a:ext>
            </a:extLst>
          </p:cNvPr>
          <p:cNvSpPr/>
          <p:nvPr/>
        </p:nvSpPr>
        <p:spPr>
          <a:xfrm>
            <a:off x="11055247" y="6101386"/>
            <a:ext cx="1839298" cy="1228033"/>
          </a:xfrm>
          <a:prstGeom prst="downArrow">
            <a:avLst/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alibri" panose="020F0502020204030204" pitchFamily="34" charset="0"/>
                <a:cs typeface="Arial"/>
              </a:rPr>
              <a:t>Copy</a:t>
            </a:r>
            <a:endParaRPr lang="en-US" sz="2000" b="1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54AFC4-321E-4EA6-A19E-F1E7B9C3A3D0}"/>
              </a:ext>
            </a:extLst>
          </p:cNvPr>
          <p:cNvSpPr txBox="1"/>
          <p:nvPr/>
        </p:nvSpPr>
        <p:spPr>
          <a:xfrm>
            <a:off x="8308267" y="102846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Host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B37F8C-1923-460B-8955-4DE1CD58E13D}"/>
              </a:ext>
            </a:extLst>
          </p:cNvPr>
          <p:cNvSpPr txBox="1"/>
          <p:nvPr/>
        </p:nvSpPr>
        <p:spPr>
          <a:xfrm>
            <a:off x="8311087" y="733754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Host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FE6EA-CB1D-48F5-8E71-932C53DA1C1F}"/>
              </a:ext>
            </a:extLst>
          </p:cNvPr>
          <p:cNvSpPr txBox="1"/>
          <p:nvPr/>
        </p:nvSpPr>
        <p:spPr>
          <a:xfrm>
            <a:off x="8207010" y="417709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Device</a:t>
            </a:r>
          </a:p>
        </p:txBody>
      </p:sp>
      <p:sp>
        <p:nvSpPr>
          <p:cNvPr id="3" name="Google Shape;117;p26">
            <a:extLst>
              <a:ext uri="{FF2B5EF4-FFF2-40B4-BE49-F238E27FC236}">
                <a16:creationId xmlns:a16="http://schemas.microsoft.com/office/drawing/2014/main" id="{E8DD1019-4BF8-4214-8822-6B18708342B4}"/>
              </a:ext>
            </a:extLst>
          </p:cNvPr>
          <p:cNvSpPr txBox="1">
            <a:spLocks/>
          </p:cNvSpPr>
          <p:nvPr/>
        </p:nvSpPr>
        <p:spPr>
          <a:xfrm>
            <a:off x="448113" y="3171989"/>
            <a:ext cx="5515959" cy="1905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Calibri"/>
              <a:buNone/>
              <a:defRPr sz="48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571500" indent="-571500">
              <a:buFont typeface="Arial"/>
              <a:buChar char="•"/>
            </a:pPr>
            <a:r>
              <a:rPr lang="en" sz="4000" dirty="0">
                <a:latin typeface="Calibri" panose="020F0502020204030204" pitchFamily="34" charset="0"/>
              </a:rPr>
              <a:t>Transfer overhead can reduce performance benefits</a:t>
            </a:r>
            <a:endParaRPr lang="en-US" sz="4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41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>
            <a:spLocks noGrp="1"/>
          </p:cNvSpPr>
          <p:nvPr>
            <p:ph type="title"/>
          </p:nvPr>
        </p:nvSpPr>
        <p:spPr>
          <a:xfrm>
            <a:off x="448126" y="715274"/>
            <a:ext cx="5618602" cy="1905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/>
          <a:p>
            <a:r>
              <a:rPr lang="en" sz="5600" dirty="0">
                <a:latin typeface="Calibri" panose="020F0502020204030204" pitchFamily="34" charset="0"/>
              </a:rPr>
              <a:t>Asynchronous Copies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19" name="Google Shape;119;p26"/>
          <p:cNvSpPr txBox="1">
            <a:spLocks noGrp="1"/>
          </p:cNvSpPr>
          <p:nvPr>
            <p:ph type="title"/>
          </p:nvPr>
        </p:nvSpPr>
        <p:spPr>
          <a:xfrm>
            <a:off x="7688250" y="814208"/>
            <a:ext cx="4114936" cy="1377140"/>
          </a:xfrm>
          <a:prstGeom prst="rect">
            <a:avLst/>
          </a:prstGeom>
          <a:solidFill>
            <a:srgbClr val="3E5DAA"/>
          </a:solidFill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/>
          <a:p>
            <a:pPr algn="ctr"/>
            <a:r>
              <a:rPr lang="en" sz="3600" dirty="0">
                <a:latin typeface="Calibri" panose="020F0502020204030204" pitchFamily="34" charset="0"/>
              </a:rPr>
              <a:t>Generate Data</a:t>
            </a:r>
            <a:endParaRPr lang="en-US" sz="3600">
              <a:latin typeface="Calibri" panose="020F0502020204030204" pitchFamily="34" charset="0"/>
            </a:endParaRPr>
          </a:p>
        </p:txBody>
      </p:sp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7700120" y="3431750"/>
            <a:ext cx="4103062" cy="1365267"/>
          </a:xfrm>
          <a:prstGeom prst="rect">
            <a:avLst/>
          </a:prstGeom>
          <a:solidFill>
            <a:srgbClr val="078E4A"/>
          </a:solidFill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/>
          <a:p>
            <a:pPr algn="ctr"/>
            <a:r>
              <a:rPr lang="en" sz="3600" dirty="0">
                <a:latin typeface="Calibri" panose="020F0502020204030204" pitchFamily="34" charset="0"/>
              </a:rPr>
              <a:t>Compute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122" name="Google Shape;122;p26"/>
          <p:cNvCxnSpPr>
            <a:cxnSpLocks/>
            <a:stCxn id="121" idx="2"/>
          </p:cNvCxnSpPr>
          <p:nvPr/>
        </p:nvCxnSpPr>
        <p:spPr>
          <a:xfrm>
            <a:off x="26184565" y="12621806"/>
            <a:ext cx="5939" cy="179811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Arrow: Down 1">
            <a:extLst>
              <a:ext uri="{FF2B5EF4-FFF2-40B4-BE49-F238E27FC236}">
                <a16:creationId xmlns:a16="http://schemas.microsoft.com/office/drawing/2014/main" id="{E0A8A2CD-C55A-4BFE-BF0E-82C34F5D8186}"/>
              </a:ext>
            </a:extLst>
          </p:cNvPr>
          <p:cNvSpPr/>
          <p:nvPr/>
        </p:nvSpPr>
        <p:spPr>
          <a:xfrm>
            <a:off x="8831853" y="2193240"/>
            <a:ext cx="1839298" cy="1228033"/>
          </a:xfrm>
          <a:prstGeom prst="downArrow">
            <a:avLst/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alibri" panose="020F0502020204030204" pitchFamily="34" charset="0"/>
                <a:cs typeface="Arial"/>
              </a:rPr>
              <a:t>Copy</a:t>
            </a:r>
            <a:endParaRPr lang="en-US" sz="2000" b="1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9975D2D-31D5-4057-B523-FE5047D3576A}"/>
              </a:ext>
            </a:extLst>
          </p:cNvPr>
          <p:cNvSpPr/>
          <p:nvPr/>
        </p:nvSpPr>
        <p:spPr>
          <a:xfrm>
            <a:off x="8823720" y="4795933"/>
            <a:ext cx="1839298" cy="1228033"/>
          </a:xfrm>
          <a:prstGeom prst="downArrow">
            <a:avLst/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alibri" panose="020F0502020204030204" pitchFamily="34" charset="0"/>
                <a:cs typeface="Arial"/>
              </a:rPr>
              <a:t>Copy</a:t>
            </a:r>
            <a:endParaRPr lang="en-US" sz="2000" b="1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54AFC4-321E-4EA6-A19E-F1E7B9C3A3D0}"/>
              </a:ext>
            </a:extLst>
          </p:cNvPr>
          <p:cNvSpPr txBox="1"/>
          <p:nvPr/>
        </p:nvSpPr>
        <p:spPr>
          <a:xfrm>
            <a:off x="7785995" y="814845"/>
            <a:ext cx="2743200" cy="461665"/>
          </a:xfrm>
          <a:prstGeom prst="rect">
            <a:avLst/>
          </a:prstGeom>
          <a:solidFill>
            <a:srgbClr val="3E5DAA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Host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FE6EA-CB1D-48F5-8E71-932C53DA1C1F}"/>
              </a:ext>
            </a:extLst>
          </p:cNvPr>
          <p:cNvSpPr txBox="1"/>
          <p:nvPr/>
        </p:nvSpPr>
        <p:spPr>
          <a:xfrm>
            <a:off x="7696608" y="342942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Device</a:t>
            </a:r>
          </a:p>
        </p:txBody>
      </p:sp>
      <p:sp>
        <p:nvSpPr>
          <p:cNvPr id="3" name="Google Shape;117;p26">
            <a:extLst>
              <a:ext uri="{FF2B5EF4-FFF2-40B4-BE49-F238E27FC236}">
                <a16:creationId xmlns:a16="http://schemas.microsoft.com/office/drawing/2014/main" id="{E8DD1019-4BF8-4214-8822-6B18708342B4}"/>
              </a:ext>
            </a:extLst>
          </p:cNvPr>
          <p:cNvSpPr txBox="1">
            <a:spLocks/>
          </p:cNvSpPr>
          <p:nvPr/>
        </p:nvSpPr>
        <p:spPr>
          <a:xfrm>
            <a:off x="448112" y="3171989"/>
            <a:ext cx="5885122" cy="4229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Calibri"/>
              <a:buNone/>
              <a:defRPr sz="48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571500" indent="-571500">
              <a:buFont typeface="Arial"/>
              <a:buChar char="•"/>
            </a:pPr>
            <a:r>
              <a:rPr lang="en" sz="4000" dirty="0">
                <a:latin typeface="Calibri" panose="020F0502020204030204" pitchFamily="34" charset="0"/>
              </a:rPr>
              <a:t>Overlap transfer with </a:t>
            </a:r>
            <a:r>
              <a:rPr lang="en-IN" sz="4000" dirty="0">
                <a:latin typeface="Calibri" panose="020F0502020204030204" pitchFamily="34" charset="0"/>
              </a:rPr>
              <a:t>the </a:t>
            </a:r>
            <a:r>
              <a:rPr lang="en" sz="4000" dirty="0">
                <a:latin typeface="Calibri" panose="020F0502020204030204" pitchFamily="34" charset="0"/>
              </a:rPr>
              <a:t>computation</a:t>
            </a:r>
            <a:endParaRPr lang="en-US" sz="4000" dirty="0">
              <a:latin typeface="Calibri" panose="020F0502020204030204" pitchFamily="34" charset="0"/>
            </a:endParaRPr>
          </a:p>
          <a:p>
            <a:pPr marL="571500" indent="-571500">
              <a:buFont typeface="Arial"/>
              <a:buChar char="•"/>
            </a:pPr>
            <a:r>
              <a:rPr lang="en" sz="4000" dirty="0">
                <a:latin typeface="Calibri" panose="020F0502020204030204" pitchFamily="34" charset="0"/>
              </a:rPr>
              <a:t>Improve throughput</a:t>
            </a:r>
          </a:p>
        </p:txBody>
      </p:sp>
      <p:sp>
        <p:nvSpPr>
          <p:cNvPr id="4" name="Google Shape;119;p26">
            <a:extLst>
              <a:ext uri="{FF2B5EF4-FFF2-40B4-BE49-F238E27FC236}">
                <a16:creationId xmlns:a16="http://schemas.microsoft.com/office/drawing/2014/main" id="{D294190D-244E-424C-A853-62F19271AFEA}"/>
              </a:ext>
            </a:extLst>
          </p:cNvPr>
          <p:cNvSpPr txBox="1">
            <a:spLocks/>
          </p:cNvSpPr>
          <p:nvPr/>
        </p:nvSpPr>
        <p:spPr>
          <a:xfrm>
            <a:off x="7698753" y="6024242"/>
            <a:ext cx="4114936" cy="1377140"/>
          </a:xfrm>
          <a:prstGeom prst="rect">
            <a:avLst/>
          </a:prstGeom>
          <a:solidFill>
            <a:srgbClr val="3E5DAA"/>
          </a:solidFill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Calibri"/>
              <a:buNone/>
              <a:defRPr sz="48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" sz="3600" dirty="0">
                <a:latin typeface="Calibri" panose="020F0502020204030204" pitchFamily="34" charset="0"/>
              </a:rPr>
              <a:t>Save or Display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E82C91-A9E8-4943-B909-C2DF1AC16894}"/>
              </a:ext>
            </a:extLst>
          </p:cNvPr>
          <p:cNvSpPr txBox="1"/>
          <p:nvPr/>
        </p:nvSpPr>
        <p:spPr>
          <a:xfrm>
            <a:off x="7796481" y="602487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Host</a:t>
            </a:r>
          </a:p>
        </p:txBody>
      </p:sp>
      <p:sp>
        <p:nvSpPr>
          <p:cNvPr id="8" name="Google Shape;119;p26">
            <a:extLst>
              <a:ext uri="{FF2B5EF4-FFF2-40B4-BE49-F238E27FC236}">
                <a16:creationId xmlns:a16="http://schemas.microsoft.com/office/drawing/2014/main" id="{3FED92A1-4A76-40C0-A170-E9D33F072414}"/>
              </a:ext>
            </a:extLst>
          </p:cNvPr>
          <p:cNvSpPr txBox="1">
            <a:spLocks/>
          </p:cNvSpPr>
          <p:nvPr/>
        </p:nvSpPr>
        <p:spPr>
          <a:xfrm>
            <a:off x="12304336" y="2250296"/>
            <a:ext cx="4114936" cy="1377140"/>
          </a:xfrm>
          <a:prstGeom prst="rect">
            <a:avLst/>
          </a:prstGeom>
          <a:solidFill>
            <a:srgbClr val="3E5DAA"/>
          </a:solidFill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Calibri"/>
              <a:buNone/>
              <a:defRPr sz="48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" sz="3600" dirty="0">
                <a:latin typeface="Calibri" panose="020F0502020204030204" pitchFamily="34" charset="0"/>
              </a:rPr>
              <a:t>Generate Data</a:t>
            </a:r>
            <a:endParaRPr lang="en-US" sz="3600">
              <a:latin typeface="Calibri" panose="020F0502020204030204" pitchFamily="34" charset="0"/>
            </a:endParaRPr>
          </a:p>
        </p:txBody>
      </p:sp>
      <p:sp>
        <p:nvSpPr>
          <p:cNvPr id="9" name="Google Shape;121;p26">
            <a:extLst>
              <a:ext uri="{FF2B5EF4-FFF2-40B4-BE49-F238E27FC236}">
                <a16:creationId xmlns:a16="http://schemas.microsoft.com/office/drawing/2014/main" id="{C21AA6B5-C91A-44E0-9E16-2070AAD86B50}"/>
              </a:ext>
            </a:extLst>
          </p:cNvPr>
          <p:cNvSpPr txBox="1">
            <a:spLocks/>
          </p:cNvSpPr>
          <p:nvPr/>
        </p:nvSpPr>
        <p:spPr>
          <a:xfrm>
            <a:off x="12316204" y="4867838"/>
            <a:ext cx="4103062" cy="1365267"/>
          </a:xfrm>
          <a:prstGeom prst="rect">
            <a:avLst/>
          </a:prstGeom>
          <a:solidFill>
            <a:srgbClr val="078E4A"/>
          </a:solidFill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Calibri"/>
              <a:buNone/>
              <a:defRPr sz="48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" sz="3600" dirty="0">
                <a:latin typeface="Calibri" panose="020F0502020204030204" pitchFamily="34" charset="0"/>
              </a:rPr>
              <a:t>Compute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537BC7D1-B25D-4A4D-9567-9D757E309FBA}"/>
              </a:ext>
            </a:extLst>
          </p:cNvPr>
          <p:cNvSpPr/>
          <p:nvPr/>
        </p:nvSpPr>
        <p:spPr>
          <a:xfrm>
            <a:off x="13447740" y="3629328"/>
            <a:ext cx="1839298" cy="1228033"/>
          </a:xfrm>
          <a:prstGeom prst="downArrow">
            <a:avLst/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alibri" panose="020F0502020204030204" pitchFamily="34" charset="0"/>
                <a:cs typeface="Arial"/>
              </a:rPr>
              <a:t>Copy</a:t>
            </a:r>
            <a:endParaRPr lang="en-US" sz="2000" b="1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B03B11C0-07A2-43E5-810C-08D18CB85F1B}"/>
              </a:ext>
            </a:extLst>
          </p:cNvPr>
          <p:cNvSpPr/>
          <p:nvPr/>
        </p:nvSpPr>
        <p:spPr>
          <a:xfrm>
            <a:off x="13439608" y="6232021"/>
            <a:ext cx="1839298" cy="1228033"/>
          </a:xfrm>
          <a:prstGeom prst="downArrow">
            <a:avLst/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alibri" panose="020F0502020204030204" pitchFamily="34" charset="0"/>
                <a:cs typeface="Arial"/>
              </a:rPr>
              <a:t>Copy</a:t>
            </a:r>
            <a:endParaRPr lang="en-US" sz="2000" b="1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DE97FD-6239-418A-BB14-3F753C4E83AF}"/>
              </a:ext>
            </a:extLst>
          </p:cNvPr>
          <p:cNvSpPr txBox="1"/>
          <p:nvPr/>
        </p:nvSpPr>
        <p:spPr>
          <a:xfrm>
            <a:off x="12402064" y="2250933"/>
            <a:ext cx="2743200" cy="461665"/>
          </a:xfrm>
          <a:prstGeom prst="rect">
            <a:avLst/>
          </a:prstGeom>
          <a:solidFill>
            <a:srgbClr val="3E5DAA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Host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37D7EE-3E64-41AB-A67F-EFF2C0ECB2BC}"/>
              </a:ext>
            </a:extLst>
          </p:cNvPr>
          <p:cNvSpPr txBox="1"/>
          <p:nvPr/>
        </p:nvSpPr>
        <p:spPr>
          <a:xfrm>
            <a:off x="12312693" y="486551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Device</a:t>
            </a:r>
          </a:p>
        </p:txBody>
      </p:sp>
      <p:sp>
        <p:nvSpPr>
          <p:cNvPr id="26" name="Google Shape;119;p26">
            <a:extLst>
              <a:ext uri="{FF2B5EF4-FFF2-40B4-BE49-F238E27FC236}">
                <a16:creationId xmlns:a16="http://schemas.microsoft.com/office/drawing/2014/main" id="{E3430EF5-7488-4BD7-8830-4C83B7E399AE}"/>
              </a:ext>
            </a:extLst>
          </p:cNvPr>
          <p:cNvSpPr txBox="1">
            <a:spLocks/>
          </p:cNvSpPr>
          <p:nvPr/>
        </p:nvSpPr>
        <p:spPr>
          <a:xfrm>
            <a:off x="12314838" y="7460330"/>
            <a:ext cx="4114936" cy="1377140"/>
          </a:xfrm>
          <a:prstGeom prst="rect">
            <a:avLst/>
          </a:prstGeom>
          <a:solidFill>
            <a:srgbClr val="3E5DAA"/>
          </a:solidFill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Calibri"/>
              <a:buNone/>
              <a:defRPr sz="48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" sz="3600" dirty="0">
                <a:latin typeface="Calibri" panose="020F0502020204030204" pitchFamily="34" charset="0"/>
              </a:rPr>
              <a:t>Save or Display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349071-EAC4-4E9A-BA19-8C2621A471D0}"/>
              </a:ext>
            </a:extLst>
          </p:cNvPr>
          <p:cNvSpPr txBox="1"/>
          <p:nvPr/>
        </p:nvSpPr>
        <p:spPr>
          <a:xfrm>
            <a:off x="12412549" y="746096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Host</a:t>
            </a:r>
          </a:p>
        </p:txBody>
      </p:sp>
    </p:spTree>
    <p:extLst>
      <p:ext uri="{BB962C8B-B14F-4D97-AF65-F5344CB8AC3E}">
        <p14:creationId xmlns:p14="http://schemas.microsoft.com/office/powerpoint/2010/main" val="158374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Asynchronous Copies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err="1">
                <a:solidFill>
                  <a:srgbClr val="43434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cudaMemcpyAsync</a:t>
            </a:r>
            <a:r>
              <a:rPr lang="en-IN" sz="3999" dirty="0">
                <a:solidFill>
                  <a:srgbClr val="43434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()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Requires page-locked host memory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Allocate with </a:t>
            </a:r>
            <a:r>
              <a:rPr lang="en-IN" sz="3999" dirty="0" err="1">
                <a:solidFill>
                  <a:srgbClr val="43434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cudaHostAlloc</a:t>
            </a:r>
            <a:r>
              <a:rPr lang="en-IN" sz="3999" dirty="0">
                <a:solidFill>
                  <a:srgbClr val="43434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4868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Device Management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/>
              <a:t>Next Video</a:t>
            </a:r>
          </a:p>
        </p:txBody>
      </p:sp>
    </p:spTree>
    <p:extLst>
      <p:ext uri="{BB962C8B-B14F-4D97-AF65-F5344CB8AC3E}">
        <p14:creationId xmlns:p14="http://schemas.microsoft.com/office/powerpoint/2010/main" val="176871380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107</Words>
  <Application>Microsoft Office PowerPoint</Application>
  <PresentationFormat>Custom</PresentationFormat>
  <Paragraphs>38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Roboto</vt:lpstr>
      <vt:lpstr>Calibri</vt:lpstr>
      <vt:lpstr>Packt</vt:lpstr>
      <vt:lpstr>Overlapping Transfers  and Computation</vt:lpstr>
      <vt:lpstr>Basic CUDA Workflow</vt:lpstr>
      <vt:lpstr>Asynchronous Copies</vt:lpstr>
      <vt:lpstr>Asynchronous Copies</vt:lpstr>
      <vt:lpstr>Device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cp:lastModifiedBy>Jacob Jesuraj</cp:lastModifiedBy>
  <cp:revision>21</cp:revision>
  <dcterms:modified xsi:type="dcterms:W3CDTF">2019-10-11T10:26:22Z</dcterms:modified>
</cp:coreProperties>
</file>